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8"/>
  </p:notesMasterIdLst>
  <p:handoutMasterIdLst>
    <p:handoutMasterId r:id="rId99"/>
  </p:handoutMasterIdLst>
  <p:sldIdLst>
    <p:sldId id="268" r:id="rId2"/>
    <p:sldId id="286" r:id="rId3"/>
    <p:sldId id="282" r:id="rId4"/>
    <p:sldId id="295" r:id="rId5"/>
    <p:sldId id="8435" r:id="rId6"/>
    <p:sldId id="8442" r:id="rId7"/>
    <p:sldId id="8441" r:id="rId8"/>
    <p:sldId id="8440" r:id="rId9"/>
    <p:sldId id="296" r:id="rId10"/>
    <p:sldId id="293" r:id="rId11"/>
    <p:sldId id="307" r:id="rId12"/>
    <p:sldId id="291" r:id="rId13"/>
    <p:sldId id="8436" r:id="rId14"/>
    <p:sldId id="8433" r:id="rId15"/>
    <p:sldId id="294" r:id="rId16"/>
    <p:sldId id="297" r:id="rId17"/>
    <p:sldId id="558" r:id="rId18"/>
    <p:sldId id="8719" r:id="rId19"/>
    <p:sldId id="8743" r:id="rId20"/>
    <p:sldId id="292" r:id="rId21"/>
    <p:sldId id="299" r:id="rId22"/>
    <p:sldId id="300" r:id="rId23"/>
    <p:sldId id="301" r:id="rId24"/>
    <p:sldId id="761" r:id="rId25"/>
    <p:sldId id="8716" r:id="rId26"/>
    <p:sldId id="8430" r:id="rId27"/>
    <p:sldId id="8434" r:id="rId28"/>
    <p:sldId id="8717" r:id="rId29"/>
    <p:sldId id="8718" r:id="rId30"/>
    <p:sldId id="302" r:id="rId31"/>
    <p:sldId id="303" r:id="rId32"/>
    <p:sldId id="305" r:id="rId33"/>
    <p:sldId id="8419" r:id="rId34"/>
    <p:sldId id="306" r:id="rId35"/>
    <p:sldId id="308" r:id="rId36"/>
    <p:sldId id="8744" r:id="rId37"/>
    <p:sldId id="309" r:id="rId38"/>
    <p:sldId id="412" r:id="rId39"/>
    <p:sldId id="413" r:id="rId40"/>
    <p:sldId id="310" r:id="rId41"/>
    <p:sldId id="414" r:id="rId42"/>
    <p:sldId id="311" r:id="rId43"/>
    <p:sldId id="734" r:id="rId44"/>
    <p:sldId id="8745" r:id="rId45"/>
    <p:sldId id="735" r:id="rId46"/>
    <p:sldId id="736" r:id="rId47"/>
    <p:sldId id="737" r:id="rId48"/>
    <p:sldId id="738" r:id="rId49"/>
    <p:sldId id="739" r:id="rId50"/>
    <p:sldId id="740" r:id="rId51"/>
    <p:sldId id="741" r:id="rId52"/>
    <p:sldId id="742" r:id="rId53"/>
    <p:sldId id="8731" r:id="rId54"/>
    <p:sldId id="8728" r:id="rId55"/>
    <p:sldId id="8729" r:id="rId56"/>
    <p:sldId id="8378" r:id="rId57"/>
    <p:sldId id="8398" r:id="rId58"/>
    <p:sldId id="8730" r:id="rId59"/>
    <p:sldId id="8732" r:id="rId60"/>
    <p:sldId id="8379" r:id="rId61"/>
    <p:sldId id="8733" r:id="rId62"/>
    <p:sldId id="521" r:id="rId63"/>
    <p:sldId id="522" r:id="rId64"/>
    <p:sldId id="519" r:id="rId65"/>
    <p:sldId id="8734" r:id="rId66"/>
    <p:sldId id="8735" r:id="rId67"/>
    <p:sldId id="694" r:id="rId68"/>
    <p:sldId id="8736" r:id="rId69"/>
    <p:sldId id="8737" r:id="rId70"/>
    <p:sldId id="8738" r:id="rId71"/>
    <p:sldId id="8739" r:id="rId72"/>
    <p:sldId id="8740" r:id="rId73"/>
    <p:sldId id="8741" r:id="rId74"/>
    <p:sldId id="8742" r:id="rId75"/>
    <p:sldId id="526" r:id="rId76"/>
    <p:sldId id="8423" r:id="rId77"/>
    <p:sldId id="8424" r:id="rId78"/>
    <p:sldId id="8425" r:id="rId79"/>
    <p:sldId id="705" r:id="rId80"/>
    <p:sldId id="747" r:id="rId81"/>
    <p:sldId id="746" r:id="rId82"/>
    <p:sldId id="8437" r:id="rId83"/>
    <p:sldId id="8438" r:id="rId84"/>
    <p:sldId id="8439" r:id="rId85"/>
    <p:sldId id="8391" r:id="rId86"/>
    <p:sldId id="8720" r:id="rId87"/>
    <p:sldId id="8721" r:id="rId88"/>
    <p:sldId id="8722" r:id="rId89"/>
    <p:sldId id="8723" r:id="rId90"/>
    <p:sldId id="8724" r:id="rId91"/>
    <p:sldId id="8725" r:id="rId92"/>
    <p:sldId id="8469" r:id="rId93"/>
    <p:sldId id="8726" r:id="rId94"/>
    <p:sldId id="8443" r:id="rId95"/>
    <p:sldId id="8727" r:id="rId96"/>
    <p:sldId id="280" r:id="rId97"/>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陳惠茹" initials="陳惠茹" lastIdx="2" clrIdx="0">
    <p:extLst>
      <p:ext uri="{19B8F6BF-5375-455C-9EA6-DF929625EA0E}">
        <p15:presenceInfo xmlns:p15="http://schemas.microsoft.com/office/powerpoint/2012/main" userId="S-1-5-21-3925111604-1795850016-3369381555-13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C2BD"/>
    <a:srgbClr val="4BBFDB"/>
    <a:srgbClr val="005C83"/>
    <a:srgbClr val="6E8089"/>
    <a:srgbClr val="B4E9FF"/>
    <a:srgbClr val="005F85"/>
    <a:srgbClr val="004764"/>
    <a:srgbClr val="7493A0"/>
    <a:srgbClr val="256670"/>
    <a:srgbClr val="F1FC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淺色樣式 2 - 輔色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01" autoAdjust="0"/>
    <p:restoredTop sz="90398" autoAdjust="0"/>
  </p:normalViewPr>
  <p:slideViewPr>
    <p:cSldViewPr snapToGrid="0">
      <p:cViewPr varScale="1">
        <p:scale>
          <a:sx n="126" d="100"/>
          <a:sy n="126" d="100"/>
        </p:scale>
        <p:origin x="192" y="120"/>
      </p:cViewPr>
      <p:guideLst/>
    </p:cSldViewPr>
  </p:slideViewPr>
  <p:notesTextViewPr>
    <p:cViewPr>
      <p:scale>
        <a:sx n="3" d="2"/>
        <a:sy n="3" d="2"/>
      </p:scale>
      <p:origin x="0" y="0"/>
    </p:cViewPr>
  </p:notesTextViewPr>
  <p:sorterViewPr>
    <p:cViewPr>
      <p:scale>
        <a:sx n="120" d="100"/>
        <a:sy n="120" d="100"/>
      </p:scale>
      <p:origin x="0" y="-135965"/>
    </p:cViewPr>
  </p:sorterViewPr>
  <p:notesViewPr>
    <p:cSldViewPr snapToGrid="0">
      <p:cViewPr varScale="1">
        <p:scale>
          <a:sx n="121" d="100"/>
          <a:sy n="121" d="100"/>
        </p:scale>
        <p:origin x="4938"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E7E065BC-4A76-4A0E-8154-9523D06E4B0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2D30C3AE-DEB7-4612-B5F5-CCEACDAF9F3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CC51D7-224F-4FAC-902E-44F4403C6D23}" type="datetimeFigureOut">
              <a:rPr lang="zh-TW" altLang="en-US" smtClean="0"/>
              <a:t>2026/5/15</a:t>
            </a:fld>
            <a:endParaRPr lang="zh-TW" altLang="en-US"/>
          </a:p>
        </p:txBody>
      </p:sp>
      <p:sp>
        <p:nvSpPr>
          <p:cNvPr id="4" name="頁尾版面配置區 3">
            <a:extLst>
              <a:ext uri="{FF2B5EF4-FFF2-40B4-BE49-F238E27FC236}">
                <a16:creationId xmlns:a16="http://schemas.microsoft.com/office/drawing/2014/main" id="{3BB1A375-CA36-47C6-B54C-303334D890E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1FE2862E-C47E-48F6-B5D1-19A3782DA87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B1C0AFE-A9E9-46C9-9A16-27FDB7967619}" type="slidenum">
              <a:rPr lang="zh-TW" altLang="en-US" smtClean="0"/>
              <a:t>‹#›</a:t>
            </a:fld>
            <a:endParaRPr lang="zh-TW" altLang="en-US"/>
          </a:p>
        </p:txBody>
      </p:sp>
    </p:spTree>
    <p:extLst>
      <p:ext uri="{BB962C8B-B14F-4D97-AF65-F5344CB8AC3E}">
        <p14:creationId xmlns:p14="http://schemas.microsoft.com/office/powerpoint/2010/main" val="11845512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053C0D-1F03-480E-A829-4DC40F223207}" type="datetimeFigureOut">
              <a:rPr lang="zh-TW" altLang="en-US" smtClean="0"/>
              <a:t>2026/5/15</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C5AB0F-3CF5-4995-9378-8FB3A286D7BA}" type="slidenum">
              <a:rPr lang="zh-TW" altLang="en-US" smtClean="0"/>
              <a:t>‹#›</a:t>
            </a:fld>
            <a:endParaRPr lang="zh-TW" altLang="en-US"/>
          </a:p>
        </p:txBody>
      </p:sp>
    </p:spTree>
    <p:extLst>
      <p:ext uri="{BB962C8B-B14F-4D97-AF65-F5344CB8AC3E}">
        <p14:creationId xmlns:p14="http://schemas.microsoft.com/office/powerpoint/2010/main" val="3997036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B2C5AB0F-3CF5-4995-9378-8FB3A286D7BA}" type="slidenum">
              <a:rPr lang="zh-TW" altLang="en-US" smtClean="0"/>
              <a:t>1</a:t>
            </a:fld>
            <a:endParaRPr lang="zh-TW" altLang="en-US"/>
          </a:p>
        </p:txBody>
      </p:sp>
    </p:spTree>
    <p:extLst>
      <p:ext uri="{BB962C8B-B14F-4D97-AF65-F5344CB8AC3E}">
        <p14:creationId xmlns:p14="http://schemas.microsoft.com/office/powerpoint/2010/main" val="1746125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F7555-4614-2FE4-878C-C786ABE71207}"/>
            </a:ext>
          </a:extLst>
        </p:cNvPr>
        <p:cNvGrpSpPr/>
        <p:nvPr/>
      </p:nvGrpSpPr>
      <p:grpSpPr>
        <a:xfrm>
          <a:off x="0" y="0"/>
          <a:ext cx="0" cy="0"/>
          <a:chOff x="0" y="0"/>
          <a:chExt cx="0" cy="0"/>
        </a:xfrm>
      </p:grpSpPr>
      <p:sp>
        <p:nvSpPr>
          <p:cNvPr id="2" name="投影片圖像版面配置區 1">
            <a:extLst>
              <a:ext uri="{FF2B5EF4-FFF2-40B4-BE49-F238E27FC236}">
                <a16:creationId xmlns:a16="http://schemas.microsoft.com/office/drawing/2014/main" id="{ED0C452F-C150-05A8-A5E9-CC5F2B50B9A3}"/>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8D00454C-78E2-6E96-0482-4DD02BB01E48}"/>
              </a:ext>
            </a:extLst>
          </p:cNvPr>
          <p:cNvSpPr>
            <a:spLocks noGrp="1"/>
          </p:cNvSpPr>
          <p:nvPr>
            <p:ph type="body" idx="1"/>
          </p:nvPr>
        </p:nvSpPr>
        <p:spPr/>
        <p:txBody>
          <a:bodyPr/>
          <a:lstStyle/>
          <a:p>
            <a:r>
              <a:rPr lang="zh-TW" altLang="en-US" dirty="0"/>
              <a:t>非量測數據</a:t>
            </a:r>
            <a:r>
              <a:rPr lang="en-US" altLang="zh-TW" dirty="0"/>
              <a:t>:</a:t>
            </a:r>
            <a:r>
              <a:rPr lang="zh-TW" altLang="en-US" dirty="0"/>
              <a:t> 廣源造紙</a:t>
            </a:r>
          </a:p>
        </p:txBody>
      </p:sp>
      <p:sp>
        <p:nvSpPr>
          <p:cNvPr id="4" name="投影片編號版面配置區 3">
            <a:extLst>
              <a:ext uri="{FF2B5EF4-FFF2-40B4-BE49-F238E27FC236}">
                <a16:creationId xmlns:a16="http://schemas.microsoft.com/office/drawing/2014/main" id="{947AC183-A7FA-402D-03D2-B51D1A675BC7}"/>
              </a:ext>
            </a:extLst>
          </p:cNvPr>
          <p:cNvSpPr>
            <a:spLocks noGrp="1"/>
          </p:cNvSpPr>
          <p:nvPr>
            <p:ph type="sldNum" sz="quarter" idx="10"/>
          </p:nvPr>
        </p:nvSpPr>
        <p:spPr/>
        <p:txBody>
          <a:bodyPr/>
          <a:lstStyle/>
          <a:p>
            <a:fld id="{B2C5AB0F-3CF5-4995-9378-8FB3A286D7BA}" type="slidenum">
              <a:rPr lang="zh-TW" altLang="en-US" smtClean="0"/>
              <a:pPr/>
              <a:t>68</a:t>
            </a:fld>
            <a:endParaRPr lang="zh-TW" altLang="en-US"/>
          </a:p>
        </p:txBody>
      </p:sp>
    </p:spTree>
    <p:extLst>
      <p:ext uri="{BB962C8B-B14F-4D97-AF65-F5344CB8AC3E}">
        <p14:creationId xmlns:p14="http://schemas.microsoft.com/office/powerpoint/2010/main" val="160375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57617-D2DF-BC21-B3A3-9C76FEB774BD}"/>
            </a:ext>
          </a:extLst>
        </p:cNvPr>
        <p:cNvGrpSpPr/>
        <p:nvPr/>
      </p:nvGrpSpPr>
      <p:grpSpPr>
        <a:xfrm>
          <a:off x="0" y="0"/>
          <a:ext cx="0" cy="0"/>
          <a:chOff x="0" y="0"/>
          <a:chExt cx="0" cy="0"/>
        </a:xfrm>
      </p:grpSpPr>
      <p:sp>
        <p:nvSpPr>
          <p:cNvPr id="2" name="投影片圖像版面配置區 1">
            <a:extLst>
              <a:ext uri="{FF2B5EF4-FFF2-40B4-BE49-F238E27FC236}">
                <a16:creationId xmlns:a16="http://schemas.microsoft.com/office/drawing/2014/main" id="{E770DD84-8E34-3F6A-A293-4F2BC56A72E5}"/>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44FFAA9A-830A-F015-E94E-F1F7D0209EE5}"/>
              </a:ext>
            </a:extLst>
          </p:cNvPr>
          <p:cNvSpPr>
            <a:spLocks noGrp="1"/>
          </p:cNvSpPr>
          <p:nvPr>
            <p:ph type="body" idx="1"/>
          </p:nvPr>
        </p:nvSpPr>
        <p:spPr/>
        <p:txBody>
          <a:bodyPr/>
          <a:lstStyle/>
          <a:p>
            <a:r>
              <a:rPr lang="zh-TW" altLang="en-US" dirty="0"/>
              <a:t>非量測數據</a:t>
            </a:r>
            <a:r>
              <a:rPr lang="en-US" altLang="zh-TW" dirty="0"/>
              <a:t>:</a:t>
            </a:r>
            <a:r>
              <a:rPr lang="zh-TW" altLang="en-US" dirty="0"/>
              <a:t> 廣源造紙</a:t>
            </a:r>
          </a:p>
        </p:txBody>
      </p:sp>
      <p:sp>
        <p:nvSpPr>
          <p:cNvPr id="4" name="投影片編號版面配置區 3">
            <a:extLst>
              <a:ext uri="{FF2B5EF4-FFF2-40B4-BE49-F238E27FC236}">
                <a16:creationId xmlns:a16="http://schemas.microsoft.com/office/drawing/2014/main" id="{DBFC500C-2AA5-267A-68B7-064F9990E298}"/>
              </a:ext>
            </a:extLst>
          </p:cNvPr>
          <p:cNvSpPr>
            <a:spLocks noGrp="1"/>
          </p:cNvSpPr>
          <p:nvPr>
            <p:ph type="sldNum" sz="quarter" idx="10"/>
          </p:nvPr>
        </p:nvSpPr>
        <p:spPr/>
        <p:txBody>
          <a:bodyPr/>
          <a:lstStyle/>
          <a:p>
            <a:fld id="{B2C5AB0F-3CF5-4995-9378-8FB3A286D7BA}" type="slidenum">
              <a:rPr lang="zh-TW" altLang="en-US" smtClean="0"/>
              <a:pPr/>
              <a:t>69</a:t>
            </a:fld>
            <a:endParaRPr lang="zh-TW" altLang="en-US"/>
          </a:p>
        </p:txBody>
      </p:sp>
    </p:spTree>
    <p:extLst>
      <p:ext uri="{BB962C8B-B14F-4D97-AF65-F5344CB8AC3E}">
        <p14:creationId xmlns:p14="http://schemas.microsoft.com/office/powerpoint/2010/main" val="1747326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E2B2E-4BD4-5EFA-B019-9752C81041B7}"/>
            </a:ext>
          </a:extLst>
        </p:cNvPr>
        <p:cNvGrpSpPr/>
        <p:nvPr/>
      </p:nvGrpSpPr>
      <p:grpSpPr>
        <a:xfrm>
          <a:off x="0" y="0"/>
          <a:ext cx="0" cy="0"/>
          <a:chOff x="0" y="0"/>
          <a:chExt cx="0" cy="0"/>
        </a:xfrm>
      </p:grpSpPr>
      <p:sp>
        <p:nvSpPr>
          <p:cNvPr id="2" name="投影片圖像版面配置區 1">
            <a:extLst>
              <a:ext uri="{FF2B5EF4-FFF2-40B4-BE49-F238E27FC236}">
                <a16:creationId xmlns:a16="http://schemas.microsoft.com/office/drawing/2014/main" id="{BD60CB6B-FE39-A4FD-260B-59828955051A}"/>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D3687C02-EEB9-7FFD-01D2-87982B833613}"/>
              </a:ext>
            </a:extLst>
          </p:cNvPr>
          <p:cNvSpPr>
            <a:spLocks noGrp="1"/>
          </p:cNvSpPr>
          <p:nvPr>
            <p:ph type="body" idx="1"/>
          </p:nvPr>
        </p:nvSpPr>
        <p:spPr/>
        <p:txBody>
          <a:bodyPr/>
          <a:lstStyle/>
          <a:p>
            <a:r>
              <a:rPr lang="zh-TW" altLang="en-US" dirty="0"/>
              <a:t>非量測數據</a:t>
            </a:r>
            <a:r>
              <a:rPr lang="en-US" altLang="zh-TW" dirty="0"/>
              <a:t>:</a:t>
            </a:r>
            <a:r>
              <a:rPr lang="zh-TW" altLang="en-US" dirty="0"/>
              <a:t> 廣源造紙</a:t>
            </a:r>
          </a:p>
        </p:txBody>
      </p:sp>
      <p:sp>
        <p:nvSpPr>
          <p:cNvPr id="4" name="投影片編號版面配置區 3">
            <a:extLst>
              <a:ext uri="{FF2B5EF4-FFF2-40B4-BE49-F238E27FC236}">
                <a16:creationId xmlns:a16="http://schemas.microsoft.com/office/drawing/2014/main" id="{F9AB8B4A-A760-DA5C-2A4F-48A3BA247D19}"/>
              </a:ext>
            </a:extLst>
          </p:cNvPr>
          <p:cNvSpPr>
            <a:spLocks noGrp="1"/>
          </p:cNvSpPr>
          <p:nvPr>
            <p:ph type="sldNum" sz="quarter" idx="10"/>
          </p:nvPr>
        </p:nvSpPr>
        <p:spPr/>
        <p:txBody>
          <a:bodyPr/>
          <a:lstStyle/>
          <a:p>
            <a:fld id="{B2C5AB0F-3CF5-4995-9378-8FB3A286D7BA}" type="slidenum">
              <a:rPr lang="zh-TW" altLang="en-US" smtClean="0"/>
              <a:pPr/>
              <a:t>70</a:t>
            </a:fld>
            <a:endParaRPr lang="zh-TW" altLang="en-US"/>
          </a:p>
        </p:txBody>
      </p:sp>
    </p:spTree>
    <p:extLst>
      <p:ext uri="{BB962C8B-B14F-4D97-AF65-F5344CB8AC3E}">
        <p14:creationId xmlns:p14="http://schemas.microsoft.com/office/powerpoint/2010/main" val="3948641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E8FB7-04E1-5698-A7BC-15BD60E8BE06}"/>
            </a:ext>
          </a:extLst>
        </p:cNvPr>
        <p:cNvGrpSpPr/>
        <p:nvPr/>
      </p:nvGrpSpPr>
      <p:grpSpPr>
        <a:xfrm>
          <a:off x="0" y="0"/>
          <a:ext cx="0" cy="0"/>
          <a:chOff x="0" y="0"/>
          <a:chExt cx="0" cy="0"/>
        </a:xfrm>
      </p:grpSpPr>
      <p:sp>
        <p:nvSpPr>
          <p:cNvPr id="2" name="投影片圖像版面配置區 1">
            <a:extLst>
              <a:ext uri="{FF2B5EF4-FFF2-40B4-BE49-F238E27FC236}">
                <a16:creationId xmlns:a16="http://schemas.microsoft.com/office/drawing/2014/main" id="{5A7BED39-4824-7B4C-7EC5-57D53601A3D9}"/>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446CEA1A-5086-9BBC-79D0-6F4782CDDC4E}"/>
              </a:ext>
            </a:extLst>
          </p:cNvPr>
          <p:cNvSpPr>
            <a:spLocks noGrp="1"/>
          </p:cNvSpPr>
          <p:nvPr>
            <p:ph type="body" idx="1"/>
          </p:nvPr>
        </p:nvSpPr>
        <p:spPr/>
        <p:txBody>
          <a:bodyPr/>
          <a:lstStyle/>
          <a:p>
            <a:r>
              <a:rPr lang="zh-TW" altLang="en-US" dirty="0"/>
              <a:t>非量測數據</a:t>
            </a:r>
            <a:r>
              <a:rPr lang="en-US" altLang="zh-TW" dirty="0"/>
              <a:t>:</a:t>
            </a:r>
            <a:r>
              <a:rPr lang="zh-TW" altLang="en-US" dirty="0"/>
              <a:t> 廣源造紙</a:t>
            </a:r>
          </a:p>
        </p:txBody>
      </p:sp>
      <p:sp>
        <p:nvSpPr>
          <p:cNvPr id="4" name="投影片編號版面配置區 3">
            <a:extLst>
              <a:ext uri="{FF2B5EF4-FFF2-40B4-BE49-F238E27FC236}">
                <a16:creationId xmlns:a16="http://schemas.microsoft.com/office/drawing/2014/main" id="{65DCA869-89EC-3747-781A-0F16B83A34AF}"/>
              </a:ext>
            </a:extLst>
          </p:cNvPr>
          <p:cNvSpPr>
            <a:spLocks noGrp="1"/>
          </p:cNvSpPr>
          <p:nvPr>
            <p:ph type="sldNum" sz="quarter" idx="10"/>
          </p:nvPr>
        </p:nvSpPr>
        <p:spPr/>
        <p:txBody>
          <a:bodyPr/>
          <a:lstStyle/>
          <a:p>
            <a:fld id="{B2C5AB0F-3CF5-4995-9378-8FB3A286D7BA}" type="slidenum">
              <a:rPr lang="zh-TW" altLang="en-US" smtClean="0"/>
              <a:pPr/>
              <a:t>71</a:t>
            </a:fld>
            <a:endParaRPr lang="zh-TW" altLang="en-US"/>
          </a:p>
        </p:txBody>
      </p:sp>
    </p:spTree>
    <p:extLst>
      <p:ext uri="{BB962C8B-B14F-4D97-AF65-F5344CB8AC3E}">
        <p14:creationId xmlns:p14="http://schemas.microsoft.com/office/powerpoint/2010/main" val="878093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BFAEA-0032-E8D1-94A7-A29AECB75D4C}"/>
            </a:ext>
          </a:extLst>
        </p:cNvPr>
        <p:cNvGrpSpPr/>
        <p:nvPr/>
      </p:nvGrpSpPr>
      <p:grpSpPr>
        <a:xfrm>
          <a:off x="0" y="0"/>
          <a:ext cx="0" cy="0"/>
          <a:chOff x="0" y="0"/>
          <a:chExt cx="0" cy="0"/>
        </a:xfrm>
      </p:grpSpPr>
      <p:sp>
        <p:nvSpPr>
          <p:cNvPr id="2" name="投影片圖像版面配置區 1">
            <a:extLst>
              <a:ext uri="{FF2B5EF4-FFF2-40B4-BE49-F238E27FC236}">
                <a16:creationId xmlns:a16="http://schemas.microsoft.com/office/drawing/2014/main" id="{03A9A7F9-4036-3748-10E4-A39103EC0C1D}"/>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EBB0DF4F-8ED8-209A-77FB-DBF717D34DAB}"/>
              </a:ext>
            </a:extLst>
          </p:cNvPr>
          <p:cNvSpPr>
            <a:spLocks noGrp="1"/>
          </p:cNvSpPr>
          <p:nvPr>
            <p:ph type="body" idx="1"/>
          </p:nvPr>
        </p:nvSpPr>
        <p:spPr/>
        <p:txBody>
          <a:bodyPr/>
          <a:lstStyle/>
          <a:p>
            <a:r>
              <a:rPr lang="zh-TW" altLang="en-US" dirty="0"/>
              <a:t>非量測數據</a:t>
            </a:r>
            <a:r>
              <a:rPr lang="en-US" altLang="zh-TW" dirty="0"/>
              <a:t>:</a:t>
            </a:r>
            <a:r>
              <a:rPr lang="zh-TW" altLang="en-US" dirty="0"/>
              <a:t> 廣源造紙</a:t>
            </a:r>
          </a:p>
        </p:txBody>
      </p:sp>
      <p:sp>
        <p:nvSpPr>
          <p:cNvPr id="4" name="投影片編號版面配置區 3">
            <a:extLst>
              <a:ext uri="{FF2B5EF4-FFF2-40B4-BE49-F238E27FC236}">
                <a16:creationId xmlns:a16="http://schemas.microsoft.com/office/drawing/2014/main" id="{EBFCB0E6-7E5E-1982-8B58-033311C57AD9}"/>
              </a:ext>
            </a:extLst>
          </p:cNvPr>
          <p:cNvSpPr>
            <a:spLocks noGrp="1"/>
          </p:cNvSpPr>
          <p:nvPr>
            <p:ph type="sldNum" sz="quarter" idx="10"/>
          </p:nvPr>
        </p:nvSpPr>
        <p:spPr/>
        <p:txBody>
          <a:bodyPr/>
          <a:lstStyle/>
          <a:p>
            <a:fld id="{B2C5AB0F-3CF5-4995-9378-8FB3A286D7BA}" type="slidenum">
              <a:rPr lang="zh-TW" altLang="en-US" smtClean="0"/>
              <a:pPr/>
              <a:t>72</a:t>
            </a:fld>
            <a:endParaRPr lang="zh-TW" altLang="en-US"/>
          </a:p>
        </p:txBody>
      </p:sp>
    </p:spTree>
    <p:extLst>
      <p:ext uri="{BB962C8B-B14F-4D97-AF65-F5344CB8AC3E}">
        <p14:creationId xmlns:p14="http://schemas.microsoft.com/office/powerpoint/2010/main" val="1403936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DC34F-D49F-2B39-0B14-461AD0EAD615}"/>
            </a:ext>
          </a:extLst>
        </p:cNvPr>
        <p:cNvGrpSpPr/>
        <p:nvPr/>
      </p:nvGrpSpPr>
      <p:grpSpPr>
        <a:xfrm>
          <a:off x="0" y="0"/>
          <a:ext cx="0" cy="0"/>
          <a:chOff x="0" y="0"/>
          <a:chExt cx="0" cy="0"/>
        </a:xfrm>
      </p:grpSpPr>
      <p:sp>
        <p:nvSpPr>
          <p:cNvPr id="2" name="投影片圖像版面配置區 1">
            <a:extLst>
              <a:ext uri="{FF2B5EF4-FFF2-40B4-BE49-F238E27FC236}">
                <a16:creationId xmlns:a16="http://schemas.microsoft.com/office/drawing/2014/main" id="{49F3A383-C373-9034-7046-89D94088A61D}"/>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A7C083E1-7500-055D-F495-3533821DD9BA}"/>
              </a:ext>
            </a:extLst>
          </p:cNvPr>
          <p:cNvSpPr>
            <a:spLocks noGrp="1"/>
          </p:cNvSpPr>
          <p:nvPr>
            <p:ph type="body" idx="1"/>
          </p:nvPr>
        </p:nvSpPr>
        <p:spPr/>
        <p:txBody>
          <a:bodyPr/>
          <a:lstStyle/>
          <a:p>
            <a:r>
              <a:rPr lang="zh-TW" altLang="en-US" dirty="0"/>
              <a:t>非量測數據</a:t>
            </a:r>
            <a:r>
              <a:rPr lang="en-US" altLang="zh-TW" dirty="0"/>
              <a:t>:</a:t>
            </a:r>
            <a:r>
              <a:rPr lang="zh-TW" altLang="en-US" dirty="0"/>
              <a:t> 廣源造紙</a:t>
            </a:r>
          </a:p>
        </p:txBody>
      </p:sp>
      <p:sp>
        <p:nvSpPr>
          <p:cNvPr id="4" name="投影片編號版面配置區 3">
            <a:extLst>
              <a:ext uri="{FF2B5EF4-FFF2-40B4-BE49-F238E27FC236}">
                <a16:creationId xmlns:a16="http://schemas.microsoft.com/office/drawing/2014/main" id="{25B18F6D-5E44-32A6-3677-E3757DF959C9}"/>
              </a:ext>
            </a:extLst>
          </p:cNvPr>
          <p:cNvSpPr>
            <a:spLocks noGrp="1"/>
          </p:cNvSpPr>
          <p:nvPr>
            <p:ph type="sldNum" sz="quarter" idx="10"/>
          </p:nvPr>
        </p:nvSpPr>
        <p:spPr/>
        <p:txBody>
          <a:bodyPr/>
          <a:lstStyle/>
          <a:p>
            <a:fld id="{B2C5AB0F-3CF5-4995-9378-8FB3A286D7BA}" type="slidenum">
              <a:rPr lang="zh-TW" altLang="en-US" smtClean="0"/>
              <a:pPr/>
              <a:t>73</a:t>
            </a:fld>
            <a:endParaRPr lang="zh-TW" altLang="en-US"/>
          </a:p>
        </p:txBody>
      </p:sp>
    </p:spTree>
    <p:extLst>
      <p:ext uri="{BB962C8B-B14F-4D97-AF65-F5344CB8AC3E}">
        <p14:creationId xmlns:p14="http://schemas.microsoft.com/office/powerpoint/2010/main" val="970500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FA260-A3D2-AB1F-4649-AB83A14C3D3C}"/>
            </a:ext>
          </a:extLst>
        </p:cNvPr>
        <p:cNvGrpSpPr/>
        <p:nvPr/>
      </p:nvGrpSpPr>
      <p:grpSpPr>
        <a:xfrm>
          <a:off x="0" y="0"/>
          <a:ext cx="0" cy="0"/>
          <a:chOff x="0" y="0"/>
          <a:chExt cx="0" cy="0"/>
        </a:xfrm>
      </p:grpSpPr>
      <p:sp>
        <p:nvSpPr>
          <p:cNvPr id="2" name="投影片圖像版面配置區 1">
            <a:extLst>
              <a:ext uri="{FF2B5EF4-FFF2-40B4-BE49-F238E27FC236}">
                <a16:creationId xmlns:a16="http://schemas.microsoft.com/office/drawing/2014/main" id="{C4831DFE-46C3-BD4D-E179-06B2BA9926FE}"/>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19F27D64-2B33-3170-8548-4999D789615B}"/>
              </a:ext>
            </a:extLst>
          </p:cNvPr>
          <p:cNvSpPr>
            <a:spLocks noGrp="1"/>
          </p:cNvSpPr>
          <p:nvPr>
            <p:ph type="body" idx="1"/>
          </p:nvPr>
        </p:nvSpPr>
        <p:spPr/>
        <p:txBody>
          <a:bodyPr/>
          <a:lstStyle/>
          <a:p>
            <a:r>
              <a:rPr lang="zh-TW" altLang="en-US" dirty="0"/>
              <a:t>非量測數據</a:t>
            </a:r>
            <a:r>
              <a:rPr lang="en-US" altLang="zh-TW" dirty="0"/>
              <a:t>:</a:t>
            </a:r>
            <a:r>
              <a:rPr lang="zh-TW" altLang="en-US" dirty="0"/>
              <a:t> 廣源造紙</a:t>
            </a:r>
          </a:p>
        </p:txBody>
      </p:sp>
      <p:sp>
        <p:nvSpPr>
          <p:cNvPr id="4" name="投影片編號版面配置區 3">
            <a:extLst>
              <a:ext uri="{FF2B5EF4-FFF2-40B4-BE49-F238E27FC236}">
                <a16:creationId xmlns:a16="http://schemas.microsoft.com/office/drawing/2014/main" id="{7E85F3F1-88BF-8974-335A-F7A8F93274B7}"/>
              </a:ext>
            </a:extLst>
          </p:cNvPr>
          <p:cNvSpPr>
            <a:spLocks noGrp="1"/>
          </p:cNvSpPr>
          <p:nvPr>
            <p:ph type="sldNum" sz="quarter" idx="10"/>
          </p:nvPr>
        </p:nvSpPr>
        <p:spPr/>
        <p:txBody>
          <a:bodyPr/>
          <a:lstStyle/>
          <a:p>
            <a:fld id="{B2C5AB0F-3CF5-4995-9378-8FB3A286D7BA}" type="slidenum">
              <a:rPr lang="zh-TW" altLang="en-US" smtClean="0"/>
              <a:pPr/>
              <a:t>74</a:t>
            </a:fld>
            <a:endParaRPr lang="zh-TW" altLang="en-US"/>
          </a:p>
        </p:txBody>
      </p:sp>
    </p:spTree>
    <p:extLst>
      <p:ext uri="{BB962C8B-B14F-4D97-AF65-F5344CB8AC3E}">
        <p14:creationId xmlns:p14="http://schemas.microsoft.com/office/powerpoint/2010/main" val="39741650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dirty="0">
                <a:latin typeface="Times New Roman" panose="02020603050405020304" pitchFamily="18" charset="0"/>
                <a:ea typeface="標楷體" panose="03000509000000000000" pitchFamily="65" charset="-120"/>
                <a:cs typeface="Times New Roman" panose="02020603050405020304" pitchFamily="18" charset="0"/>
              </a:rPr>
              <a:t>群創光電</a:t>
            </a:r>
            <a:endParaRPr lang="zh-TW" altLang="en-US" dirty="0"/>
          </a:p>
        </p:txBody>
      </p:sp>
      <p:sp>
        <p:nvSpPr>
          <p:cNvPr id="4" name="投影片編號版面配置區 3"/>
          <p:cNvSpPr>
            <a:spLocks noGrp="1"/>
          </p:cNvSpPr>
          <p:nvPr>
            <p:ph type="sldNum" sz="quarter" idx="10"/>
          </p:nvPr>
        </p:nvSpPr>
        <p:spPr/>
        <p:txBody>
          <a:bodyPr/>
          <a:lstStyle/>
          <a:p>
            <a:fld id="{B2C5AB0F-3CF5-4995-9378-8FB3A286D7BA}" type="slidenum">
              <a:rPr lang="zh-TW" altLang="en-US" smtClean="0"/>
              <a:pPr/>
              <a:t>79</a:t>
            </a:fld>
            <a:endParaRPr lang="zh-TW" altLang="en-US"/>
          </a:p>
        </p:txBody>
      </p:sp>
    </p:spTree>
    <p:extLst>
      <p:ext uri="{BB962C8B-B14F-4D97-AF65-F5344CB8AC3E}">
        <p14:creationId xmlns:p14="http://schemas.microsoft.com/office/powerpoint/2010/main" val="3277328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dirty="0">
                <a:latin typeface="Times New Roman" panose="02020603050405020304" pitchFamily="18" charset="0"/>
                <a:ea typeface="標楷體" panose="03000509000000000000" pitchFamily="65" charset="-120"/>
                <a:cs typeface="Times New Roman" panose="02020603050405020304" pitchFamily="18" charset="0"/>
              </a:rPr>
              <a:t>群創光電</a:t>
            </a:r>
            <a:endParaRPr lang="zh-TW" altLang="en-US" dirty="0"/>
          </a:p>
        </p:txBody>
      </p:sp>
      <p:sp>
        <p:nvSpPr>
          <p:cNvPr id="4" name="投影片編號版面配置區 3"/>
          <p:cNvSpPr>
            <a:spLocks noGrp="1"/>
          </p:cNvSpPr>
          <p:nvPr>
            <p:ph type="sldNum" sz="quarter" idx="10"/>
          </p:nvPr>
        </p:nvSpPr>
        <p:spPr/>
        <p:txBody>
          <a:bodyPr/>
          <a:lstStyle/>
          <a:p>
            <a:fld id="{B2C5AB0F-3CF5-4995-9378-8FB3A286D7BA}" type="slidenum">
              <a:rPr lang="zh-TW" altLang="en-US" smtClean="0"/>
              <a:pPr/>
              <a:t>80</a:t>
            </a:fld>
            <a:endParaRPr lang="zh-TW" altLang="en-US"/>
          </a:p>
        </p:txBody>
      </p:sp>
    </p:spTree>
    <p:extLst>
      <p:ext uri="{BB962C8B-B14F-4D97-AF65-F5344CB8AC3E}">
        <p14:creationId xmlns:p14="http://schemas.microsoft.com/office/powerpoint/2010/main" val="570492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dirty="0">
                <a:latin typeface="Times New Roman" panose="02020603050405020304" pitchFamily="18" charset="0"/>
                <a:ea typeface="標楷體" panose="03000509000000000000" pitchFamily="65" charset="-120"/>
                <a:cs typeface="Times New Roman" panose="02020603050405020304" pitchFamily="18" charset="0"/>
              </a:rPr>
              <a:t>群創光電</a:t>
            </a:r>
            <a:endParaRPr lang="zh-TW" altLang="en-US" dirty="0"/>
          </a:p>
        </p:txBody>
      </p:sp>
      <p:sp>
        <p:nvSpPr>
          <p:cNvPr id="4" name="投影片編號版面配置區 3"/>
          <p:cNvSpPr>
            <a:spLocks noGrp="1"/>
          </p:cNvSpPr>
          <p:nvPr>
            <p:ph type="sldNum" sz="quarter" idx="10"/>
          </p:nvPr>
        </p:nvSpPr>
        <p:spPr/>
        <p:txBody>
          <a:bodyPr/>
          <a:lstStyle/>
          <a:p>
            <a:fld id="{B2C5AB0F-3CF5-4995-9378-8FB3A286D7BA}" type="slidenum">
              <a:rPr lang="zh-TW" altLang="en-US" smtClean="0"/>
              <a:pPr/>
              <a:t>81</a:t>
            </a:fld>
            <a:endParaRPr lang="zh-TW" altLang="en-US"/>
          </a:p>
        </p:txBody>
      </p:sp>
    </p:spTree>
    <p:extLst>
      <p:ext uri="{BB962C8B-B14F-4D97-AF65-F5344CB8AC3E}">
        <p14:creationId xmlns:p14="http://schemas.microsoft.com/office/powerpoint/2010/main" val="3189818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B2C5AB0F-3CF5-4995-9378-8FB3A286D7BA}" type="slidenum">
              <a:rPr lang="zh-TW" altLang="en-US" smtClean="0"/>
              <a:t>2</a:t>
            </a:fld>
            <a:endParaRPr lang="zh-TW" altLang="en-US"/>
          </a:p>
        </p:txBody>
      </p:sp>
    </p:spTree>
    <p:extLst>
      <p:ext uri="{BB962C8B-B14F-4D97-AF65-F5344CB8AC3E}">
        <p14:creationId xmlns:p14="http://schemas.microsoft.com/office/powerpoint/2010/main" val="25461259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B2C5AB0F-3CF5-4995-9378-8FB3A286D7BA}" type="slidenum">
              <a:rPr lang="zh-TW" altLang="en-US" smtClean="0"/>
              <a:t>96</a:t>
            </a:fld>
            <a:endParaRPr lang="zh-TW" altLang="en-US"/>
          </a:p>
        </p:txBody>
      </p:sp>
    </p:spTree>
    <p:extLst>
      <p:ext uri="{BB962C8B-B14F-4D97-AF65-F5344CB8AC3E}">
        <p14:creationId xmlns:p14="http://schemas.microsoft.com/office/powerpoint/2010/main" val="45188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ltLang="zh-TW" sz="1400" dirty="0"/>
              <a:t>1.</a:t>
            </a:r>
            <a:r>
              <a:rPr lang="zh-TW" altLang="en-US" sz="1400" dirty="0"/>
              <a:t>目前除環境部、金管會管制對象以及客戶要求外</a:t>
            </a:r>
            <a:r>
              <a:rPr lang="en-US" altLang="zh-TW" sz="1400" dirty="0"/>
              <a:t>(</a:t>
            </a:r>
            <a:r>
              <a:rPr lang="zh-TW" altLang="en-US" sz="1400" dirty="0"/>
              <a:t>供應鏈需求</a:t>
            </a:r>
            <a:r>
              <a:rPr lang="en-US" altLang="zh-TW" sz="1400" dirty="0"/>
              <a:t>)</a:t>
            </a:r>
            <a:r>
              <a:rPr lang="zh-TW" altLang="en-US" sz="1400" dirty="0"/>
              <a:t>，多數中小企業皆無盤查、查驗；</a:t>
            </a:r>
            <a:r>
              <a:rPr lang="en-US" altLang="zh-TW" sz="1400" dirty="0"/>
              <a:t>2.</a:t>
            </a:r>
            <a:r>
              <a:rPr lang="zh-TW" altLang="en-US" sz="1400" dirty="0"/>
              <a:t> 依據監察院調查要求</a:t>
            </a:r>
            <a:r>
              <a:rPr lang="en-US" altLang="zh-TW" sz="1400" dirty="0"/>
              <a:t>:</a:t>
            </a:r>
            <a:r>
              <a:rPr lang="zh-TW" altLang="en-US" sz="1400" dirty="0"/>
              <a:t>部分公開發行公司尚屬無須強制揭露溫室氣體排放量盤查資訊，應優先納入高用電之服務業、電信業及交通運輸等對象。</a:t>
            </a:r>
            <a:endParaRPr lang="en-US" altLang="zh-TW" sz="1400" dirty="0"/>
          </a:p>
          <a:p>
            <a:r>
              <a:rPr lang="zh-TW" altLang="en-US" sz="1400" dirty="0"/>
              <a:t>服務業如</a:t>
            </a:r>
            <a:r>
              <a:rPr lang="en-US" altLang="zh-TW" sz="1400" dirty="0"/>
              <a:t>:</a:t>
            </a:r>
            <a:r>
              <a:rPr lang="zh-TW" altLang="en-US" sz="1400" dirty="0"/>
              <a:t>電信業、連鎖便利超商之單一門市排放量小，但全國分布據點廣泛，故規劃以門市數量為門檻；運輸業則以能源</a:t>
            </a:r>
            <a:r>
              <a:rPr lang="en-US" altLang="zh-TW" sz="1400" dirty="0"/>
              <a:t>(</a:t>
            </a:r>
            <a:r>
              <a:rPr lang="zh-TW" altLang="en-US" sz="1400" dirty="0"/>
              <a:t>電力</a:t>
            </a:r>
            <a:r>
              <a:rPr lang="en-US" altLang="zh-TW" sz="1400" dirty="0"/>
              <a:t>)</a:t>
            </a:r>
            <a:r>
              <a:rPr lang="zh-TW" altLang="en-US" sz="1400" dirty="0"/>
              <a:t>使用量或車輛數規劃門檻。</a:t>
            </a:r>
            <a:endParaRPr lang="en-US" altLang="zh-TW" sz="1400" dirty="0"/>
          </a:p>
          <a:p>
            <a:r>
              <a:rPr lang="zh-TW" altLang="en-US" sz="1400" dirty="0"/>
              <a:t>為求管制一致性，排放量較小之製造業則以對齊年排放量</a:t>
            </a:r>
            <a:r>
              <a:rPr lang="en-US" altLang="zh-TW" sz="1400" dirty="0"/>
              <a:t>1</a:t>
            </a:r>
            <a:r>
              <a:rPr lang="zh-TW" altLang="en-US" sz="1400" dirty="0"/>
              <a:t>萬公噸</a:t>
            </a:r>
            <a:r>
              <a:rPr lang="en-US" altLang="zh-TW" sz="1400" dirty="0"/>
              <a:t>CO2e</a:t>
            </a:r>
            <a:r>
              <a:rPr lang="zh-TW" altLang="en-US" sz="1400" dirty="0"/>
              <a:t>為目標，規劃燃料年使用量為門檻，並考量同一事業有使用二種或二種以上燃料之可能性，</a:t>
            </a:r>
            <a:endParaRPr lang="en-US" altLang="zh-TW" sz="1400" dirty="0"/>
          </a:p>
          <a:p>
            <a:r>
              <a:rPr lang="zh-TW" altLang="en-US" sz="1400" dirty="0"/>
              <a:t>故以輸入熱值輔以規範。</a:t>
            </a:r>
            <a:endParaRPr lang="en-US" altLang="zh-TW" sz="1400" dirty="0"/>
          </a:p>
          <a:p>
            <a:pPr marL="158750" indent="0">
              <a:buNone/>
            </a:pPr>
            <a:endParaRPr lang="zh-TW" altLang="en-US" dirty="0"/>
          </a:p>
        </p:txBody>
      </p:sp>
    </p:spTree>
    <p:extLst>
      <p:ext uri="{BB962C8B-B14F-4D97-AF65-F5344CB8AC3E}">
        <p14:creationId xmlns:p14="http://schemas.microsoft.com/office/powerpoint/2010/main" val="3584435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台灣水泥股份有限公司蘇澳廠</a:t>
            </a:r>
            <a:r>
              <a:rPr lang="en-US" altLang="zh-TW" dirty="0"/>
              <a:t>_111</a:t>
            </a:r>
            <a:r>
              <a:rPr lang="zh-TW" altLang="en-US" dirty="0"/>
              <a:t>年度</a:t>
            </a:r>
            <a:r>
              <a:rPr lang="en-US" altLang="zh-TW" dirty="0"/>
              <a:t>_2_</a:t>
            </a:r>
            <a:r>
              <a:rPr lang="zh-TW" altLang="en-US" dirty="0"/>
              <a:t>盤查報告書</a:t>
            </a:r>
          </a:p>
        </p:txBody>
      </p:sp>
      <p:sp>
        <p:nvSpPr>
          <p:cNvPr id="4" name="投影片編號版面配置區 3"/>
          <p:cNvSpPr>
            <a:spLocks noGrp="1"/>
          </p:cNvSpPr>
          <p:nvPr>
            <p:ph type="sldNum" sz="quarter" idx="10"/>
          </p:nvPr>
        </p:nvSpPr>
        <p:spPr/>
        <p:txBody>
          <a:bodyPr/>
          <a:lstStyle/>
          <a:p>
            <a:fld id="{B2C5AB0F-3CF5-4995-9378-8FB3A286D7BA}" type="slidenum">
              <a:rPr lang="zh-TW" altLang="en-US" smtClean="0"/>
              <a:pPr/>
              <a:t>62</a:t>
            </a:fld>
            <a:endParaRPr lang="zh-TW" altLang="en-US"/>
          </a:p>
        </p:txBody>
      </p:sp>
    </p:spTree>
    <p:extLst>
      <p:ext uri="{BB962C8B-B14F-4D97-AF65-F5344CB8AC3E}">
        <p14:creationId xmlns:p14="http://schemas.microsoft.com/office/powerpoint/2010/main" val="4184213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2C5AB0F-3CF5-4995-9378-8FB3A286D7BA}" type="slidenum">
              <a:rPr lang="zh-TW" altLang="en-US" smtClean="0"/>
              <a:pPr/>
              <a:t>63</a:t>
            </a:fld>
            <a:endParaRPr lang="zh-TW" altLang="en-US"/>
          </a:p>
        </p:txBody>
      </p:sp>
    </p:spTree>
    <p:extLst>
      <p:ext uri="{BB962C8B-B14F-4D97-AF65-F5344CB8AC3E}">
        <p14:creationId xmlns:p14="http://schemas.microsoft.com/office/powerpoint/2010/main" val="1427030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非量測數據</a:t>
            </a:r>
            <a:r>
              <a:rPr lang="en-US" altLang="zh-TW" dirty="0"/>
              <a:t>:</a:t>
            </a:r>
            <a:r>
              <a:rPr lang="zh-TW" altLang="en-US" dirty="0"/>
              <a:t> 廣源造紙</a:t>
            </a:r>
          </a:p>
        </p:txBody>
      </p:sp>
      <p:sp>
        <p:nvSpPr>
          <p:cNvPr id="4" name="投影片編號版面配置區 3"/>
          <p:cNvSpPr>
            <a:spLocks noGrp="1"/>
          </p:cNvSpPr>
          <p:nvPr>
            <p:ph type="sldNum" sz="quarter" idx="10"/>
          </p:nvPr>
        </p:nvSpPr>
        <p:spPr/>
        <p:txBody>
          <a:bodyPr/>
          <a:lstStyle/>
          <a:p>
            <a:fld id="{B2C5AB0F-3CF5-4995-9378-8FB3A286D7BA}" type="slidenum">
              <a:rPr lang="zh-TW" altLang="en-US" smtClean="0"/>
              <a:pPr/>
              <a:t>64</a:t>
            </a:fld>
            <a:endParaRPr lang="zh-TW" altLang="en-US"/>
          </a:p>
        </p:txBody>
      </p:sp>
    </p:spTree>
    <p:extLst>
      <p:ext uri="{BB962C8B-B14F-4D97-AF65-F5344CB8AC3E}">
        <p14:creationId xmlns:p14="http://schemas.microsoft.com/office/powerpoint/2010/main" val="1913891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B5753-89EE-4433-5C08-35C9E7026B71}"/>
            </a:ext>
          </a:extLst>
        </p:cNvPr>
        <p:cNvGrpSpPr/>
        <p:nvPr/>
      </p:nvGrpSpPr>
      <p:grpSpPr>
        <a:xfrm>
          <a:off x="0" y="0"/>
          <a:ext cx="0" cy="0"/>
          <a:chOff x="0" y="0"/>
          <a:chExt cx="0" cy="0"/>
        </a:xfrm>
      </p:grpSpPr>
      <p:sp>
        <p:nvSpPr>
          <p:cNvPr id="2" name="投影片圖像版面配置區 1">
            <a:extLst>
              <a:ext uri="{FF2B5EF4-FFF2-40B4-BE49-F238E27FC236}">
                <a16:creationId xmlns:a16="http://schemas.microsoft.com/office/drawing/2014/main" id="{49E9D3B1-C91F-C0D8-41A3-496404BA7203}"/>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DC577211-B5BA-F84E-D654-CF544B956AD2}"/>
              </a:ext>
            </a:extLst>
          </p:cNvPr>
          <p:cNvSpPr>
            <a:spLocks noGrp="1"/>
          </p:cNvSpPr>
          <p:nvPr>
            <p:ph type="body" idx="1"/>
          </p:nvPr>
        </p:nvSpPr>
        <p:spPr/>
        <p:txBody>
          <a:bodyPr/>
          <a:lstStyle/>
          <a:p>
            <a:r>
              <a:rPr lang="zh-TW" altLang="en-US" dirty="0"/>
              <a:t>非量測數據</a:t>
            </a:r>
            <a:r>
              <a:rPr lang="en-US" altLang="zh-TW" dirty="0"/>
              <a:t>:</a:t>
            </a:r>
            <a:r>
              <a:rPr lang="zh-TW" altLang="en-US" dirty="0"/>
              <a:t> 廣源造紙</a:t>
            </a:r>
          </a:p>
        </p:txBody>
      </p:sp>
      <p:sp>
        <p:nvSpPr>
          <p:cNvPr id="4" name="投影片編號版面配置區 3">
            <a:extLst>
              <a:ext uri="{FF2B5EF4-FFF2-40B4-BE49-F238E27FC236}">
                <a16:creationId xmlns:a16="http://schemas.microsoft.com/office/drawing/2014/main" id="{36948462-AB42-939B-C315-4BEE65BA8269}"/>
              </a:ext>
            </a:extLst>
          </p:cNvPr>
          <p:cNvSpPr>
            <a:spLocks noGrp="1"/>
          </p:cNvSpPr>
          <p:nvPr>
            <p:ph type="sldNum" sz="quarter" idx="10"/>
          </p:nvPr>
        </p:nvSpPr>
        <p:spPr/>
        <p:txBody>
          <a:bodyPr/>
          <a:lstStyle/>
          <a:p>
            <a:fld id="{B2C5AB0F-3CF5-4995-9378-8FB3A286D7BA}" type="slidenum">
              <a:rPr lang="zh-TW" altLang="en-US" smtClean="0"/>
              <a:pPr/>
              <a:t>65</a:t>
            </a:fld>
            <a:endParaRPr lang="zh-TW" altLang="en-US"/>
          </a:p>
        </p:txBody>
      </p:sp>
    </p:spTree>
    <p:extLst>
      <p:ext uri="{BB962C8B-B14F-4D97-AF65-F5344CB8AC3E}">
        <p14:creationId xmlns:p14="http://schemas.microsoft.com/office/powerpoint/2010/main" val="2443764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D35FB-66A3-48AE-FD7C-697B22582205}"/>
            </a:ext>
          </a:extLst>
        </p:cNvPr>
        <p:cNvGrpSpPr/>
        <p:nvPr/>
      </p:nvGrpSpPr>
      <p:grpSpPr>
        <a:xfrm>
          <a:off x="0" y="0"/>
          <a:ext cx="0" cy="0"/>
          <a:chOff x="0" y="0"/>
          <a:chExt cx="0" cy="0"/>
        </a:xfrm>
      </p:grpSpPr>
      <p:sp>
        <p:nvSpPr>
          <p:cNvPr id="2" name="投影片圖像版面配置區 1">
            <a:extLst>
              <a:ext uri="{FF2B5EF4-FFF2-40B4-BE49-F238E27FC236}">
                <a16:creationId xmlns:a16="http://schemas.microsoft.com/office/drawing/2014/main" id="{CD9D0523-3F07-8E56-A12B-6ECE4C1F09AE}"/>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3E73FFFB-19FD-6D8B-C17B-A2682F76E0EC}"/>
              </a:ext>
            </a:extLst>
          </p:cNvPr>
          <p:cNvSpPr>
            <a:spLocks noGrp="1"/>
          </p:cNvSpPr>
          <p:nvPr>
            <p:ph type="body" idx="1"/>
          </p:nvPr>
        </p:nvSpPr>
        <p:spPr/>
        <p:txBody>
          <a:bodyPr/>
          <a:lstStyle/>
          <a:p>
            <a:r>
              <a:rPr lang="zh-TW" altLang="en-US" dirty="0"/>
              <a:t>非量測數據</a:t>
            </a:r>
            <a:r>
              <a:rPr lang="en-US" altLang="zh-TW" dirty="0"/>
              <a:t>:</a:t>
            </a:r>
            <a:r>
              <a:rPr lang="zh-TW" altLang="en-US" dirty="0"/>
              <a:t> 廣源造紙</a:t>
            </a:r>
          </a:p>
        </p:txBody>
      </p:sp>
      <p:sp>
        <p:nvSpPr>
          <p:cNvPr id="4" name="投影片編號版面配置區 3">
            <a:extLst>
              <a:ext uri="{FF2B5EF4-FFF2-40B4-BE49-F238E27FC236}">
                <a16:creationId xmlns:a16="http://schemas.microsoft.com/office/drawing/2014/main" id="{7084CE02-1F1C-AA0B-8681-C8BE4F4109C8}"/>
              </a:ext>
            </a:extLst>
          </p:cNvPr>
          <p:cNvSpPr>
            <a:spLocks noGrp="1"/>
          </p:cNvSpPr>
          <p:nvPr>
            <p:ph type="sldNum" sz="quarter" idx="10"/>
          </p:nvPr>
        </p:nvSpPr>
        <p:spPr/>
        <p:txBody>
          <a:bodyPr/>
          <a:lstStyle/>
          <a:p>
            <a:fld id="{B2C5AB0F-3CF5-4995-9378-8FB3A286D7BA}" type="slidenum">
              <a:rPr lang="zh-TW" altLang="en-US" smtClean="0"/>
              <a:pPr/>
              <a:t>66</a:t>
            </a:fld>
            <a:endParaRPr lang="zh-TW" altLang="en-US"/>
          </a:p>
        </p:txBody>
      </p:sp>
    </p:spTree>
    <p:extLst>
      <p:ext uri="{BB962C8B-B14F-4D97-AF65-F5344CB8AC3E}">
        <p14:creationId xmlns:p14="http://schemas.microsoft.com/office/powerpoint/2010/main" val="3816578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檢測報告來自</a:t>
            </a:r>
            <a:r>
              <a:rPr lang="en-US" altLang="zh-TW" dirty="0"/>
              <a:t>111.11.24</a:t>
            </a:r>
            <a:r>
              <a:rPr lang="zh-TW" altLang="en-US" dirty="0"/>
              <a:t> 連大興查核資料</a:t>
            </a:r>
          </a:p>
        </p:txBody>
      </p:sp>
      <p:sp>
        <p:nvSpPr>
          <p:cNvPr id="4" name="投影片編號版面配置區 3"/>
          <p:cNvSpPr>
            <a:spLocks noGrp="1"/>
          </p:cNvSpPr>
          <p:nvPr>
            <p:ph type="sldNum" sz="quarter" idx="10"/>
          </p:nvPr>
        </p:nvSpPr>
        <p:spPr/>
        <p:txBody>
          <a:bodyPr/>
          <a:lstStyle/>
          <a:p>
            <a:fld id="{B2C5AB0F-3CF5-4995-9378-8FB3A286D7BA}" type="slidenum">
              <a:rPr lang="zh-TW" altLang="en-US" smtClean="0"/>
              <a:pPr/>
              <a:t>67</a:t>
            </a:fld>
            <a:endParaRPr lang="zh-TW" altLang="en-US"/>
          </a:p>
        </p:txBody>
      </p:sp>
    </p:spTree>
    <p:extLst>
      <p:ext uri="{BB962C8B-B14F-4D97-AF65-F5344CB8AC3E}">
        <p14:creationId xmlns:p14="http://schemas.microsoft.com/office/powerpoint/2010/main" val="11252482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jp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自訂版面配置">
    <p:spTree>
      <p:nvGrpSpPr>
        <p:cNvPr id="1" name=""/>
        <p:cNvGrpSpPr/>
        <p:nvPr/>
      </p:nvGrpSpPr>
      <p:grpSpPr>
        <a:xfrm>
          <a:off x="0" y="0"/>
          <a:ext cx="0" cy="0"/>
          <a:chOff x="0" y="0"/>
          <a:chExt cx="0" cy="0"/>
        </a:xfrm>
      </p:grpSpPr>
      <p:pic>
        <p:nvPicPr>
          <p:cNvPr id="20" name="圖形 19">
            <a:extLst>
              <a:ext uri="{FF2B5EF4-FFF2-40B4-BE49-F238E27FC236}">
                <a16:creationId xmlns:a16="http://schemas.microsoft.com/office/drawing/2014/main" id="{33875891-04EC-8E9D-C054-18BD0A864D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71614" y="5072062"/>
            <a:ext cx="3133725" cy="3180798"/>
          </a:xfrm>
          <a:prstGeom prst="rect">
            <a:avLst/>
          </a:prstGeom>
        </p:spPr>
      </p:pic>
      <p:pic>
        <p:nvPicPr>
          <p:cNvPr id="7" name="圖形 6">
            <a:extLst>
              <a:ext uri="{FF2B5EF4-FFF2-40B4-BE49-F238E27FC236}">
                <a16:creationId xmlns:a16="http://schemas.microsoft.com/office/drawing/2014/main" id="{F5A45609-69CD-469F-9810-5496B689CB3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90697" y="-1270070"/>
            <a:ext cx="3411356" cy="3386273"/>
          </a:xfrm>
          <a:prstGeom prst="rect">
            <a:avLst/>
          </a:prstGeom>
        </p:spPr>
      </p:pic>
    </p:spTree>
    <p:extLst>
      <p:ext uri="{BB962C8B-B14F-4D97-AF65-F5344CB8AC3E}">
        <p14:creationId xmlns:p14="http://schemas.microsoft.com/office/powerpoint/2010/main" val="3681345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標題及內容">
    <p:spTree>
      <p:nvGrpSpPr>
        <p:cNvPr id="1" name=""/>
        <p:cNvGrpSpPr/>
        <p:nvPr/>
      </p:nvGrpSpPr>
      <p:grpSpPr>
        <a:xfrm>
          <a:off x="0" y="0"/>
          <a:ext cx="0" cy="0"/>
          <a:chOff x="0" y="0"/>
          <a:chExt cx="0" cy="0"/>
        </a:xfrm>
      </p:grpSpPr>
      <p:sp>
        <p:nvSpPr>
          <p:cNvPr id="3" name="投影片編號版面配置區 8">
            <a:extLst>
              <a:ext uri="{FF2B5EF4-FFF2-40B4-BE49-F238E27FC236}">
                <a16:creationId xmlns:a16="http://schemas.microsoft.com/office/drawing/2014/main" id="{BA299C84-5786-6528-2E0A-25B54F53D992}"/>
              </a:ext>
            </a:extLst>
          </p:cNvPr>
          <p:cNvSpPr txBox="1">
            <a:spLocks/>
          </p:cNvSpPr>
          <p:nvPr userDrawn="1"/>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01CC4-3E67-4728-A622-C7FB40383D11}" type="slidenum">
              <a:rPr lang="zh-TW" altLang="en-US" sz="1600" smtClean="0">
                <a:solidFill>
                  <a:schemeClr val="tx1">
                    <a:lumMod val="65000"/>
                    <a:lumOff val="35000"/>
                  </a:schemeClr>
                </a:solidFill>
                <a:latin typeface="微軟正黑體" panose="020B0604030504040204" pitchFamily="34" charset="-120"/>
                <a:ea typeface="微軟正黑體" panose="020B0604030504040204" pitchFamily="34" charset="-120"/>
              </a:rPr>
              <a:pPr/>
              <a:t>‹#›</a:t>
            </a:fld>
            <a:endParaRPr lang="zh-TW" altLang="en-US" sz="16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pic>
        <p:nvPicPr>
          <p:cNvPr id="4" name="圖形 3">
            <a:extLst>
              <a:ext uri="{FF2B5EF4-FFF2-40B4-BE49-F238E27FC236}">
                <a16:creationId xmlns:a16="http://schemas.microsoft.com/office/drawing/2014/main" id="{C4EF138E-BBBD-4E2A-9C17-9B18CC11ED5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81767" y="-1265257"/>
            <a:ext cx="3411356" cy="3386273"/>
          </a:xfrm>
          <a:prstGeom prst="rect">
            <a:avLst/>
          </a:prstGeom>
        </p:spPr>
      </p:pic>
      <p:pic>
        <p:nvPicPr>
          <p:cNvPr id="7" name="圖形 6">
            <a:extLst>
              <a:ext uri="{FF2B5EF4-FFF2-40B4-BE49-F238E27FC236}">
                <a16:creationId xmlns:a16="http://schemas.microsoft.com/office/drawing/2014/main" id="{F7B44568-EB19-4CEA-B781-5C9455886AF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71614" y="5072062"/>
            <a:ext cx="3133725" cy="3180798"/>
          </a:xfrm>
          <a:prstGeom prst="rect">
            <a:avLst/>
          </a:prstGeom>
        </p:spPr>
      </p:pic>
    </p:spTree>
    <p:extLst>
      <p:ext uri="{BB962C8B-B14F-4D97-AF65-F5344CB8AC3E}">
        <p14:creationId xmlns:p14="http://schemas.microsoft.com/office/powerpoint/2010/main" val="343688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標題及內容">
    <p:spTree>
      <p:nvGrpSpPr>
        <p:cNvPr id="1" name=""/>
        <p:cNvGrpSpPr/>
        <p:nvPr/>
      </p:nvGrpSpPr>
      <p:grpSpPr>
        <a:xfrm>
          <a:off x="0" y="0"/>
          <a:ext cx="0" cy="0"/>
          <a:chOff x="0" y="0"/>
          <a:chExt cx="0" cy="0"/>
        </a:xfrm>
      </p:grpSpPr>
      <p:sp>
        <p:nvSpPr>
          <p:cNvPr id="3" name="投影片編號版面配置區 8">
            <a:extLst>
              <a:ext uri="{FF2B5EF4-FFF2-40B4-BE49-F238E27FC236}">
                <a16:creationId xmlns:a16="http://schemas.microsoft.com/office/drawing/2014/main" id="{BA299C84-5786-6528-2E0A-25B54F53D992}"/>
              </a:ext>
            </a:extLst>
          </p:cNvPr>
          <p:cNvSpPr txBox="1">
            <a:spLocks/>
          </p:cNvSpPr>
          <p:nvPr userDrawn="1"/>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01CC4-3E67-4728-A622-C7FB40383D11}" type="slidenum">
              <a:rPr lang="zh-TW" altLang="en-US" sz="1600" smtClean="0">
                <a:solidFill>
                  <a:schemeClr val="tx1">
                    <a:lumMod val="65000"/>
                    <a:lumOff val="35000"/>
                  </a:schemeClr>
                </a:solidFill>
                <a:latin typeface="微軟正黑體" panose="020B0604030504040204" pitchFamily="34" charset="-120"/>
                <a:ea typeface="微軟正黑體" panose="020B0604030504040204" pitchFamily="34" charset="-120"/>
              </a:rPr>
              <a:pPr/>
              <a:t>‹#›</a:t>
            </a:fld>
            <a:endParaRPr lang="zh-TW" altLang="en-US" sz="16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pic>
        <p:nvPicPr>
          <p:cNvPr id="4" name="圖形 3">
            <a:extLst>
              <a:ext uri="{FF2B5EF4-FFF2-40B4-BE49-F238E27FC236}">
                <a16:creationId xmlns:a16="http://schemas.microsoft.com/office/drawing/2014/main" id="{9CFD3041-E32A-2326-E6BC-DE2C81030A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735" y="0"/>
            <a:ext cx="12162530" cy="6858000"/>
          </a:xfrm>
          <a:prstGeom prst="rect">
            <a:avLst/>
          </a:prstGeom>
        </p:spPr>
      </p:pic>
      <p:pic>
        <p:nvPicPr>
          <p:cNvPr id="5" name="圖片 4">
            <a:extLst>
              <a:ext uri="{FF2B5EF4-FFF2-40B4-BE49-F238E27FC236}">
                <a16:creationId xmlns:a16="http://schemas.microsoft.com/office/drawing/2014/main" id="{46D3EBDD-229C-6FE6-4931-03020668E55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07004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訂版面配置">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B79D5138-24FF-8762-C217-90882AAB8B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投影片編號版面配置區 8">
            <a:extLst>
              <a:ext uri="{FF2B5EF4-FFF2-40B4-BE49-F238E27FC236}">
                <a16:creationId xmlns:a16="http://schemas.microsoft.com/office/drawing/2014/main" id="{3ACE13DF-ABEE-D81D-041A-D0A946BDF6CC}"/>
              </a:ext>
            </a:extLst>
          </p:cNvPr>
          <p:cNvSpPr txBox="1">
            <a:spLocks/>
          </p:cNvSpPr>
          <p:nvPr userDrawn="1"/>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01CC4-3E67-4728-A622-C7FB40383D11}" type="slidenum">
              <a:rPr lang="zh-TW" altLang="en-US" sz="1600" smtClean="0">
                <a:solidFill>
                  <a:schemeClr val="tx1">
                    <a:lumMod val="75000"/>
                    <a:lumOff val="25000"/>
                  </a:schemeClr>
                </a:solidFill>
                <a:latin typeface="微軟正黑體" panose="020B0604030504040204" pitchFamily="34" charset="-120"/>
                <a:ea typeface="微軟正黑體" panose="020B0604030504040204" pitchFamily="34" charset="-120"/>
              </a:rPr>
              <a:pPr/>
              <a:t>‹#›</a:t>
            </a:fld>
            <a:endParaRPr lang="zh-TW" altLang="en-US" sz="1600"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405985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_有性別icon">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E027244-41A3-A9F1-B939-31201A7CF2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投影片編號版面配置區 8">
            <a:extLst>
              <a:ext uri="{FF2B5EF4-FFF2-40B4-BE49-F238E27FC236}">
                <a16:creationId xmlns:a16="http://schemas.microsoft.com/office/drawing/2014/main" id="{C3F0E3DB-F933-4072-FCD3-FF5DDA561A79}"/>
              </a:ext>
            </a:extLst>
          </p:cNvPr>
          <p:cNvSpPr txBox="1">
            <a:spLocks/>
          </p:cNvSpPr>
          <p:nvPr userDrawn="1"/>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01CC4-3E67-4728-A622-C7FB40383D11}" type="slidenum">
              <a:rPr lang="zh-TW" altLang="en-US" sz="1600" smtClean="0">
                <a:solidFill>
                  <a:schemeClr val="tx1">
                    <a:lumMod val="65000"/>
                    <a:lumOff val="35000"/>
                  </a:schemeClr>
                </a:solidFill>
                <a:latin typeface="微軟正黑體" panose="020B0604030504040204" pitchFamily="34" charset="-120"/>
                <a:ea typeface="微軟正黑體" panose="020B0604030504040204" pitchFamily="34" charset="-120"/>
              </a:rPr>
              <a:pPr/>
              <a:t>‹#›</a:t>
            </a:fld>
            <a:endParaRPr lang="zh-TW" altLang="en-US" sz="16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511658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8" name="投影片編號版面配置區 8">
            <a:extLst>
              <a:ext uri="{FF2B5EF4-FFF2-40B4-BE49-F238E27FC236}">
                <a16:creationId xmlns:a16="http://schemas.microsoft.com/office/drawing/2014/main" id="{D0F7A286-5E5F-D2F7-F341-06F80E4E3CEA}"/>
              </a:ext>
            </a:extLst>
          </p:cNvPr>
          <p:cNvSpPr txBox="1">
            <a:spLocks/>
          </p:cNvSpPr>
          <p:nvPr userDrawn="1"/>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01CC4-3E67-4728-A622-C7FB40383D11}" type="slidenum">
              <a:rPr lang="zh-TW" altLang="en-US" sz="1600" smtClean="0">
                <a:solidFill>
                  <a:schemeClr val="bg1"/>
                </a:solidFill>
                <a:latin typeface="微軟正黑體" panose="020B0604030504040204" pitchFamily="34" charset="-120"/>
                <a:ea typeface="微軟正黑體" panose="020B0604030504040204" pitchFamily="34" charset="-120"/>
              </a:rPr>
              <a:pPr/>
              <a:t>‹#›</a:t>
            </a:fld>
            <a:endParaRPr lang="zh-TW" altLang="en-US" sz="1600"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798829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2585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自訂版面配置">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575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只有標題">
    <p:spTree>
      <p:nvGrpSpPr>
        <p:cNvPr id="1" name=""/>
        <p:cNvGrpSpPr/>
        <p:nvPr/>
      </p:nvGrpSpPr>
      <p:grpSpPr>
        <a:xfrm>
          <a:off x="0" y="0"/>
          <a:ext cx="0" cy="0"/>
          <a:chOff x="0" y="0"/>
          <a:chExt cx="0" cy="0"/>
        </a:xfrm>
      </p:grpSpPr>
      <p:sp>
        <p:nvSpPr>
          <p:cNvPr id="10" name="投影片編號版面配置區 3">
            <a:extLst>
              <a:ext uri="{FF2B5EF4-FFF2-40B4-BE49-F238E27FC236}">
                <a16:creationId xmlns:a16="http://schemas.microsoft.com/office/drawing/2014/main" id="{D0DEE94A-D400-470D-B057-8D71CB415B4D}"/>
              </a:ext>
            </a:extLst>
          </p:cNvPr>
          <p:cNvSpPr txBox="1">
            <a:spLocks/>
          </p:cNvSpPr>
          <p:nvPr userDrawn="1"/>
        </p:nvSpPr>
        <p:spPr>
          <a:xfrm>
            <a:off x="11517541" y="6430491"/>
            <a:ext cx="615778"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微軟正黑體" panose="020B0604030504040204" pitchFamily="34" charset="-120"/>
                <a:ea typeface="微軟正黑體" panose="020B0604030504040204" pitchFamily="34" charset="-12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6EFF2F0F-BE2E-4C5D-9ED2-5EB6D8185525}" type="slidenum">
              <a:rPr lang="zh-TW" altLang="en-US" smtClean="0">
                <a:solidFill>
                  <a:schemeClr val="tx1"/>
                </a:solidFill>
              </a:rPr>
              <a:pPr algn="l"/>
              <a:t>‹#›</a:t>
            </a:fld>
            <a:endParaRPr lang="zh-TW" altLang="en-US" dirty="0">
              <a:solidFill>
                <a:schemeClr val="tx1"/>
              </a:solidFill>
            </a:endParaRPr>
          </a:p>
        </p:txBody>
      </p:sp>
      <p:pic>
        <p:nvPicPr>
          <p:cNvPr id="3" name="圖片 2">
            <a:extLst>
              <a:ext uri="{FF2B5EF4-FFF2-40B4-BE49-F238E27FC236}">
                <a16:creationId xmlns:a16="http://schemas.microsoft.com/office/drawing/2014/main" id="{154FDD17-210E-4FE5-BDD7-5AE980B09F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Tree>
    <p:extLst>
      <p:ext uri="{BB962C8B-B14F-4D97-AF65-F5344CB8AC3E}">
        <p14:creationId xmlns:p14="http://schemas.microsoft.com/office/powerpoint/2010/main" val="3589930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標題版面配置區 3">
            <a:extLst>
              <a:ext uri="{FF2B5EF4-FFF2-40B4-BE49-F238E27FC236}">
                <a16:creationId xmlns:a16="http://schemas.microsoft.com/office/drawing/2014/main" id="{D37C1541-1AAE-FC3A-2015-F7EBBC9405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5" name="文字版面配置區 4">
            <a:extLst>
              <a:ext uri="{FF2B5EF4-FFF2-40B4-BE49-F238E27FC236}">
                <a16:creationId xmlns:a16="http://schemas.microsoft.com/office/drawing/2014/main" id="{CD5C1D9C-E508-575E-2D74-86367F1ED2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日期版面配置區 5">
            <a:extLst>
              <a:ext uri="{FF2B5EF4-FFF2-40B4-BE49-F238E27FC236}">
                <a16:creationId xmlns:a16="http://schemas.microsoft.com/office/drawing/2014/main" id="{22D9BA22-C314-AC11-55F5-4CA4CB6BC4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59A8A3-CD7E-4AD1-92D4-7DCCA60411D7}" type="datetimeFigureOut">
              <a:rPr lang="zh-TW" altLang="en-US" smtClean="0"/>
              <a:t>2026/5/15</a:t>
            </a:fld>
            <a:endParaRPr lang="zh-TW" altLang="en-US"/>
          </a:p>
        </p:txBody>
      </p:sp>
      <p:sp>
        <p:nvSpPr>
          <p:cNvPr id="8" name="頁尾版面配置區 7">
            <a:extLst>
              <a:ext uri="{FF2B5EF4-FFF2-40B4-BE49-F238E27FC236}">
                <a16:creationId xmlns:a16="http://schemas.microsoft.com/office/drawing/2014/main" id="{29656540-8456-1948-DAF8-EA27B0F32A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3" name="投影片編號版面配置區 8">
            <a:extLst>
              <a:ext uri="{FF2B5EF4-FFF2-40B4-BE49-F238E27FC236}">
                <a16:creationId xmlns:a16="http://schemas.microsoft.com/office/drawing/2014/main" id="{2D14CE0E-03ED-0245-CEB2-E651A98A4D44}"/>
              </a:ext>
            </a:extLst>
          </p:cNvPr>
          <p:cNvSpPr txBox="1">
            <a:spLocks/>
          </p:cNvSpPr>
          <p:nvPr userDrawn="1"/>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01CC4-3E67-4728-A622-C7FB40383D11}" type="slidenum">
              <a:rPr lang="zh-TW" altLang="en-US" sz="1600" smtClean="0">
                <a:solidFill>
                  <a:schemeClr val="tx1">
                    <a:lumMod val="65000"/>
                    <a:lumOff val="35000"/>
                  </a:schemeClr>
                </a:solidFill>
                <a:latin typeface="微軟正黑體" panose="020B0604030504040204" pitchFamily="34" charset="-120"/>
                <a:ea typeface="微軟正黑體" panose="020B0604030504040204" pitchFamily="34" charset="-120"/>
              </a:rPr>
              <a:pPr/>
              <a:t>‹#›</a:t>
            </a:fld>
            <a:endParaRPr lang="zh-TW" altLang="en-US" sz="16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084903349"/>
      </p:ext>
    </p:extLst>
  </p:cSld>
  <p:clrMap bg1="lt1" tx1="dk1" bg2="lt2" tx2="dk2" accent1="accent1" accent2="accent2" accent3="accent3" accent4="accent4" accent5="accent5" accent6="accent6" hlink="hlink" folHlink="folHlink"/>
  <p:sldLayoutIdLst>
    <p:sldLayoutId id="2147483663" r:id="rId1"/>
    <p:sldLayoutId id="2147483659" r:id="rId2"/>
    <p:sldLayoutId id="2147483670" r:id="rId3"/>
    <p:sldLayoutId id="2147483667" r:id="rId4"/>
    <p:sldLayoutId id="2147483664" r:id="rId5"/>
    <p:sldLayoutId id="2147483666" r:id="rId6"/>
    <p:sldLayoutId id="2147483668" r:id="rId7"/>
    <p:sldLayoutId id="2147483669" r:id="rId8"/>
    <p:sldLayoutId id="2147483671" r:id="rId9"/>
  </p:sldLayoutIdLst>
  <p:txStyles>
    <p:titleStyle>
      <a:lvl1pPr algn="l" defTabSz="914400" rtl="0" eaLnBrk="1" latinLnBrk="0" hangingPunct="1">
        <a:lnSpc>
          <a:spcPct val="90000"/>
        </a:lnSpc>
        <a:spcBef>
          <a:spcPct val="0"/>
        </a:spcBef>
        <a:buNone/>
        <a:defRPr sz="4400" b="1" kern="1200">
          <a:solidFill>
            <a:schemeClr val="tx1"/>
          </a:solidFill>
          <a:latin typeface="微軟正黑體" panose="020B0604030504040204" pitchFamily="34" charset="-120"/>
          <a:ea typeface="微軟正黑體" panose="020B0604030504040204" pitchFamily="34" charset="-12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4.sv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4.svg"/><Relationship Id="rId3" Type="http://schemas.openxmlformats.org/officeDocument/2006/relationships/image" Target="../media/image21.svg"/><Relationship Id="rId7" Type="http://schemas.openxmlformats.org/officeDocument/2006/relationships/image" Target="../media/image25.svg"/><Relationship Id="rId12"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1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1.svg"/><Relationship Id="rId7" Type="http://schemas.openxmlformats.org/officeDocument/2006/relationships/image" Target="../media/image27.sv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26.png"/><Relationship Id="rId11" Type="http://schemas.openxmlformats.org/officeDocument/2006/relationships/image" Target="../media/image14.svg"/><Relationship Id="rId5" Type="http://schemas.openxmlformats.org/officeDocument/2006/relationships/image" Target="../media/image25.svg"/><Relationship Id="rId10" Type="http://schemas.openxmlformats.org/officeDocument/2006/relationships/image" Target="../media/image13.png"/><Relationship Id="rId4" Type="http://schemas.openxmlformats.org/officeDocument/2006/relationships/image" Target="../media/image24.png"/><Relationship Id="rId9" Type="http://schemas.openxmlformats.org/officeDocument/2006/relationships/image" Target="../media/image29.sv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svg"/><Relationship Id="rId9" Type="http://schemas.openxmlformats.org/officeDocument/2006/relationships/image" Target="../media/image19.sv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4.svg"/></Relationships>
</file>

<file path=ppt/slides/_rels/slide2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4.sv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4.sv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2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8" Type="http://schemas.openxmlformats.org/officeDocument/2006/relationships/image" Target="../media/image42.jpg"/><Relationship Id="rId13" Type="http://schemas.openxmlformats.org/officeDocument/2006/relationships/image" Target="../media/image14.svg"/><Relationship Id="rId3" Type="http://schemas.openxmlformats.org/officeDocument/2006/relationships/image" Target="../media/image37.jpg"/><Relationship Id="rId7" Type="http://schemas.openxmlformats.org/officeDocument/2006/relationships/image" Target="../media/image41.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5.jpeg"/><Relationship Id="rId5" Type="http://schemas.openxmlformats.org/officeDocument/2006/relationships/image" Target="../media/image39.png"/><Relationship Id="rId10" Type="http://schemas.openxmlformats.org/officeDocument/2006/relationships/image" Target="../media/image44.jpg"/><Relationship Id="rId4" Type="http://schemas.openxmlformats.org/officeDocument/2006/relationships/image" Target="../media/image38.jpe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4.svg"/><Relationship Id="rId7"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47.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49.png"/><Relationship Id="rId4" Type="http://schemas.openxmlformats.org/officeDocument/2006/relationships/image" Target="../media/image46.png"/><Relationship Id="rId9"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14.sv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1.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image" Target="../media/image14.sv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4.svg"/><Relationship Id="rId3" Type="http://schemas.openxmlformats.org/officeDocument/2006/relationships/image" Target="../media/image21.svg"/><Relationship Id="rId7" Type="http://schemas.openxmlformats.org/officeDocument/2006/relationships/image" Target="../media/image25.svg"/><Relationship Id="rId12"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3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1.svg"/><Relationship Id="rId7" Type="http://schemas.openxmlformats.org/officeDocument/2006/relationships/image" Target="../media/image27.sv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26.png"/><Relationship Id="rId11" Type="http://schemas.openxmlformats.org/officeDocument/2006/relationships/image" Target="../media/image14.svg"/><Relationship Id="rId5" Type="http://schemas.openxmlformats.org/officeDocument/2006/relationships/image" Target="../media/image25.svg"/><Relationship Id="rId10" Type="http://schemas.openxmlformats.org/officeDocument/2006/relationships/image" Target="../media/image13.png"/><Relationship Id="rId4" Type="http://schemas.openxmlformats.org/officeDocument/2006/relationships/image" Target="../media/image24.png"/><Relationship Id="rId9" Type="http://schemas.openxmlformats.org/officeDocument/2006/relationships/image" Target="../media/image29.svg"/></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2.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4.svg"/></Relationships>
</file>

<file path=ppt/slides/_rels/slide3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4.svg"/></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4.svg"/></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14.svg"/></Relationships>
</file>

<file path=ppt/slides/_rels/slide4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14.svg"/></Relationships>
</file>

<file path=ppt/slides/_rels/slide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4.svg"/><Relationship Id="rId3" Type="http://schemas.openxmlformats.org/officeDocument/2006/relationships/image" Target="../media/image21.svg"/><Relationship Id="rId7" Type="http://schemas.openxmlformats.org/officeDocument/2006/relationships/image" Target="../media/image25.svg"/><Relationship Id="rId12"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51.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66.svg"/><Relationship Id="rId18" Type="http://schemas.openxmlformats.org/officeDocument/2006/relationships/image" Target="../media/image71.png"/><Relationship Id="rId3" Type="http://schemas.openxmlformats.org/officeDocument/2006/relationships/image" Target="../media/image14.svg"/><Relationship Id="rId21" Type="http://schemas.openxmlformats.org/officeDocument/2006/relationships/image" Target="../media/image74.svg"/><Relationship Id="rId7" Type="http://schemas.openxmlformats.org/officeDocument/2006/relationships/image" Target="../media/image62.svg"/><Relationship Id="rId12" Type="http://schemas.openxmlformats.org/officeDocument/2006/relationships/image" Target="../media/image65.png"/><Relationship Id="rId17" Type="http://schemas.openxmlformats.org/officeDocument/2006/relationships/image" Target="../media/image70.svg"/><Relationship Id="rId2" Type="http://schemas.openxmlformats.org/officeDocument/2006/relationships/image" Target="../media/image13.png"/><Relationship Id="rId16" Type="http://schemas.openxmlformats.org/officeDocument/2006/relationships/image" Target="../media/image69.png"/><Relationship Id="rId20"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4.svg"/><Relationship Id="rId5" Type="http://schemas.openxmlformats.org/officeDocument/2006/relationships/image" Target="../media/image4.svg"/><Relationship Id="rId15" Type="http://schemas.openxmlformats.org/officeDocument/2006/relationships/image" Target="../media/image68.svg"/><Relationship Id="rId10" Type="http://schemas.openxmlformats.org/officeDocument/2006/relationships/image" Target="../media/image63.png"/><Relationship Id="rId19" Type="http://schemas.openxmlformats.org/officeDocument/2006/relationships/image" Target="../media/image72.svg"/><Relationship Id="rId4" Type="http://schemas.openxmlformats.org/officeDocument/2006/relationships/image" Target="../media/image3.png"/><Relationship Id="rId9" Type="http://schemas.openxmlformats.org/officeDocument/2006/relationships/image" Target="../media/image2.svg"/><Relationship Id="rId14" Type="http://schemas.openxmlformats.org/officeDocument/2006/relationships/image" Target="../media/image67.png"/><Relationship Id="rId22" Type="http://schemas.openxmlformats.org/officeDocument/2006/relationships/image" Target="../media/image75.png"/></Relationships>
</file>

<file path=ppt/slides/_rels/slide5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5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5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5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6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6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64.xml.rels><?xml version="1.0" encoding="UTF-8" standalone="yes"?>
<Relationships xmlns="http://schemas.openxmlformats.org/package/2006/relationships"><Relationship Id="rId8" Type="http://schemas.openxmlformats.org/officeDocument/2006/relationships/image" Target="../media/image86.emf"/><Relationship Id="rId3" Type="http://schemas.openxmlformats.org/officeDocument/2006/relationships/image" Target="../media/image82.png"/><Relationship Id="rId7" Type="http://schemas.openxmlformats.org/officeDocument/2006/relationships/image" Target="../media/image85.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4.emf"/><Relationship Id="rId5" Type="http://schemas.openxmlformats.org/officeDocument/2006/relationships/image" Target="../media/image83.png"/><Relationship Id="rId10" Type="http://schemas.openxmlformats.org/officeDocument/2006/relationships/image" Target="../media/image14.svg"/><Relationship Id="rId4" Type="http://schemas.microsoft.com/office/2007/relationships/hdphoto" Target="../media/hdphoto5.wdp"/><Relationship Id="rId9" Type="http://schemas.openxmlformats.org/officeDocument/2006/relationships/image" Target="../media/image13.png"/></Relationships>
</file>

<file path=ppt/slides/_rels/slide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14.svg"/></Relationships>
</file>

<file path=ppt/slides/_rels/slide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14.svg"/></Relationships>
</file>

<file path=ppt/slides/_rels/slide67.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660.png"/></Relationships>
</file>

<file path=ppt/slides/_rels/slide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14.svg"/></Relationships>
</file>

<file path=ppt/slides/_rels/slide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14.svg"/></Relationships>
</file>

<file path=ppt/slides/_rels/slide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14.svg"/></Relationships>
</file>

<file path=ppt/slides/_rels/slide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14.svg"/></Relationships>
</file>

<file path=ppt/slides/_rels/slide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14.svg"/></Relationships>
</file>

<file path=ppt/slides/_rels/slide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7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106.sv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svg"/><Relationship Id="rId4" Type="http://schemas.openxmlformats.org/officeDocument/2006/relationships/image" Target="../media/image103.png"/><Relationship Id="rId9" Type="http://schemas.openxmlformats.org/officeDocument/2006/relationships/image" Target="../media/image14.svg"/></Relationships>
</file>

<file path=ppt/slides/_rels/slide78.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tmp"/><Relationship Id="rId7" Type="http://schemas.openxmlformats.org/officeDocument/2006/relationships/image" Target="../media/image112.png"/><Relationship Id="rId2" Type="http://schemas.openxmlformats.org/officeDocument/2006/relationships/image" Target="../media/image107.tmp"/><Relationship Id="rId1" Type="http://schemas.openxmlformats.org/officeDocument/2006/relationships/slideLayout" Target="../slideLayouts/slideLayout2.xml"/><Relationship Id="rId6" Type="http://schemas.openxmlformats.org/officeDocument/2006/relationships/image" Target="../media/image111.tmp"/><Relationship Id="rId5" Type="http://schemas.openxmlformats.org/officeDocument/2006/relationships/image" Target="../media/image110.tmp"/><Relationship Id="rId4" Type="http://schemas.openxmlformats.org/officeDocument/2006/relationships/image" Target="../media/image109.tmp"/></Relationships>
</file>

<file path=ppt/slides/_rels/slide7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8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4.svg"/></Relationships>
</file>

<file path=ppt/slides/_rels/slide8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4.svg"/></Relationships>
</file>

<file path=ppt/slides/_rels/slide8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4.svg"/><Relationship Id="rId3" Type="http://schemas.openxmlformats.org/officeDocument/2006/relationships/image" Target="../media/image21.svg"/><Relationship Id="rId7" Type="http://schemas.openxmlformats.org/officeDocument/2006/relationships/image" Target="../media/image25.svg"/><Relationship Id="rId12"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8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9.xml"/><Relationship Id="rId5" Type="http://schemas.openxmlformats.org/officeDocument/2006/relationships/image" Target="../media/image117.svg"/><Relationship Id="rId4" Type="http://schemas.openxmlformats.org/officeDocument/2006/relationships/image" Target="../media/image116.png"/></Relationships>
</file>

<file path=ppt/slides/_rels/slide8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14.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9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4.png"/><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4.png"/><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4.png"/><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6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ECA58AB-0DD9-4BF2-887F-2826C38BBDE2}"/>
              </a:ext>
            </a:extLst>
          </p:cNvPr>
          <p:cNvSpPr>
            <a:spLocks noGrp="1"/>
          </p:cNvSpPr>
          <p:nvPr>
            <p:ph type="ctrTitle" idx="4294967295"/>
          </p:nvPr>
        </p:nvSpPr>
        <p:spPr>
          <a:xfrm>
            <a:off x="5405724" y="2657255"/>
            <a:ext cx="6097012" cy="889000"/>
          </a:xfrm>
          <a:prstGeom prst="rect">
            <a:avLst/>
          </a:prstGeom>
        </p:spPr>
        <p:txBody>
          <a:bodyPr>
            <a:noAutofit/>
          </a:bodyPr>
          <a:lstStyle/>
          <a:p>
            <a:pPr algn="ctr"/>
            <a:r>
              <a:rPr lang="zh-TW" altLang="en-US" sz="5400" dirty="0">
                <a:solidFill>
                  <a:schemeClr val="tx1">
                    <a:lumMod val="65000"/>
                    <a:lumOff val="35000"/>
                  </a:schemeClr>
                </a:solidFill>
              </a:rPr>
              <a:t>溫室氣體盤查登錄法規規範介紹</a:t>
            </a:r>
          </a:p>
        </p:txBody>
      </p:sp>
      <p:sp>
        <p:nvSpPr>
          <p:cNvPr id="3" name="副標題 2">
            <a:extLst>
              <a:ext uri="{FF2B5EF4-FFF2-40B4-BE49-F238E27FC236}">
                <a16:creationId xmlns:a16="http://schemas.microsoft.com/office/drawing/2014/main" id="{34F01DF8-4753-49DD-8AA5-E52297D2FF08}"/>
              </a:ext>
            </a:extLst>
          </p:cNvPr>
          <p:cNvSpPr>
            <a:spLocks noGrp="1"/>
          </p:cNvSpPr>
          <p:nvPr>
            <p:ph type="subTitle" idx="4294967295"/>
          </p:nvPr>
        </p:nvSpPr>
        <p:spPr>
          <a:xfrm>
            <a:off x="6205859" y="4947096"/>
            <a:ext cx="4049712" cy="592138"/>
          </a:xfrm>
          <a:prstGeom prst="rect">
            <a:avLst/>
          </a:prstGeom>
        </p:spPr>
        <p:txBody>
          <a:bodyPr anchor="ctr">
            <a:noAutofit/>
          </a:bodyPr>
          <a:lstStyle/>
          <a:p>
            <a:pPr marL="0" indent="0" algn="ctr">
              <a:buNone/>
            </a:pPr>
            <a:r>
              <a:rPr lang="zh-TW" altLang="en-US" b="1" dirty="0">
                <a:solidFill>
                  <a:schemeClr val="tx1">
                    <a:lumMod val="65000"/>
                    <a:lumOff val="35000"/>
                  </a:schemeClr>
                </a:solidFill>
              </a:rPr>
              <a:t>環境部氣候變遷署</a:t>
            </a:r>
          </a:p>
        </p:txBody>
      </p:sp>
      <p:pic>
        <p:nvPicPr>
          <p:cNvPr id="6" name="圖形 5">
            <a:extLst>
              <a:ext uri="{FF2B5EF4-FFF2-40B4-BE49-F238E27FC236}">
                <a16:creationId xmlns:a16="http://schemas.microsoft.com/office/drawing/2014/main" id="{D20D661A-C3C1-AD94-645B-63594D6B51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26388" y="1059271"/>
            <a:ext cx="3427783" cy="4473761"/>
          </a:xfrm>
          <a:prstGeom prst="rect">
            <a:avLst/>
          </a:prstGeom>
        </p:spPr>
      </p:pic>
      <p:pic>
        <p:nvPicPr>
          <p:cNvPr id="21" name="圖形 20">
            <a:extLst>
              <a:ext uri="{FF2B5EF4-FFF2-40B4-BE49-F238E27FC236}">
                <a16:creationId xmlns:a16="http://schemas.microsoft.com/office/drawing/2014/main" id="{92A24A2A-5F1A-D96C-102D-8BE4E69AAD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2963" y="183098"/>
            <a:ext cx="1791313" cy="551629"/>
          </a:xfrm>
          <a:prstGeom prst="rect">
            <a:avLst/>
          </a:prstGeom>
        </p:spPr>
      </p:pic>
      <p:sp>
        <p:nvSpPr>
          <p:cNvPr id="4" name="投影片編號版面配置區 8">
            <a:extLst>
              <a:ext uri="{FF2B5EF4-FFF2-40B4-BE49-F238E27FC236}">
                <a16:creationId xmlns:a16="http://schemas.microsoft.com/office/drawing/2014/main" id="{41405BCB-84EB-92B8-E783-22181B45FC0A}"/>
              </a:ext>
            </a:extLst>
          </p:cNvPr>
          <p:cNvSpPr txBox="1">
            <a:spLocks/>
          </p:cNvSpPr>
          <p:nvPr/>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01CC4-3E67-4728-A622-C7FB40383D11}" type="slidenum">
              <a:rPr lang="zh-TW" altLang="en-US" sz="1600" smtClean="0">
                <a:solidFill>
                  <a:schemeClr val="tx1">
                    <a:lumMod val="65000"/>
                    <a:lumOff val="35000"/>
                  </a:schemeClr>
                </a:solidFill>
                <a:latin typeface="微軟正黑體" panose="020B0604030504040204" pitchFamily="34" charset="-120"/>
                <a:ea typeface="微軟正黑體" panose="020B0604030504040204" pitchFamily="34" charset="-120"/>
              </a:rPr>
              <a:pPr/>
              <a:t>1</a:t>
            </a:fld>
            <a:endParaRPr lang="zh-TW" altLang="en-US" sz="16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961374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投影片編號版面配置區 8">
            <a:extLst>
              <a:ext uri="{FF2B5EF4-FFF2-40B4-BE49-F238E27FC236}">
                <a16:creationId xmlns:a16="http://schemas.microsoft.com/office/drawing/2014/main" id="{3378FF72-5123-5990-579A-5A1A292D5B93}"/>
              </a:ext>
            </a:extLst>
          </p:cNvPr>
          <p:cNvSpPr txBox="1">
            <a:spLocks/>
          </p:cNvSpPr>
          <p:nvPr/>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01CC4-3E67-4728-A622-C7FB40383D11}" type="slidenum">
              <a:rPr lang="zh-TW" altLang="en-US" sz="1600" smtClean="0">
                <a:solidFill>
                  <a:schemeClr val="tx1">
                    <a:lumMod val="65000"/>
                    <a:lumOff val="35000"/>
                  </a:schemeClr>
                </a:solidFill>
                <a:latin typeface="微軟正黑體" panose="020B0604030504040204" pitchFamily="34" charset="-120"/>
                <a:ea typeface="微軟正黑體" panose="020B0604030504040204" pitchFamily="34" charset="-120"/>
              </a:rPr>
              <a:pPr/>
              <a:t>10</a:t>
            </a:fld>
            <a:endParaRPr lang="zh-TW" altLang="en-US" sz="16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pic>
        <p:nvPicPr>
          <p:cNvPr id="4" name="圖形 3">
            <a:extLst>
              <a:ext uri="{FF2B5EF4-FFF2-40B4-BE49-F238E27FC236}">
                <a16:creationId xmlns:a16="http://schemas.microsoft.com/office/drawing/2014/main" id="{88262BCE-14C3-DA5F-03E5-EB2027B742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2963" y="183098"/>
            <a:ext cx="1791313" cy="551629"/>
          </a:xfrm>
          <a:prstGeom prst="rect">
            <a:avLst/>
          </a:prstGeom>
        </p:spPr>
      </p:pic>
      <p:sp>
        <p:nvSpPr>
          <p:cNvPr id="7" name="文字方塊 6">
            <a:extLst>
              <a:ext uri="{FF2B5EF4-FFF2-40B4-BE49-F238E27FC236}">
                <a16:creationId xmlns:a16="http://schemas.microsoft.com/office/drawing/2014/main" id="{E47AAFDD-5342-4EFA-B423-A522A808403D}"/>
              </a:ext>
            </a:extLst>
          </p:cNvPr>
          <p:cNvSpPr txBox="1"/>
          <p:nvPr/>
        </p:nvSpPr>
        <p:spPr>
          <a:xfrm>
            <a:off x="0" y="242008"/>
            <a:ext cx="12192000" cy="830997"/>
          </a:xfrm>
          <a:prstGeom prst="rect">
            <a:avLst/>
          </a:prstGeom>
          <a:noFill/>
        </p:spPr>
        <p:txBody>
          <a:bodyPr wrap="square" rtlCol="0">
            <a:spAutoFit/>
          </a:bodyPr>
          <a:lstStyle/>
          <a:p>
            <a:pPr algn="ctr"/>
            <a:r>
              <a:rPr lang="en-US" altLang="zh-TW" sz="4800" b="1" dirty="0">
                <a:solidFill>
                  <a:schemeClr val="tx1">
                    <a:lumMod val="65000"/>
                    <a:lumOff val="35000"/>
                  </a:schemeClr>
                </a:solidFill>
                <a:latin typeface="微軟正黑體" panose="020B0604030504040204" pitchFamily="34" charset="-120"/>
                <a:ea typeface="微軟正黑體" panose="020B0604030504040204" pitchFamily="34" charset="-120"/>
              </a:rPr>
              <a:t>MRV</a:t>
            </a: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機制</a:t>
            </a:r>
          </a:p>
        </p:txBody>
      </p:sp>
      <p:grpSp>
        <p:nvGrpSpPr>
          <p:cNvPr id="8" name="群組 7">
            <a:extLst>
              <a:ext uri="{FF2B5EF4-FFF2-40B4-BE49-F238E27FC236}">
                <a16:creationId xmlns:a16="http://schemas.microsoft.com/office/drawing/2014/main" id="{E1AC7ABD-5A50-46FA-9B0A-819A78411937}"/>
              </a:ext>
            </a:extLst>
          </p:cNvPr>
          <p:cNvGrpSpPr/>
          <p:nvPr/>
        </p:nvGrpSpPr>
        <p:grpSpPr>
          <a:xfrm>
            <a:off x="720000" y="1620000"/>
            <a:ext cx="6309322" cy="1077025"/>
            <a:chOff x="900000" y="1800000"/>
            <a:chExt cx="6309322" cy="1077025"/>
          </a:xfrm>
        </p:grpSpPr>
        <p:sp>
          <p:nvSpPr>
            <p:cNvPr id="9" name="Google Shape;231;p30">
              <a:extLst>
                <a:ext uri="{FF2B5EF4-FFF2-40B4-BE49-F238E27FC236}">
                  <a16:creationId xmlns:a16="http://schemas.microsoft.com/office/drawing/2014/main" id="{F39EFDD1-FFF0-490B-B678-BC287B6A3C6F}"/>
                </a:ext>
              </a:extLst>
            </p:cNvPr>
            <p:cNvSpPr/>
            <p:nvPr/>
          </p:nvSpPr>
          <p:spPr>
            <a:xfrm rot="5400000">
              <a:off x="3773798" y="-1073798"/>
              <a:ext cx="561726" cy="6309322"/>
            </a:xfrm>
            <a:prstGeom prst="roundRect">
              <a:avLst>
                <a:gd name="adj" fmla="val 50000"/>
              </a:avLst>
            </a:prstGeom>
            <a:solidFill>
              <a:srgbClr val="52A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spc="100">
                <a:solidFill>
                  <a:srgbClr val="7CBE5F"/>
                </a:solidFill>
                <a:latin typeface="微軟正黑體" panose="020B0604030504040204" pitchFamily="34" charset="-120"/>
                <a:ea typeface="微軟正黑體" panose="020B0604030504040204" pitchFamily="34" charset="-120"/>
              </a:endParaRPr>
            </a:p>
          </p:txBody>
        </p:sp>
        <p:sp>
          <p:nvSpPr>
            <p:cNvPr id="10" name="Google Shape;232;p30">
              <a:extLst>
                <a:ext uri="{FF2B5EF4-FFF2-40B4-BE49-F238E27FC236}">
                  <a16:creationId xmlns:a16="http://schemas.microsoft.com/office/drawing/2014/main" id="{49322D90-3DD0-4D0D-A776-A657276BEEAF}"/>
                </a:ext>
              </a:extLst>
            </p:cNvPr>
            <p:cNvSpPr/>
            <p:nvPr/>
          </p:nvSpPr>
          <p:spPr>
            <a:xfrm>
              <a:off x="1009561" y="1887772"/>
              <a:ext cx="374100" cy="374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lvl="0" algn="ctr"/>
              <a:r>
                <a:rPr lang="en-US" sz="2400" b="1" spc="100" dirty="0">
                  <a:solidFill>
                    <a:srgbClr val="52A551"/>
                  </a:solidFill>
                  <a:latin typeface="微軟正黑體" panose="020B0604030504040204" pitchFamily="34" charset="-120"/>
                  <a:ea typeface="微軟正黑體" panose="020B0604030504040204" pitchFamily="34" charset="-120"/>
                  <a:cs typeface="Muli"/>
                  <a:sym typeface="Muli"/>
                </a:rPr>
                <a:t>M</a:t>
              </a:r>
              <a:endParaRPr sz="2400" b="1" spc="100" dirty="0">
                <a:solidFill>
                  <a:srgbClr val="52A551"/>
                </a:solidFill>
                <a:latin typeface="微軟正黑體" panose="020B0604030504040204" pitchFamily="34" charset="-120"/>
                <a:ea typeface="微軟正黑體" panose="020B0604030504040204" pitchFamily="34" charset="-120"/>
                <a:cs typeface="Muli"/>
                <a:sym typeface="Muli"/>
              </a:endParaRPr>
            </a:p>
          </p:txBody>
        </p:sp>
        <p:sp>
          <p:nvSpPr>
            <p:cNvPr id="11" name="Google Shape;233;p30">
              <a:extLst>
                <a:ext uri="{FF2B5EF4-FFF2-40B4-BE49-F238E27FC236}">
                  <a16:creationId xmlns:a16="http://schemas.microsoft.com/office/drawing/2014/main" id="{5436BDAF-F2B5-4D19-81D2-CDC6C520E624}"/>
                </a:ext>
              </a:extLst>
            </p:cNvPr>
            <p:cNvSpPr txBox="1"/>
            <p:nvPr/>
          </p:nvSpPr>
          <p:spPr>
            <a:xfrm>
              <a:off x="1391024" y="1889104"/>
              <a:ext cx="2332604" cy="393293"/>
            </a:xfrm>
            <a:prstGeom prst="rect">
              <a:avLst/>
            </a:prstGeom>
            <a:noFill/>
            <a:ln>
              <a:noFill/>
            </a:ln>
          </p:spPr>
          <p:txBody>
            <a:bodyPr spcFirstLastPara="1" wrap="none" lIns="91425" tIns="91425" rIns="91425" bIns="91425" anchor="ctr" anchorCtr="0">
              <a:noAutofit/>
            </a:bodyPr>
            <a:lstStyle/>
            <a:p>
              <a:pPr lvl="0">
                <a:lnSpc>
                  <a:spcPct val="115000"/>
                </a:lnSpc>
              </a:pPr>
              <a:r>
                <a:rPr lang="en-US" sz="2400" b="1" spc="100" dirty="0">
                  <a:solidFill>
                    <a:srgbClr val="FFFFFF"/>
                  </a:solidFill>
                  <a:latin typeface="微軟正黑體" panose="020B0604030504040204" pitchFamily="34" charset="-120"/>
                  <a:ea typeface="微軟正黑體" panose="020B0604030504040204" pitchFamily="34" charset="-120"/>
                  <a:cs typeface="Muli"/>
                  <a:sym typeface="Muli"/>
                </a:rPr>
                <a:t>Measurement/Monitoring</a:t>
              </a:r>
            </a:p>
          </p:txBody>
        </p:sp>
        <p:sp>
          <p:nvSpPr>
            <p:cNvPr id="12" name="Google Shape;234;p30">
              <a:extLst>
                <a:ext uri="{FF2B5EF4-FFF2-40B4-BE49-F238E27FC236}">
                  <a16:creationId xmlns:a16="http://schemas.microsoft.com/office/drawing/2014/main" id="{DE0F2F83-F472-4941-A960-492CDD013A12}"/>
                </a:ext>
              </a:extLst>
            </p:cNvPr>
            <p:cNvSpPr txBox="1"/>
            <p:nvPr/>
          </p:nvSpPr>
          <p:spPr>
            <a:xfrm>
              <a:off x="1474896" y="2369605"/>
              <a:ext cx="5734426" cy="507420"/>
            </a:xfrm>
            <a:prstGeom prst="rect">
              <a:avLst/>
            </a:prstGeom>
            <a:noFill/>
            <a:ln>
              <a:noFill/>
            </a:ln>
          </p:spPr>
          <p:txBody>
            <a:bodyPr spcFirstLastPara="1" wrap="square" lIns="91425" tIns="91425" rIns="91425" bIns="91425" anchor="t" anchorCtr="0">
              <a:noAutofit/>
            </a:bodyPr>
            <a:lstStyle/>
            <a:p>
              <a:pPr marL="171450" lvl="0" indent="-171450">
                <a:spcAft>
                  <a:spcPts val="1600"/>
                </a:spcAft>
                <a:buFont typeface="Arial" panose="020B0604020202020204" pitchFamily="34" charset="0"/>
                <a:buChar char="•"/>
              </a:pPr>
              <a:r>
                <a:rPr lang="zh-TW" altLang="en-US" spc="100" dirty="0">
                  <a:solidFill>
                    <a:schemeClr val="tx1">
                      <a:lumMod val="85000"/>
                      <a:lumOff val="15000"/>
                    </a:schemeClr>
                  </a:solidFill>
                  <a:latin typeface="微軟正黑體" panose="020B0604030504040204" pitchFamily="34" charset="-120"/>
                  <a:ea typeface="微軟正黑體" panose="020B0604030504040204" pitchFamily="34" charset="-120"/>
                  <a:cs typeface="Muli"/>
                  <a:sym typeface="Muli"/>
                </a:rPr>
                <a:t>要求明確監測對象、方式並認知量測或監測侷限性，及根據已建立的標準，盡可能地以準確、客觀的概念描述該現象。</a:t>
              </a:r>
            </a:p>
          </p:txBody>
        </p:sp>
      </p:grpSp>
      <p:grpSp>
        <p:nvGrpSpPr>
          <p:cNvPr id="13" name="群組 12">
            <a:extLst>
              <a:ext uri="{FF2B5EF4-FFF2-40B4-BE49-F238E27FC236}">
                <a16:creationId xmlns:a16="http://schemas.microsoft.com/office/drawing/2014/main" id="{CF896049-9502-40F7-B8B0-3413C26A1094}"/>
              </a:ext>
            </a:extLst>
          </p:cNvPr>
          <p:cNvGrpSpPr/>
          <p:nvPr/>
        </p:nvGrpSpPr>
        <p:grpSpPr>
          <a:xfrm>
            <a:off x="720000" y="3420000"/>
            <a:ext cx="6309323" cy="1077026"/>
            <a:chOff x="900000" y="3240000"/>
            <a:chExt cx="6309323" cy="1077026"/>
          </a:xfrm>
        </p:grpSpPr>
        <p:sp>
          <p:nvSpPr>
            <p:cNvPr id="14" name="Google Shape;236;p30">
              <a:extLst>
                <a:ext uri="{FF2B5EF4-FFF2-40B4-BE49-F238E27FC236}">
                  <a16:creationId xmlns:a16="http://schemas.microsoft.com/office/drawing/2014/main" id="{A5695113-EEAC-4E5F-9C55-E43518268D37}"/>
                </a:ext>
              </a:extLst>
            </p:cNvPr>
            <p:cNvSpPr/>
            <p:nvPr/>
          </p:nvSpPr>
          <p:spPr>
            <a:xfrm rot="5400000">
              <a:off x="3773798" y="366202"/>
              <a:ext cx="561726" cy="6309322"/>
            </a:xfrm>
            <a:prstGeom prst="roundRect">
              <a:avLst>
                <a:gd name="adj" fmla="val 50000"/>
              </a:avLst>
            </a:prstGeom>
            <a:solidFill>
              <a:srgbClr val="7CB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spc="100">
                <a:solidFill>
                  <a:srgbClr val="7CBE5F"/>
                </a:solidFill>
                <a:latin typeface="微軟正黑體" panose="020B0604030504040204" pitchFamily="34" charset="-120"/>
                <a:ea typeface="微軟正黑體" panose="020B0604030504040204" pitchFamily="34" charset="-120"/>
              </a:endParaRPr>
            </a:p>
          </p:txBody>
        </p:sp>
        <p:sp>
          <p:nvSpPr>
            <p:cNvPr id="15" name="Google Shape;237;p30">
              <a:extLst>
                <a:ext uri="{FF2B5EF4-FFF2-40B4-BE49-F238E27FC236}">
                  <a16:creationId xmlns:a16="http://schemas.microsoft.com/office/drawing/2014/main" id="{BDFA8342-CA65-476A-BC04-6FDA5D4597CB}"/>
                </a:ext>
              </a:extLst>
            </p:cNvPr>
            <p:cNvSpPr/>
            <p:nvPr/>
          </p:nvSpPr>
          <p:spPr>
            <a:xfrm>
              <a:off x="1009562" y="3327773"/>
              <a:ext cx="374100" cy="374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lvl="0" algn="ctr"/>
              <a:r>
                <a:rPr lang="en-US" sz="2400" b="1" spc="100" dirty="0">
                  <a:solidFill>
                    <a:srgbClr val="7CBE5F"/>
                  </a:solidFill>
                  <a:latin typeface="微軟正黑體" panose="020B0604030504040204" pitchFamily="34" charset="-120"/>
                  <a:ea typeface="微軟正黑體" panose="020B0604030504040204" pitchFamily="34" charset="-120"/>
                  <a:cs typeface="Muli"/>
                  <a:sym typeface="Muli"/>
                </a:rPr>
                <a:t>R</a:t>
              </a:r>
              <a:endParaRPr sz="2400" b="1" spc="100" dirty="0">
                <a:solidFill>
                  <a:srgbClr val="7CBE5F"/>
                </a:solidFill>
                <a:latin typeface="微軟正黑體" panose="020B0604030504040204" pitchFamily="34" charset="-120"/>
                <a:ea typeface="微軟正黑體" panose="020B0604030504040204" pitchFamily="34" charset="-120"/>
                <a:cs typeface="Muli"/>
                <a:sym typeface="Muli"/>
              </a:endParaRPr>
            </a:p>
          </p:txBody>
        </p:sp>
        <p:sp>
          <p:nvSpPr>
            <p:cNvPr id="16" name="Google Shape;238;p30">
              <a:extLst>
                <a:ext uri="{FF2B5EF4-FFF2-40B4-BE49-F238E27FC236}">
                  <a16:creationId xmlns:a16="http://schemas.microsoft.com/office/drawing/2014/main" id="{87961FB8-821C-4DB9-8930-5F14A0ECB9ED}"/>
                </a:ext>
              </a:extLst>
            </p:cNvPr>
            <p:cNvSpPr txBox="1"/>
            <p:nvPr/>
          </p:nvSpPr>
          <p:spPr>
            <a:xfrm>
              <a:off x="1390497" y="3328577"/>
              <a:ext cx="2333877" cy="393293"/>
            </a:xfrm>
            <a:prstGeom prst="rect">
              <a:avLst/>
            </a:prstGeom>
            <a:noFill/>
            <a:ln>
              <a:noFill/>
            </a:ln>
          </p:spPr>
          <p:txBody>
            <a:bodyPr spcFirstLastPara="1" wrap="square" lIns="91425" tIns="91425" rIns="91425" bIns="91425" anchor="ctr" anchorCtr="0">
              <a:noAutofit/>
            </a:bodyPr>
            <a:lstStyle/>
            <a:p>
              <a:pPr lvl="0">
                <a:lnSpc>
                  <a:spcPct val="115000"/>
                </a:lnSpc>
              </a:pPr>
              <a:r>
                <a:rPr lang="en-US" sz="2400" b="1" spc="100" dirty="0">
                  <a:solidFill>
                    <a:srgbClr val="FFFFFF"/>
                  </a:solidFill>
                  <a:latin typeface="微軟正黑體" panose="020B0604030504040204" pitchFamily="34" charset="-120"/>
                  <a:ea typeface="微軟正黑體" panose="020B0604030504040204" pitchFamily="34" charset="-120"/>
                  <a:cs typeface="Muli"/>
                  <a:sym typeface="Muli"/>
                </a:rPr>
                <a:t>Reporting</a:t>
              </a:r>
            </a:p>
          </p:txBody>
        </p:sp>
        <p:sp>
          <p:nvSpPr>
            <p:cNvPr id="17" name="Google Shape;239;p30">
              <a:extLst>
                <a:ext uri="{FF2B5EF4-FFF2-40B4-BE49-F238E27FC236}">
                  <a16:creationId xmlns:a16="http://schemas.microsoft.com/office/drawing/2014/main" id="{02AC1E2E-6DCE-4AF7-965A-5258F9EB5996}"/>
                </a:ext>
              </a:extLst>
            </p:cNvPr>
            <p:cNvSpPr txBox="1"/>
            <p:nvPr/>
          </p:nvSpPr>
          <p:spPr>
            <a:xfrm>
              <a:off x="1474897" y="3809606"/>
              <a:ext cx="5734426" cy="507420"/>
            </a:xfrm>
            <a:prstGeom prst="rect">
              <a:avLst/>
            </a:prstGeom>
            <a:noFill/>
            <a:ln>
              <a:noFill/>
            </a:ln>
          </p:spPr>
          <p:txBody>
            <a:bodyPr spcFirstLastPara="1" wrap="square" lIns="91425" tIns="91425" rIns="91425" bIns="91425" anchor="t" anchorCtr="0">
              <a:noAutofit/>
            </a:bodyPr>
            <a:lstStyle/>
            <a:p>
              <a:pPr marL="171450" lvl="0" indent="-171450">
                <a:spcAft>
                  <a:spcPts val="1600"/>
                </a:spcAft>
                <a:buFont typeface="Arial" panose="020B0604020202020204" pitchFamily="34" charset="0"/>
                <a:buChar char="•"/>
              </a:pPr>
              <a:r>
                <a:rPr lang="zh-TW" altLang="en-US" spc="100" dirty="0">
                  <a:solidFill>
                    <a:schemeClr val="tx1">
                      <a:lumMod val="85000"/>
                      <a:lumOff val="15000"/>
                    </a:schemeClr>
                  </a:solidFill>
                  <a:latin typeface="微軟正黑體" panose="020B0604030504040204" pitchFamily="34" charset="-120"/>
                  <a:ea typeface="微軟正黑體" panose="020B0604030504040204" pitchFamily="34" charset="-120"/>
                  <a:cs typeface="Muli"/>
                  <a:sym typeface="Muli"/>
                </a:rPr>
                <a:t>涵蓋報告主體、報告內容、報告方式、報告週期等。</a:t>
              </a:r>
            </a:p>
          </p:txBody>
        </p:sp>
      </p:grpSp>
      <p:grpSp>
        <p:nvGrpSpPr>
          <p:cNvPr id="18" name="群組 17">
            <a:extLst>
              <a:ext uri="{FF2B5EF4-FFF2-40B4-BE49-F238E27FC236}">
                <a16:creationId xmlns:a16="http://schemas.microsoft.com/office/drawing/2014/main" id="{D94E4570-E8F1-4C30-B00E-5ED212E153B1}"/>
              </a:ext>
            </a:extLst>
          </p:cNvPr>
          <p:cNvGrpSpPr/>
          <p:nvPr/>
        </p:nvGrpSpPr>
        <p:grpSpPr>
          <a:xfrm>
            <a:off x="720000" y="4680000"/>
            <a:ext cx="6309323" cy="1077025"/>
            <a:chOff x="900000" y="4680000"/>
            <a:chExt cx="6309323" cy="1077025"/>
          </a:xfrm>
        </p:grpSpPr>
        <p:sp>
          <p:nvSpPr>
            <p:cNvPr id="19" name="Google Shape;241;p30">
              <a:extLst>
                <a:ext uri="{FF2B5EF4-FFF2-40B4-BE49-F238E27FC236}">
                  <a16:creationId xmlns:a16="http://schemas.microsoft.com/office/drawing/2014/main" id="{A0623835-3D79-4000-ADEA-B93371679AE5}"/>
                </a:ext>
              </a:extLst>
            </p:cNvPr>
            <p:cNvSpPr/>
            <p:nvPr/>
          </p:nvSpPr>
          <p:spPr>
            <a:xfrm rot="5400000">
              <a:off x="3773798" y="1806202"/>
              <a:ext cx="561726" cy="6309322"/>
            </a:xfrm>
            <a:prstGeom prst="roundRect">
              <a:avLst>
                <a:gd name="adj" fmla="val 50000"/>
              </a:avLst>
            </a:prstGeom>
            <a:solidFill>
              <a:srgbClr val="A7D8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spc="100">
                <a:latin typeface="微軟正黑體" panose="020B0604030504040204" pitchFamily="34" charset="-120"/>
                <a:ea typeface="微軟正黑體" panose="020B0604030504040204" pitchFamily="34" charset="-120"/>
              </a:endParaRPr>
            </a:p>
          </p:txBody>
        </p:sp>
        <p:sp>
          <p:nvSpPr>
            <p:cNvPr id="20" name="Google Shape;242;p30">
              <a:extLst>
                <a:ext uri="{FF2B5EF4-FFF2-40B4-BE49-F238E27FC236}">
                  <a16:creationId xmlns:a16="http://schemas.microsoft.com/office/drawing/2014/main" id="{F61527D3-91AC-446C-BCEE-AED34797BD3A}"/>
                </a:ext>
              </a:extLst>
            </p:cNvPr>
            <p:cNvSpPr/>
            <p:nvPr/>
          </p:nvSpPr>
          <p:spPr>
            <a:xfrm>
              <a:off x="1009561" y="4767773"/>
              <a:ext cx="374100" cy="374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lvl="0" algn="ctr"/>
              <a:r>
                <a:rPr lang="en-US" sz="2400" b="1" spc="100" dirty="0">
                  <a:solidFill>
                    <a:srgbClr val="A7D86D"/>
                  </a:solidFill>
                  <a:latin typeface="微軟正黑體" panose="020B0604030504040204" pitchFamily="34" charset="-120"/>
                  <a:ea typeface="微軟正黑體" panose="020B0604030504040204" pitchFamily="34" charset="-120"/>
                  <a:cs typeface="Muli"/>
                  <a:sym typeface="Muli"/>
                </a:rPr>
                <a:t>V</a:t>
              </a:r>
              <a:endParaRPr sz="2400" b="1" spc="100" dirty="0">
                <a:solidFill>
                  <a:srgbClr val="A7D86D"/>
                </a:solidFill>
                <a:latin typeface="微軟正黑體" panose="020B0604030504040204" pitchFamily="34" charset="-120"/>
                <a:ea typeface="微軟正黑體" panose="020B0604030504040204" pitchFamily="34" charset="-120"/>
                <a:cs typeface="Muli"/>
                <a:sym typeface="Muli"/>
              </a:endParaRPr>
            </a:p>
          </p:txBody>
        </p:sp>
        <p:sp>
          <p:nvSpPr>
            <p:cNvPr id="21" name="Google Shape;243;p30">
              <a:extLst>
                <a:ext uri="{FF2B5EF4-FFF2-40B4-BE49-F238E27FC236}">
                  <a16:creationId xmlns:a16="http://schemas.microsoft.com/office/drawing/2014/main" id="{3987E303-C1F3-437C-B9B8-8E7CAEAAC13C}"/>
                </a:ext>
              </a:extLst>
            </p:cNvPr>
            <p:cNvSpPr txBox="1"/>
            <p:nvPr/>
          </p:nvSpPr>
          <p:spPr>
            <a:xfrm>
              <a:off x="1386524" y="4764604"/>
              <a:ext cx="2341513" cy="393293"/>
            </a:xfrm>
            <a:prstGeom prst="rect">
              <a:avLst/>
            </a:prstGeom>
            <a:noFill/>
            <a:ln>
              <a:noFill/>
            </a:ln>
          </p:spPr>
          <p:txBody>
            <a:bodyPr spcFirstLastPara="1" wrap="square" lIns="91425" tIns="91425" rIns="91425" bIns="91425" anchor="ctr" anchorCtr="0">
              <a:noAutofit/>
            </a:bodyPr>
            <a:lstStyle/>
            <a:p>
              <a:pPr lvl="0">
                <a:lnSpc>
                  <a:spcPct val="115000"/>
                </a:lnSpc>
              </a:pPr>
              <a:r>
                <a:rPr lang="en-US" sz="2400" b="1" spc="100" dirty="0">
                  <a:solidFill>
                    <a:srgbClr val="FFFFFF"/>
                  </a:solidFill>
                  <a:latin typeface="微軟正黑體" panose="020B0604030504040204" pitchFamily="34" charset="-120"/>
                  <a:ea typeface="微軟正黑體" panose="020B0604030504040204" pitchFamily="34" charset="-120"/>
                  <a:cs typeface="Muli"/>
                  <a:sym typeface="Muli"/>
                </a:rPr>
                <a:t>Verification</a:t>
              </a:r>
            </a:p>
          </p:txBody>
        </p:sp>
        <p:sp>
          <p:nvSpPr>
            <p:cNvPr id="25" name="Google Shape;244;p30">
              <a:extLst>
                <a:ext uri="{FF2B5EF4-FFF2-40B4-BE49-F238E27FC236}">
                  <a16:creationId xmlns:a16="http://schemas.microsoft.com/office/drawing/2014/main" id="{5575A617-BAE7-424C-86B7-9D21F69F4A6B}"/>
                </a:ext>
              </a:extLst>
            </p:cNvPr>
            <p:cNvSpPr txBox="1"/>
            <p:nvPr/>
          </p:nvSpPr>
          <p:spPr>
            <a:xfrm>
              <a:off x="1474897" y="5249605"/>
              <a:ext cx="5734426" cy="507420"/>
            </a:xfrm>
            <a:prstGeom prst="rect">
              <a:avLst/>
            </a:prstGeom>
            <a:noFill/>
            <a:ln>
              <a:noFill/>
            </a:ln>
          </p:spPr>
          <p:txBody>
            <a:bodyPr spcFirstLastPara="1" wrap="square" lIns="91425" tIns="91425" rIns="91425" bIns="91425" anchor="t" anchorCtr="0">
              <a:noAutofit/>
            </a:bodyPr>
            <a:lstStyle/>
            <a:p>
              <a:pPr marL="171450" lvl="0" indent="-171450">
                <a:buFont typeface="Arial" panose="020B0604020202020204" pitchFamily="34" charset="0"/>
                <a:buChar char="•"/>
              </a:pPr>
              <a:r>
                <a:rPr lang="zh-TW" altLang="en-US" spc="100" dirty="0">
                  <a:solidFill>
                    <a:schemeClr val="tx1">
                      <a:lumMod val="85000"/>
                      <a:lumOff val="15000"/>
                    </a:schemeClr>
                  </a:solidFill>
                  <a:latin typeface="微軟正黑體" panose="020B0604030504040204" pitchFamily="34" charset="-120"/>
                  <a:ea typeface="微軟正黑體" panose="020B0604030504040204" pitchFamily="34" charset="-120"/>
                  <a:cs typeface="Muli"/>
                  <a:sym typeface="Muli"/>
                </a:rPr>
                <a:t>查驗主體分為自我查驗與第三方查驗，查驗的條件取決於資訊的來源與類型。</a:t>
              </a:r>
            </a:p>
            <a:p>
              <a:pPr marL="171450" lvl="0" indent="-171450">
                <a:buFont typeface="Arial" panose="020B0604020202020204" pitchFamily="34" charset="0"/>
                <a:buChar char="•"/>
              </a:pPr>
              <a:r>
                <a:rPr lang="zh-TW" altLang="en-US" spc="100" dirty="0">
                  <a:solidFill>
                    <a:schemeClr val="tx1">
                      <a:lumMod val="85000"/>
                      <a:lumOff val="15000"/>
                    </a:schemeClr>
                  </a:solidFill>
                  <a:latin typeface="微軟正黑體" panose="020B0604030504040204" pitchFamily="34" charset="-120"/>
                  <a:ea typeface="微軟正黑體" panose="020B0604030504040204" pitchFamily="34" charset="-120"/>
                  <a:cs typeface="Muli"/>
                  <a:sym typeface="Muli"/>
                </a:rPr>
                <a:t>可查驗性和可量測</a:t>
              </a:r>
              <a:r>
                <a:rPr lang="en-US" altLang="zh-TW" spc="100" dirty="0">
                  <a:solidFill>
                    <a:schemeClr val="tx1">
                      <a:lumMod val="85000"/>
                      <a:lumOff val="15000"/>
                    </a:schemeClr>
                  </a:solidFill>
                  <a:latin typeface="微軟正黑體" panose="020B0604030504040204" pitchFamily="34" charset="-120"/>
                  <a:ea typeface="微軟正黑體" panose="020B0604030504040204" pitchFamily="34" charset="-120"/>
                  <a:cs typeface="Muli"/>
                  <a:sym typeface="Muli"/>
                </a:rPr>
                <a:t>/</a:t>
              </a:r>
              <a:r>
                <a:rPr lang="zh-TW" altLang="en-US" spc="100" dirty="0">
                  <a:solidFill>
                    <a:schemeClr val="tx1">
                      <a:lumMod val="85000"/>
                      <a:lumOff val="15000"/>
                    </a:schemeClr>
                  </a:solidFill>
                  <a:latin typeface="微軟正黑體" panose="020B0604030504040204" pitchFamily="34" charset="-120"/>
                  <a:ea typeface="微軟正黑體" panose="020B0604030504040204" pitchFamily="34" charset="-120"/>
                  <a:cs typeface="Muli"/>
                  <a:sym typeface="Muli"/>
                </a:rPr>
                <a:t>監測性一樣，可以通過直接觀察或間接引導完成。</a:t>
              </a:r>
            </a:p>
          </p:txBody>
        </p:sp>
      </p:grpSp>
      <p:grpSp>
        <p:nvGrpSpPr>
          <p:cNvPr id="26" name="群組 25">
            <a:extLst>
              <a:ext uri="{FF2B5EF4-FFF2-40B4-BE49-F238E27FC236}">
                <a16:creationId xmlns:a16="http://schemas.microsoft.com/office/drawing/2014/main" id="{2D23BBEE-B31B-434F-A853-0F41FC3BB2C2}"/>
              </a:ext>
            </a:extLst>
          </p:cNvPr>
          <p:cNvGrpSpPr/>
          <p:nvPr/>
        </p:nvGrpSpPr>
        <p:grpSpPr>
          <a:xfrm>
            <a:off x="7331321" y="2174363"/>
            <a:ext cx="4320000" cy="3600000"/>
            <a:chOff x="8043831" y="2563613"/>
            <a:chExt cx="4320000" cy="3600000"/>
          </a:xfrm>
        </p:grpSpPr>
        <p:sp>
          <p:nvSpPr>
            <p:cNvPr id="27" name="Shape 45544">
              <a:extLst>
                <a:ext uri="{FF2B5EF4-FFF2-40B4-BE49-F238E27FC236}">
                  <a16:creationId xmlns:a16="http://schemas.microsoft.com/office/drawing/2014/main" id="{58702FF7-CDE7-414A-9A09-3D727561D258}"/>
                </a:ext>
              </a:extLst>
            </p:cNvPr>
            <p:cNvSpPr/>
            <p:nvPr/>
          </p:nvSpPr>
          <p:spPr>
            <a:xfrm>
              <a:off x="8043831" y="2563613"/>
              <a:ext cx="4320000" cy="3600000"/>
            </a:xfrm>
            <a:prstGeom prst="rect">
              <a:avLst/>
            </a:prstGeom>
            <a:solidFill>
              <a:srgbClr val="3B6F93"/>
            </a:solidFill>
            <a:ln>
              <a:noFill/>
            </a:ln>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endParaRPr sz="2133"/>
            </a:p>
          </p:txBody>
        </p:sp>
        <p:grpSp>
          <p:nvGrpSpPr>
            <p:cNvPr id="28" name="Group 45557">
              <a:extLst>
                <a:ext uri="{FF2B5EF4-FFF2-40B4-BE49-F238E27FC236}">
                  <a16:creationId xmlns:a16="http://schemas.microsoft.com/office/drawing/2014/main" id="{5D5A14AE-51B7-4A29-8B60-1713845B97B2}"/>
                </a:ext>
              </a:extLst>
            </p:cNvPr>
            <p:cNvGrpSpPr>
              <a:grpSpLocks/>
            </p:cNvGrpSpPr>
            <p:nvPr/>
          </p:nvGrpSpPr>
          <p:grpSpPr>
            <a:xfrm>
              <a:off x="8352430" y="5363012"/>
              <a:ext cx="3744686" cy="720000"/>
              <a:chOff x="0" y="0"/>
              <a:chExt cx="10160000" cy="2363719"/>
            </a:xfrm>
          </p:grpSpPr>
          <p:grpSp>
            <p:nvGrpSpPr>
              <p:cNvPr id="30" name="Group 45555">
                <a:extLst>
                  <a:ext uri="{FF2B5EF4-FFF2-40B4-BE49-F238E27FC236}">
                    <a16:creationId xmlns:a16="http://schemas.microsoft.com/office/drawing/2014/main" id="{C696FF3A-2A93-41B0-8400-09BC8F8491C3}"/>
                  </a:ext>
                </a:extLst>
              </p:cNvPr>
              <p:cNvGrpSpPr/>
              <p:nvPr/>
            </p:nvGrpSpPr>
            <p:grpSpPr>
              <a:xfrm>
                <a:off x="-1" y="-1"/>
                <a:ext cx="10160002" cy="2235033"/>
                <a:chOff x="0" y="0"/>
                <a:chExt cx="10160000" cy="2235031"/>
              </a:xfrm>
            </p:grpSpPr>
            <p:grpSp>
              <p:nvGrpSpPr>
                <p:cNvPr id="32" name="Group 45549">
                  <a:extLst>
                    <a:ext uri="{FF2B5EF4-FFF2-40B4-BE49-F238E27FC236}">
                      <a16:creationId xmlns:a16="http://schemas.microsoft.com/office/drawing/2014/main" id="{413277E3-0AEE-437C-8E3A-4EF45B1B793D}"/>
                    </a:ext>
                  </a:extLst>
                </p:cNvPr>
                <p:cNvGrpSpPr/>
                <p:nvPr/>
              </p:nvGrpSpPr>
              <p:grpSpPr>
                <a:xfrm>
                  <a:off x="0" y="-1"/>
                  <a:ext cx="5080000" cy="2235033"/>
                  <a:chOff x="0" y="0"/>
                  <a:chExt cx="5079999" cy="2235031"/>
                </a:xfrm>
              </p:grpSpPr>
              <p:sp>
                <p:nvSpPr>
                  <p:cNvPr id="38" name="Shape 45545">
                    <a:extLst>
                      <a:ext uri="{FF2B5EF4-FFF2-40B4-BE49-F238E27FC236}">
                        <a16:creationId xmlns:a16="http://schemas.microsoft.com/office/drawing/2014/main" id="{4CE82D07-9EBF-437D-8083-A399AD7A479D}"/>
                      </a:ext>
                    </a:extLst>
                  </p:cNvPr>
                  <p:cNvSpPr/>
                  <p:nvPr/>
                </p:nvSpPr>
                <p:spPr>
                  <a:xfrm>
                    <a:off x="468601" y="-1"/>
                    <a:ext cx="4611399" cy="2234586"/>
                  </a:xfrm>
                  <a:custGeom>
                    <a:avLst/>
                    <a:gdLst/>
                    <a:ahLst/>
                    <a:cxnLst>
                      <a:cxn ang="0">
                        <a:pos x="wd2" y="hd2"/>
                      </a:cxn>
                      <a:cxn ang="5400000">
                        <a:pos x="wd2" y="hd2"/>
                      </a:cxn>
                      <a:cxn ang="10800000">
                        <a:pos x="wd2" y="hd2"/>
                      </a:cxn>
                      <a:cxn ang="16200000">
                        <a:pos x="wd2" y="hd2"/>
                      </a:cxn>
                    </a:cxnLst>
                    <a:rect l="0" t="0" r="r" b="b"/>
                    <a:pathLst>
                      <a:path w="21600" h="21214" extrusionOk="0">
                        <a:moveTo>
                          <a:pt x="0" y="6427"/>
                        </a:moveTo>
                        <a:lnTo>
                          <a:pt x="4105" y="255"/>
                        </a:lnTo>
                        <a:cubicBezTo>
                          <a:pt x="7047" y="-386"/>
                          <a:pt x="10023" y="187"/>
                          <a:pt x="12852" y="1939"/>
                        </a:cubicBezTo>
                        <a:cubicBezTo>
                          <a:pt x="16133" y="3971"/>
                          <a:pt x="19130" y="7532"/>
                          <a:pt x="21600" y="12333"/>
                        </a:cubicBezTo>
                        <a:lnTo>
                          <a:pt x="21600" y="21214"/>
                        </a:lnTo>
                        <a:cubicBezTo>
                          <a:pt x="18490" y="15572"/>
                          <a:pt x="14793" y="11399"/>
                          <a:pt x="10780" y="9002"/>
                        </a:cubicBezTo>
                        <a:cubicBezTo>
                          <a:pt x="9025" y="7953"/>
                          <a:pt x="7228" y="7256"/>
                          <a:pt x="5418" y="6838"/>
                        </a:cubicBezTo>
                        <a:cubicBezTo>
                          <a:pt x="3624" y="6425"/>
                          <a:pt x="1812" y="6286"/>
                          <a:pt x="0" y="6427"/>
                        </a:cubicBezTo>
                        <a:close/>
                      </a:path>
                    </a:pathLst>
                  </a:custGeom>
                  <a:solidFill>
                    <a:srgbClr val="FFFFFF"/>
                  </a:solidFill>
                  <a:ln w="12700" cap="flat">
                    <a:noFill/>
                    <a:miter lim="400000"/>
                  </a:ln>
                  <a:effectLst/>
                </p:spPr>
                <p:txBody>
                  <a:bodyPr wrap="square" lIns="26789" tIns="26789" rIns="26789" bIns="26789" numCol="1" anchor="ctr">
                    <a:noAutofit/>
                  </a:bodyPr>
                  <a:lstStyle/>
                  <a:p>
                    <a:pPr algn="ctr"/>
                    <a:endParaRPr/>
                  </a:p>
                </p:txBody>
              </p:sp>
              <p:sp>
                <p:nvSpPr>
                  <p:cNvPr id="39" name="Shape 45546">
                    <a:extLst>
                      <a:ext uri="{FF2B5EF4-FFF2-40B4-BE49-F238E27FC236}">
                        <a16:creationId xmlns:a16="http://schemas.microsoft.com/office/drawing/2014/main" id="{A247EDD2-F172-4623-94DF-36A16A1B510A}"/>
                      </a:ext>
                    </a:extLst>
                  </p:cNvPr>
                  <p:cNvSpPr/>
                  <p:nvPr/>
                </p:nvSpPr>
                <p:spPr>
                  <a:xfrm>
                    <a:off x="300357" y="670980"/>
                    <a:ext cx="3772635" cy="796109"/>
                  </a:xfrm>
                  <a:custGeom>
                    <a:avLst/>
                    <a:gdLst/>
                    <a:ahLst/>
                    <a:cxnLst>
                      <a:cxn ang="0">
                        <a:pos x="wd2" y="hd2"/>
                      </a:cxn>
                      <a:cxn ang="5400000">
                        <a:pos x="wd2" y="hd2"/>
                      </a:cxn>
                      <a:cxn ang="10800000">
                        <a:pos x="wd2" y="hd2"/>
                      </a:cxn>
                      <a:cxn ang="16200000">
                        <a:pos x="wd2" y="hd2"/>
                      </a:cxn>
                    </a:cxnLst>
                    <a:rect l="0" t="0" r="r" b="b"/>
                    <a:pathLst>
                      <a:path w="21600" h="21600" extrusionOk="0">
                        <a:moveTo>
                          <a:pt x="3610" y="0"/>
                        </a:moveTo>
                        <a:lnTo>
                          <a:pt x="0" y="15893"/>
                        </a:lnTo>
                        <a:cubicBezTo>
                          <a:pt x="3589" y="12111"/>
                          <a:pt x="7250" y="10721"/>
                          <a:pt x="10881" y="11682"/>
                        </a:cubicBezTo>
                        <a:cubicBezTo>
                          <a:pt x="14516" y="12643"/>
                          <a:pt x="18123" y="15960"/>
                          <a:pt x="21600" y="21600"/>
                        </a:cubicBezTo>
                        <a:cubicBezTo>
                          <a:pt x="19263" y="15784"/>
                          <a:pt x="16806" y="11050"/>
                          <a:pt x="14261" y="7525"/>
                        </a:cubicBezTo>
                        <a:cubicBezTo>
                          <a:pt x="10795" y="2724"/>
                          <a:pt x="7216" y="199"/>
                          <a:pt x="3610" y="0"/>
                        </a:cubicBezTo>
                        <a:close/>
                      </a:path>
                    </a:pathLst>
                  </a:custGeom>
                  <a:solidFill>
                    <a:srgbClr val="E5E5E5"/>
                  </a:solidFill>
                  <a:ln w="12700" cap="flat">
                    <a:noFill/>
                    <a:miter lim="400000"/>
                  </a:ln>
                  <a:effectLst/>
                </p:spPr>
                <p:txBody>
                  <a:bodyPr wrap="square" lIns="26789" tIns="26789" rIns="26789" bIns="26789" numCol="1" anchor="ctr">
                    <a:noAutofit/>
                  </a:bodyPr>
                  <a:lstStyle/>
                  <a:p>
                    <a:pPr algn="ctr"/>
                    <a:endParaRPr/>
                  </a:p>
                </p:txBody>
              </p:sp>
              <p:sp>
                <p:nvSpPr>
                  <p:cNvPr id="40" name="Shape 45547">
                    <a:extLst>
                      <a:ext uri="{FF2B5EF4-FFF2-40B4-BE49-F238E27FC236}">
                        <a16:creationId xmlns:a16="http://schemas.microsoft.com/office/drawing/2014/main" id="{0E2FE7A4-45DF-446F-9ED2-AA48D8D0A3A8}"/>
                      </a:ext>
                    </a:extLst>
                  </p:cNvPr>
                  <p:cNvSpPr/>
                  <p:nvPr/>
                </p:nvSpPr>
                <p:spPr>
                  <a:xfrm>
                    <a:off x="0" y="1707823"/>
                    <a:ext cx="4798384" cy="526762"/>
                  </a:xfrm>
                  <a:custGeom>
                    <a:avLst/>
                    <a:gdLst/>
                    <a:ahLst/>
                    <a:cxnLst>
                      <a:cxn ang="0">
                        <a:pos x="wd2" y="hd2"/>
                      </a:cxn>
                      <a:cxn ang="5400000">
                        <a:pos x="wd2" y="hd2"/>
                      </a:cxn>
                      <a:cxn ang="10800000">
                        <a:pos x="wd2" y="hd2"/>
                      </a:cxn>
                      <a:cxn ang="16200000">
                        <a:pos x="wd2" y="hd2"/>
                      </a:cxn>
                    </a:cxnLst>
                    <a:rect l="0" t="0" r="r" b="b"/>
                    <a:pathLst>
                      <a:path w="21600" h="21063" extrusionOk="0">
                        <a:moveTo>
                          <a:pt x="9479" y="45"/>
                        </a:moveTo>
                        <a:cubicBezTo>
                          <a:pt x="6500" y="496"/>
                          <a:pt x="3521" y="4256"/>
                          <a:pt x="612" y="11377"/>
                        </a:cubicBezTo>
                        <a:lnTo>
                          <a:pt x="0" y="21063"/>
                        </a:lnTo>
                        <a:lnTo>
                          <a:pt x="21600" y="21063"/>
                        </a:lnTo>
                        <a:cubicBezTo>
                          <a:pt x="21332" y="19951"/>
                          <a:pt x="21062" y="18886"/>
                          <a:pt x="20790" y="17867"/>
                        </a:cubicBezTo>
                        <a:cubicBezTo>
                          <a:pt x="17201" y="4424"/>
                          <a:pt x="13326" y="-537"/>
                          <a:pt x="9479" y="45"/>
                        </a:cubicBezTo>
                        <a:close/>
                      </a:path>
                    </a:pathLst>
                  </a:custGeom>
                  <a:solidFill>
                    <a:srgbClr val="999999"/>
                  </a:solidFill>
                  <a:ln w="12700" cap="flat">
                    <a:noFill/>
                    <a:miter lim="400000"/>
                  </a:ln>
                  <a:effectLst/>
                </p:spPr>
                <p:txBody>
                  <a:bodyPr wrap="square" lIns="26789" tIns="26789" rIns="26789" bIns="26789" numCol="1" anchor="ctr">
                    <a:noAutofit/>
                  </a:bodyPr>
                  <a:lstStyle/>
                  <a:p>
                    <a:pPr algn="ctr"/>
                    <a:endParaRPr/>
                  </a:p>
                </p:txBody>
              </p:sp>
              <p:sp>
                <p:nvSpPr>
                  <p:cNvPr id="41" name="Shape 45548">
                    <a:extLst>
                      <a:ext uri="{FF2B5EF4-FFF2-40B4-BE49-F238E27FC236}">
                        <a16:creationId xmlns:a16="http://schemas.microsoft.com/office/drawing/2014/main" id="{3450ACD0-EE77-48B0-98D4-E76D4D7B149C}"/>
                      </a:ext>
                    </a:extLst>
                  </p:cNvPr>
                  <p:cNvSpPr/>
                  <p:nvPr/>
                </p:nvSpPr>
                <p:spPr>
                  <a:xfrm>
                    <a:off x="134030" y="1078897"/>
                    <a:ext cx="4945970" cy="1156135"/>
                  </a:xfrm>
                  <a:custGeom>
                    <a:avLst/>
                    <a:gdLst/>
                    <a:ahLst/>
                    <a:cxnLst>
                      <a:cxn ang="0">
                        <a:pos x="wd2" y="hd2"/>
                      </a:cxn>
                      <a:cxn ang="5400000">
                        <a:pos x="wd2" y="hd2"/>
                      </a:cxn>
                      <a:cxn ang="10800000">
                        <a:pos x="wd2" y="hd2"/>
                      </a:cxn>
                      <a:cxn ang="16200000">
                        <a:pos x="wd2" y="hd2"/>
                      </a:cxn>
                    </a:cxnLst>
                    <a:rect l="0" t="0" r="r" b="b"/>
                    <a:pathLst>
                      <a:path w="21600" h="21398" extrusionOk="0">
                        <a:moveTo>
                          <a:pt x="6945" y="13"/>
                        </a:moveTo>
                        <a:cubicBezTo>
                          <a:pt x="4857" y="143"/>
                          <a:pt x="2769" y="1223"/>
                          <a:pt x="716" y="3247"/>
                        </a:cubicBezTo>
                        <a:cubicBezTo>
                          <a:pt x="540" y="5436"/>
                          <a:pt x="393" y="7664"/>
                          <a:pt x="273" y="9921"/>
                        </a:cubicBezTo>
                        <a:cubicBezTo>
                          <a:pt x="151" y="12227"/>
                          <a:pt x="59" y="14574"/>
                          <a:pt x="0" y="16952"/>
                        </a:cubicBezTo>
                        <a:cubicBezTo>
                          <a:pt x="1607" y="15107"/>
                          <a:pt x="3235" y="13757"/>
                          <a:pt x="4870" y="12895"/>
                        </a:cubicBezTo>
                        <a:cubicBezTo>
                          <a:pt x="6508" y="12032"/>
                          <a:pt x="8155" y="11659"/>
                          <a:pt x="9798" y="11876"/>
                        </a:cubicBezTo>
                        <a:cubicBezTo>
                          <a:pt x="12347" y="12212"/>
                          <a:pt x="14888" y="13967"/>
                          <a:pt x="17362" y="16906"/>
                        </a:cubicBezTo>
                        <a:cubicBezTo>
                          <a:pt x="18123" y="17811"/>
                          <a:pt x="18880" y="18828"/>
                          <a:pt x="19619" y="20090"/>
                        </a:cubicBezTo>
                        <a:cubicBezTo>
                          <a:pt x="19860" y="20501"/>
                          <a:pt x="20098" y="20937"/>
                          <a:pt x="20333" y="21398"/>
                        </a:cubicBezTo>
                        <a:lnTo>
                          <a:pt x="21600" y="21366"/>
                        </a:lnTo>
                        <a:cubicBezTo>
                          <a:pt x="20987" y="18233"/>
                          <a:pt x="20288" y="15413"/>
                          <a:pt x="19521" y="12974"/>
                        </a:cubicBezTo>
                        <a:cubicBezTo>
                          <a:pt x="18781" y="10624"/>
                          <a:pt x="17987" y="8444"/>
                          <a:pt x="17135" y="7052"/>
                        </a:cubicBezTo>
                        <a:cubicBezTo>
                          <a:pt x="13848" y="2162"/>
                          <a:pt x="10398" y="-202"/>
                          <a:pt x="6945" y="13"/>
                        </a:cubicBezTo>
                        <a:close/>
                        <a:moveTo>
                          <a:pt x="16509" y="5694"/>
                        </a:moveTo>
                        <a:cubicBezTo>
                          <a:pt x="16707" y="6110"/>
                          <a:pt x="16904" y="6534"/>
                          <a:pt x="17100" y="6969"/>
                        </a:cubicBezTo>
                        <a:cubicBezTo>
                          <a:pt x="16904" y="6534"/>
                          <a:pt x="16707" y="6109"/>
                          <a:pt x="16509" y="5694"/>
                        </a:cubicBezTo>
                        <a:lnTo>
                          <a:pt x="16509" y="5694"/>
                        </a:lnTo>
                        <a:close/>
                      </a:path>
                    </a:pathLst>
                  </a:custGeom>
                  <a:solidFill>
                    <a:srgbClr val="B9B9B9"/>
                  </a:solidFill>
                  <a:ln w="12700" cap="flat">
                    <a:noFill/>
                    <a:miter lim="400000"/>
                  </a:ln>
                  <a:effectLst/>
                </p:spPr>
                <p:txBody>
                  <a:bodyPr wrap="square" lIns="26789" tIns="26789" rIns="26789" bIns="26789" numCol="1" anchor="ctr">
                    <a:noAutofit/>
                  </a:bodyPr>
                  <a:lstStyle/>
                  <a:p>
                    <a:pPr algn="ctr"/>
                    <a:endParaRPr/>
                  </a:p>
                </p:txBody>
              </p:sp>
            </p:grpSp>
            <p:grpSp>
              <p:nvGrpSpPr>
                <p:cNvPr id="33" name="Group 45554">
                  <a:extLst>
                    <a:ext uri="{FF2B5EF4-FFF2-40B4-BE49-F238E27FC236}">
                      <a16:creationId xmlns:a16="http://schemas.microsoft.com/office/drawing/2014/main" id="{EACDC86D-69F5-45E4-ADAE-EB6D06614C42}"/>
                    </a:ext>
                  </a:extLst>
                </p:cNvPr>
                <p:cNvGrpSpPr/>
                <p:nvPr/>
              </p:nvGrpSpPr>
              <p:grpSpPr>
                <a:xfrm flipH="1">
                  <a:off x="5080000" y="-1"/>
                  <a:ext cx="5080000" cy="2235033"/>
                  <a:chOff x="0" y="0"/>
                  <a:chExt cx="5079999" cy="2235031"/>
                </a:xfrm>
              </p:grpSpPr>
              <p:sp>
                <p:nvSpPr>
                  <p:cNvPr id="34" name="Shape 45550">
                    <a:extLst>
                      <a:ext uri="{FF2B5EF4-FFF2-40B4-BE49-F238E27FC236}">
                        <a16:creationId xmlns:a16="http://schemas.microsoft.com/office/drawing/2014/main" id="{AAF2BB92-4841-4B79-A634-2CDDB6A2AFC0}"/>
                      </a:ext>
                    </a:extLst>
                  </p:cNvPr>
                  <p:cNvSpPr/>
                  <p:nvPr/>
                </p:nvSpPr>
                <p:spPr>
                  <a:xfrm>
                    <a:off x="468601" y="-1"/>
                    <a:ext cx="4611399" cy="2234586"/>
                  </a:xfrm>
                  <a:custGeom>
                    <a:avLst/>
                    <a:gdLst/>
                    <a:ahLst/>
                    <a:cxnLst>
                      <a:cxn ang="0">
                        <a:pos x="wd2" y="hd2"/>
                      </a:cxn>
                      <a:cxn ang="5400000">
                        <a:pos x="wd2" y="hd2"/>
                      </a:cxn>
                      <a:cxn ang="10800000">
                        <a:pos x="wd2" y="hd2"/>
                      </a:cxn>
                      <a:cxn ang="16200000">
                        <a:pos x="wd2" y="hd2"/>
                      </a:cxn>
                    </a:cxnLst>
                    <a:rect l="0" t="0" r="r" b="b"/>
                    <a:pathLst>
                      <a:path w="21600" h="21214" extrusionOk="0">
                        <a:moveTo>
                          <a:pt x="0" y="6427"/>
                        </a:moveTo>
                        <a:lnTo>
                          <a:pt x="4105" y="255"/>
                        </a:lnTo>
                        <a:cubicBezTo>
                          <a:pt x="7047" y="-386"/>
                          <a:pt x="10023" y="187"/>
                          <a:pt x="12852" y="1939"/>
                        </a:cubicBezTo>
                        <a:cubicBezTo>
                          <a:pt x="16133" y="3971"/>
                          <a:pt x="19130" y="7532"/>
                          <a:pt x="21600" y="12333"/>
                        </a:cubicBezTo>
                        <a:lnTo>
                          <a:pt x="21600" y="21214"/>
                        </a:lnTo>
                        <a:cubicBezTo>
                          <a:pt x="18490" y="15572"/>
                          <a:pt x="14793" y="11399"/>
                          <a:pt x="10780" y="9002"/>
                        </a:cubicBezTo>
                        <a:cubicBezTo>
                          <a:pt x="9025" y="7953"/>
                          <a:pt x="7228" y="7256"/>
                          <a:pt x="5418" y="6838"/>
                        </a:cubicBezTo>
                        <a:cubicBezTo>
                          <a:pt x="3624" y="6425"/>
                          <a:pt x="1812" y="6286"/>
                          <a:pt x="0" y="6427"/>
                        </a:cubicBezTo>
                        <a:close/>
                      </a:path>
                    </a:pathLst>
                  </a:custGeom>
                  <a:solidFill>
                    <a:srgbClr val="FFFFFF"/>
                  </a:solidFill>
                  <a:ln w="12700" cap="flat">
                    <a:noFill/>
                    <a:miter lim="400000"/>
                  </a:ln>
                  <a:effectLst/>
                </p:spPr>
                <p:txBody>
                  <a:bodyPr wrap="square" lIns="26789" tIns="26789" rIns="26789" bIns="26789" numCol="1" anchor="ctr">
                    <a:noAutofit/>
                  </a:bodyPr>
                  <a:lstStyle/>
                  <a:p>
                    <a:pPr algn="ctr"/>
                    <a:endParaRPr/>
                  </a:p>
                </p:txBody>
              </p:sp>
              <p:sp>
                <p:nvSpPr>
                  <p:cNvPr id="35" name="Shape 45551">
                    <a:extLst>
                      <a:ext uri="{FF2B5EF4-FFF2-40B4-BE49-F238E27FC236}">
                        <a16:creationId xmlns:a16="http://schemas.microsoft.com/office/drawing/2014/main" id="{38D349E1-EEC3-434B-9CCF-99E2B823FDEA}"/>
                      </a:ext>
                    </a:extLst>
                  </p:cNvPr>
                  <p:cNvSpPr/>
                  <p:nvPr/>
                </p:nvSpPr>
                <p:spPr>
                  <a:xfrm>
                    <a:off x="300357" y="670980"/>
                    <a:ext cx="3772635" cy="796109"/>
                  </a:xfrm>
                  <a:custGeom>
                    <a:avLst/>
                    <a:gdLst/>
                    <a:ahLst/>
                    <a:cxnLst>
                      <a:cxn ang="0">
                        <a:pos x="wd2" y="hd2"/>
                      </a:cxn>
                      <a:cxn ang="5400000">
                        <a:pos x="wd2" y="hd2"/>
                      </a:cxn>
                      <a:cxn ang="10800000">
                        <a:pos x="wd2" y="hd2"/>
                      </a:cxn>
                      <a:cxn ang="16200000">
                        <a:pos x="wd2" y="hd2"/>
                      </a:cxn>
                    </a:cxnLst>
                    <a:rect l="0" t="0" r="r" b="b"/>
                    <a:pathLst>
                      <a:path w="21600" h="21600" extrusionOk="0">
                        <a:moveTo>
                          <a:pt x="3610" y="0"/>
                        </a:moveTo>
                        <a:lnTo>
                          <a:pt x="0" y="15893"/>
                        </a:lnTo>
                        <a:cubicBezTo>
                          <a:pt x="3589" y="12111"/>
                          <a:pt x="7250" y="10721"/>
                          <a:pt x="10881" y="11682"/>
                        </a:cubicBezTo>
                        <a:cubicBezTo>
                          <a:pt x="14516" y="12643"/>
                          <a:pt x="18123" y="15960"/>
                          <a:pt x="21600" y="21600"/>
                        </a:cubicBezTo>
                        <a:cubicBezTo>
                          <a:pt x="19263" y="15784"/>
                          <a:pt x="16806" y="11050"/>
                          <a:pt x="14261" y="7525"/>
                        </a:cubicBezTo>
                        <a:cubicBezTo>
                          <a:pt x="10795" y="2724"/>
                          <a:pt x="7216" y="199"/>
                          <a:pt x="3610" y="0"/>
                        </a:cubicBezTo>
                        <a:close/>
                      </a:path>
                    </a:pathLst>
                  </a:custGeom>
                  <a:solidFill>
                    <a:srgbClr val="E5E5E5"/>
                  </a:solidFill>
                  <a:ln w="12700" cap="flat">
                    <a:noFill/>
                    <a:miter lim="400000"/>
                  </a:ln>
                  <a:effectLst/>
                </p:spPr>
                <p:txBody>
                  <a:bodyPr wrap="square" lIns="26789" tIns="26789" rIns="26789" bIns="26789" numCol="1" anchor="ctr">
                    <a:noAutofit/>
                  </a:bodyPr>
                  <a:lstStyle/>
                  <a:p>
                    <a:pPr algn="ctr"/>
                    <a:endParaRPr/>
                  </a:p>
                </p:txBody>
              </p:sp>
              <p:sp>
                <p:nvSpPr>
                  <p:cNvPr id="36" name="Shape 45552">
                    <a:extLst>
                      <a:ext uri="{FF2B5EF4-FFF2-40B4-BE49-F238E27FC236}">
                        <a16:creationId xmlns:a16="http://schemas.microsoft.com/office/drawing/2014/main" id="{DC01EA0F-6351-4F73-A283-F029E02886B2}"/>
                      </a:ext>
                    </a:extLst>
                  </p:cNvPr>
                  <p:cNvSpPr/>
                  <p:nvPr/>
                </p:nvSpPr>
                <p:spPr>
                  <a:xfrm>
                    <a:off x="0" y="1707823"/>
                    <a:ext cx="4798384" cy="526762"/>
                  </a:xfrm>
                  <a:custGeom>
                    <a:avLst/>
                    <a:gdLst/>
                    <a:ahLst/>
                    <a:cxnLst>
                      <a:cxn ang="0">
                        <a:pos x="wd2" y="hd2"/>
                      </a:cxn>
                      <a:cxn ang="5400000">
                        <a:pos x="wd2" y="hd2"/>
                      </a:cxn>
                      <a:cxn ang="10800000">
                        <a:pos x="wd2" y="hd2"/>
                      </a:cxn>
                      <a:cxn ang="16200000">
                        <a:pos x="wd2" y="hd2"/>
                      </a:cxn>
                    </a:cxnLst>
                    <a:rect l="0" t="0" r="r" b="b"/>
                    <a:pathLst>
                      <a:path w="21600" h="21063" extrusionOk="0">
                        <a:moveTo>
                          <a:pt x="9479" y="45"/>
                        </a:moveTo>
                        <a:cubicBezTo>
                          <a:pt x="6500" y="496"/>
                          <a:pt x="3521" y="4256"/>
                          <a:pt x="612" y="11377"/>
                        </a:cubicBezTo>
                        <a:lnTo>
                          <a:pt x="0" y="21063"/>
                        </a:lnTo>
                        <a:lnTo>
                          <a:pt x="21600" y="21063"/>
                        </a:lnTo>
                        <a:cubicBezTo>
                          <a:pt x="21332" y="19951"/>
                          <a:pt x="21062" y="18886"/>
                          <a:pt x="20790" y="17867"/>
                        </a:cubicBezTo>
                        <a:cubicBezTo>
                          <a:pt x="17201" y="4424"/>
                          <a:pt x="13326" y="-537"/>
                          <a:pt x="9479" y="45"/>
                        </a:cubicBezTo>
                        <a:close/>
                      </a:path>
                    </a:pathLst>
                  </a:custGeom>
                  <a:solidFill>
                    <a:srgbClr val="999999"/>
                  </a:solidFill>
                  <a:ln w="12700" cap="flat">
                    <a:noFill/>
                    <a:miter lim="400000"/>
                  </a:ln>
                  <a:effectLst/>
                </p:spPr>
                <p:txBody>
                  <a:bodyPr wrap="square" lIns="26789" tIns="26789" rIns="26789" bIns="26789" numCol="1" anchor="ctr">
                    <a:noAutofit/>
                  </a:bodyPr>
                  <a:lstStyle/>
                  <a:p>
                    <a:pPr algn="ctr"/>
                    <a:endParaRPr/>
                  </a:p>
                </p:txBody>
              </p:sp>
              <p:sp>
                <p:nvSpPr>
                  <p:cNvPr id="37" name="Shape 45553">
                    <a:extLst>
                      <a:ext uri="{FF2B5EF4-FFF2-40B4-BE49-F238E27FC236}">
                        <a16:creationId xmlns:a16="http://schemas.microsoft.com/office/drawing/2014/main" id="{CDA038EA-B161-494B-ADA1-7D2F8F012101}"/>
                      </a:ext>
                    </a:extLst>
                  </p:cNvPr>
                  <p:cNvSpPr/>
                  <p:nvPr/>
                </p:nvSpPr>
                <p:spPr>
                  <a:xfrm>
                    <a:off x="134030" y="1078897"/>
                    <a:ext cx="4945970" cy="1156135"/>
                  </a:xfrm>
                  <a:custGeom>
                    <a:avLst/>
                    <a:gdLst/>
                    <a:ahLst/>
                    <a:cxnLst>
                      <a:cxn ang="0">
                        <a:pos x="wd2" y="hd2"/>
                      </a:cxn>
                      <a:cxn ang="5400000">
                        <a:pos x="wd2" y="hd2"/>
                      </a:cxn>
                      <a:cxn ang="10800000">
                        <a:pos x="wd2" y="hd2"/>
                      </a:cxn>
                      <a:cxn ang="16200000">
                        <a:pos x="wd2" y="hd2"/>
                      </a:cxn>
                    </a:cxnLst>
                    <a:rect l="0" t="0" r="r" b="b"/>
                    <a:pathLst>
                      <a:path w="21600" h="21398" extrusionOk="0">
                        <a:moveTo>
                          <a:pt x="6945" y="13"/>
                        </a:moveTo>
                        <a:cubicBezTo>
                          <a:pt x="4857" y="143"/>
                          <a:pt x="2769" y="1223"/>
                          <a:pt x="716" y="3247"/>
                        </a:cubicBezTo>
                        <a:cubicBezTo>
                          <a:pt x="540" y="5436"/>
                          <a:pt x="393" y="7664"/>
                          <a:pt x="273" y="9921"/>
                        </a:cubicBezTo>
                        <a:cubicBezTo>
                          <a:pt x="151" y="12227"/>
                          <a:pt x="59" y="14574"/>
                          <a:pt x="0" y="16952"/>
                        </a:cubicBezTo>
                        <a:cubicBezTo>
                          <a:pt x="1607" y="15107"/>
                          <a:pt x="3235" y="13757"/>
                          <a:pt x="4870" y="12895"/>
                        </a:cubicBezTo>
                        <a:cubicBezTo>
                          <a:pt x="6508" y="12032"/>
                          <a:pt x="8155" y="11659"/>
                          <a:pt x="9798" y="11876"/>
                        </a:cubicBezTo>
                        <a:cubicBezTo>
                          <a:pt x="12347" y="12212"/>
                          <a:pt x="14888" y="13967"/>
                          <a:pt x="17362" y="16906"/>
                        </a:cubicBezTo>
                        <a:cubicBezTo>
                          <a:pt x="18123" y="17811"/>
                          <a:pt x="18880" y="18828"/>
                          <a:pt x="19619" y="20090"/>
                        </a:cubicBezTo>
                        <a:cubicBezTo>
                          <a:pt x="19860" y="20501"/>
                          <a:pt x="20098" y="20937"/>
                          <a:pt x="20333" y="21398"/>
                        </a:cubicBezTo>
                        <a:lnTo>
                          <a:pt x="21600" y="21366"/>
                        </a:lnTo>
                        <a:cubicBezTo>
                          <a:pt x="20987" y="18233"/>
                          <a:pt x="20288" y="15413"/>
                          <a:pt x="19521" y="12974"/>
                        </a:cubicBezTo>
                        <a:cubicBezTo>
                          <a:pt x="18781" y="10624"/>
                          <a:pt x="17987" y="8444"/>
                          <a:pt x="17135" y="7052"/>
                        </a:cubicBezTo>
                        <a:cubicBezTo>
                          <a:pt x="13848" y="2162"/>
                          <a:pt x="10398" y="-202"/>
                          <a:pt x="6945" y="13"/>
                        </a:cubicBezTo>
                        <a:close/>
                        <a:moveTo>
                          <a:pt x="16509" y="5694"/>
                        </a:moveTo>
                        <a:cubicBezTo>
                          <a:pt x="16707" y="6110"/>
                          <a:pt x="16904" y="6534"/>
                          <a:pt x="17100" y="6969"/>
                        </a:cubicBezTo>
                        <a:cubicBezTo>
                          <a:pt x="16904" y="6534"/>
                          <a:pt x="16707" y="6109"/>
                          <a:pt x="16509" y="5694"/>
                        </a:cubicBezTo>
                        <a:lnTo>
                          <a:pt x="16509" y="5694"/>
                        </a:lnTo>
                        <a:close/>
                      </a:path>
                    </a:pathLst>
                  </a:custGeom>
                  <a:solidFill>
                    <a:srgbClr val="B9B9B9"/>
                  </a:solidFill>
                  <a:ln w="12700" cap="flat">
                    <a:noFill/>
                    <a:miter lim="400000"/>
                  </a:ln>
                  <a:effectLst/>
                </p:spPr>
                <p:txBody>
                  <a:bodyPr wrap="square" lIns="26789" tIns="26789" rIns="26789" bIns="26789" numCol="1" anchor="ctr">
                    <a:noAutofit/>
                  </a:bodyPr>
                  <a:lstStyle/>
                  <a:p>
                    <a:pPr algn="ctr"/>
                    <a:endParaRPr/>
                  </a:p>
                </p:txBody>
              </p:sp>
            </p:grpSp>
          </p:grpSp>
          <p:sp>
            <p:nvSpPr>
              <p:cNvPr id="31" name="Shape 45556">
                <a:extLst>
                  <a:ext uri="{FF2B5EF4-FFF2-40B4-BE49-F238E27FC236}">
                    <a16:creationId xmlns:a16="http://schemas.microsoft.com/office/drawing/2014/main" id="{EA64A971-E5B5-42B0-89BC-C025A692356D}"/>
                  </a:ext>
                </a:extLst>
              </p:cNvPr>
              <p:cNvSpPr/>
              <p:nvPr/>
            </p:nvSpPr>
            <p:spPr>
              <a:xfrm>
                <a:off x="569" y="2000787"/>
                <a:ext cx="10158862" cy="362933"/>
              </a:xfrm>
              <a:custGeom>
                <a:avLst/>
                <a:gdLst/>
                <a:ahLst/>
                <a:cxnLst>
                  <a:cxn ang="0">
                    <a:pos x="wd2" y="hd2"/>
                  </a:cxn>
                  <a:cxn ang="5400000">
                    <a:pos x="wd2" y="hd2"/>
                  </a:cxn>
                  <a:cxn ang="10800000">
                    <a:pos x="wd2" y="hd2"/>
                  </a:cxn>
                  <a:cxn ang="16200000">
                    <a:pos x="wd2" y="hd2"/>
                  </a:cxn>
                </a:cxnLst>
                <a:rect l="0" t="0" r="r" b="b"/>
                <a:pathLst>
                  <a:path w="21600" h="20858" extrusionOk="0">
                    <a:moveTo>
                      <a:pt x="10303" y="0"/>
                    </a:moveTo>
                    <a:cubicBezTo>
                      <a:pt x="10196" y="5"/>
                      <a:pt x="10088" y="741"/>
                      <a:pt x="9992" y="2181"/>
                    </a:cubicBezTo>
                    <a:cubicBezTo>
                      <a:pt x="9826" y="4680"/>
                      <a:pt x="9724" y="8687"/>
                      <a:pt x="9704" y="13434"/>
                    </a:cubicBezTo>
                    <a:lnTo>
                      <a:pt x="0" y="13434"/>
                    </a:lnTo>
                    <a:lnTo>
                      <a:pt x="0" y="20858"/>
                    </a:lnTo>
                    <a:lnTo>
                      <a:pt x="10709" y="20858"/>
                    </a:lnTo>
                    <a:lnTo>
                      <a:pt x="10891" y="20858"/>
                    </a:lnTo>
                    <a:lnTo>
                      <a:pt x="21600" y="20858"/>
                    </a:lnTo>
                    <a:lnTo>
                      <a:pt x="21600" y="13434"/>
                    </a:lnTo>
                    <a:lnTo>
                      <a:pt x="11896" y="13434"/>
                    </a:lnTo>
                    <a:cubicBezTo>
                      <a:pt x="11876" y="8687"/>
                      <a:pt x="11774" y="4680"/>
                      <a:pt x="11608" y="2181"/>
                    </a:cubicBezTo>
                    <a:cubicBezTo>
                      <a:pt x="11416" y="-698"/>
                      <a:pt x="11178" y="-742"/>
                      <a:pt x="10988" y="2181"/>
                    </a:cubicBezTo>
                    <a:cubicBezTo>
                      <a:pt x="10909" y="3401"/>
                      <a:pt x="10846" y="4996"/>
                      <a:pt x="10800" y="6844"/>
                    </a:cubicBezTo>
                    <a:cubicBezTo>
                      <a:pt x="10754" y="4996"/>
                      <a:pt x="10691" y="3401"/>
                      <a:pt x="10612" y="2181"/>
                    </a:cubicBezTo>
                    <a:cubicBezTo>
                      <a:pt x="10517" y="719"/>
                      <a:pt x="10410" y="-6"/>
                      <a:pt x="10303" y="0"/>
                    </a:cubicBezTo>
                    <a:close/>
                  </a:path>
                </a:pathLst>
              </a:custGeom>
              <a:solidFill>
                <a:srgbClr val="7F7F7F"/>
              </a:solidFill>
              <a:ln w="12700" cap="flat">
                <a:noFill/>
                <a:miter lim="400000"/>
              </a:ln>
              <a:effectLst/>
            </p:spPr>
            <p:txBody>
              <a:bodyPr wrap="square" lIns="0" tIns="0" rIns="0" bIns="0" numCol="1" anchor="t">
                <a:noAutofit/>
              </a:bodyPr>
              <a:lstStyle/>
              <a:p>
                <a:pPr algn="ctr"/>
                <a:endParaRPr/>
              </a:p>
            </p:txBody>
          </p:sp>
        </p:grpSp>
        <p:sp>
          <p:nvSpPr>
            <p:cNvPr id="29" name="文字版面配置區 2">
              <a:extLst>
                <a:ext uri="{FF2B5EF4-FFF2-40B4-BE49-F238E27FC236}">
                  <a16:creationId xmlns:a16="http://schemas.microsoft.com/office/drawing/2014/main" id="{A2982732-E885-4B6C-98E1-0E14C5544DA2}"/>
                </a:ext>
              </a:extLst>
            </p:cNvPr>
            <p:cNvSpPr txBox="1">
              <a:spLocks/>
            </p:cNvSpPr>
            <p:nvPr/>
          </p:nvSpPr>
          <p:spPr>
            <a:xfrm>
              <a:off x="8196902" y="2777311"/>
              <a:ext cx="3947446" cy="33381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spcBef>
                  <a:spcPts val="600"/>
                </a:spcBef>
                <a:buNone/>
              </a:pPr>
              <a:r>
                <a:rPr lang="zh-TW" altLang="en-US" sz="2000" b="1" spc="100" dirty="0">
                  <a:solidFill>
                    <a:schemeClr val="bg1"/>
                  </a:solidFill>
                  <a:latin typeface="Times New Roman" panose="02020603050405020304" pitchFamily="18" charset="0"/>
                  <a:cs typeface="Times New Roman" panose="02020603050405020304" pitchFamily="18" charset="0"/>
                </a:rPr>
                <a:t>在蒐集溫室氣體排放量資訊撰寫排放量報告，對於減量具有一定的激勵作用；查驗有助於保證數據準確性，利於企業推動及參與減量工作，提升公平性。</a:t>
              </a:r>
            </a:p>
          </p:txBody>
        </p:sp>
      </p:grpSp>
    </p:spTree>
    <p:extLst>
      <p:ext uri="{BB962C8B-B14F-4D97-AF65-F5344CB8AC3E}">
        <p14:creationId xmlns:p14="http://schemas.microsoft.com/office/powerpoint/2010/main" val="2312620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投影片編號版面配置區 8">
            <a:extLst>
              <a:ext uri="{FF2B5EF4-FFF2-40B4-BE49-F238E27FC236}">
                <a16:creationId xmlns:a16="http://schemas.microsoft.com/office/drawing/2014/main" id="{3378FF72-5123-5990-579A-5A1A292D5B93}"/>
              </a:ext>
            </a:extLst>
          </p:cNvPr>
          <p:cNvSpPr txBox="1">
            <a:spLocks/>
          </p:cNvSpPr>
          <p:nvPr/>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01CC4-3E67-4728-A622-C7FB40383D11}" type="slidenum">
              <a:rPr lang="zh-TW" altLang="en-US" sz="1600" smtClean="0">
                <a:solidFill>
                  <a:schemeClr val="tx1">
                    <a:lumMod val="65000"/>
                    <a:lumOff val="35000"/>
                  </a:schemeClr>
                </a:solidFill>
                <a:latin typeface="微軟正黑體" panose="020B0604030504040204" pitchFamily="34" charset="-120"/>
                <a:ea typeface="微軟正黑體" panose="020B0604030504040204" pitchFamily="34" charset="-120"/>
              </a:rPr>
              <a:pPr/>
              <a:t>11</a:t>
            </a:fld>
            <a:endParaRPr lang="zh-TW" altLang="en-US" sz="16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7" name="文字方塊 6">
            <a:extLst>
              <a:ext uri="{FF2B5EF4-FFF2-40B4-BE49-F238E27FC236}">
                <a16:creationId xmlns:a16="http://schemas.microsoft.com/office/drawing/2014/main" id="{42052872-3C50-429D-ADF7-BD5EEFE98C32}"/>
              </a:ext>
            </a:extLst>
          </p:cNvPr>
          <p:cNvSpPr txBox="1"/>
          <p:nvPr/>
        </p:nvSpPr>
        <p:spPr>
          <a:xfrm>
            <a:off x="0" y="242008"/>
            <a:ext cx="12192000" cy="830997"/>
          </a:xfrm>
          <a:prstGeom prst="rect">
            <a:avLst/>
          </a:prstGeom>
          <a:noFill/>
        </p:spPr>
        <p:txBody>
          <a:bodyPr wrap="square" rtlCol="0">
            <a:spAutoFit/>
          </a:bodyPr>
          <a:lstStyle/>
          <a:p>
            <a:pPr algn="ct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溫暖化潛勢值</a:t>
            </a:r>
            <a:endParaRPr lang="en-US" altLang="zh-TW" sz="48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pic>
        <p:nvPicPr>
          <p:cNvPr id="17" name="圖形 16">
            <a:extLst>
              <a:ext uri="{FF2B5EF4-FFF2-40B4-BE49-F238E27FC236}">
                <a16:creationId xmlns:a16="http://schemas.microsoft.com/office/drawing/2014/main" id="{E76618D9-AA1E-429E-A230-5615A81B9F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2963" y="183098"/>
            <a:ext cx="1791313" cy="551629"/>
          </a:xfrm>
          <a:prstGeom prst="rect">
            <a:avLst/>
          </a:prstGeom>
        </p:spPr>
      </p:pic>
      <p:graphicFrame>
        <p:nvGraphicFramePr>
          <p:cNvPr id="38" name="表格 37">
            <a:extLst>
              <a:ext uri="{FF2B5EF4-FFF2-40B4-BE49-F238E27FC236}">
                <a16:creationId xmlns:a16="http://schemas.microsoft.com/office/drawing/2014/main" id="{A59D107E-DF5A-4888-895C-8CAB7619F48E}"/>
              </a:ext>
            </a:extLst>
          </p:cNvPr>
          <p:cNvGraphicFramePr>
            <a:graphicFrameLocks noGrp="1"/>
          </p:cNvGraphicFramePr>
          <p:nvPr>
            <p:extLst>
              <p:ext uri="{D42A27DB-BD31-4B8C-83A1-F6EECF244321}">
                <p14:modId xmlns:p14="http://schemas.microsoft.com/office/powerpoint/2010/main" val="891995189"/>
              </p:ext>
            </p:extLst>
          </p:nvPr>
        </p:nvGraphicFramePr>
        <p:xfrm>
          <a:off x="643372" y="1429978"/>
          <a:ext cx="6014604" cy="4533896"/>
        </p:xfrm>
        <a:graphic>
          <a:graphicData uri="http://schemas.openxmlformats.org/drawingml/2006/table">
            <a:tbl>
              <a:tblPr firstRow="1" bandRow="1">
                <a:tableStyleId>{7DF18680-E054-41AD-8BC1-D1AEF772440D}</a:tableStyleId>
              </a:tblPr>
              <a:tblGrid>
                <a:gridCol w="1785503">
                  <a:extLst>
                    <a:ext uri="{9D8B030D-6E8A-4147-A177-3AD203B41FA5}">
                      <a16:colId xmlns:a16="http://schemas.microsoft.com/office/drawing/2014/main" val="3756462125"/>
                    </a:ext>
                  </a:extLst>
                </a:gridCol>
                <a:gridCol w="2109349">
                  <a:extLst>
                    <a:ext uri="{9D8B030D-6E8A-4147-A177-3AD203B41FA5}">
                      <a16:colId xmlns:a16="http://schemas.microsoft.com/office/drawing/2014/main" val="3448381840"/>
                    </a:ext>
                  </a:extLst>
                </a:gridCol>
                <a:gridCol w="2119752">
                  <a:extLst>
                    <a:ext uri="{9D8B030D-6E8A-4147-A177-3AD203B41FA5}">
                      <a16:colId xmlns:a16="http://schemas.microsoft.com/office/drawing/2014/main" val="455916982"/>
                    </a:ext>
                  </a:extLst>
                </a:gridCol>
              </a:tblGrid>
              <a:tr h="625153">
                <a:tc>
                  <a:txBody>
                    <a:bodyPr/>
                    <a:lstStyle>
                      <a:lvl1pPr marL="0" algn="l" defTabSz="914159" rtl="0" eaLnBrk="1" latinLnBrk="0" hangingPunct="1">
                        <a:defRPr sz="1799" kern="1200">
                          <a:solidFill>
                            <a:schemeClr val="tx1"/>
                          </a:solidFill>
                          <a:latin typeface="Calibri" panose="020F0502020204030204"/>
                        </a:defRPr>
                      </a:lvl1pPr>
                      <a:lvl2pPr marL="457081" algn="l" defTabSz="914159" rtl="0" eaLnBrk="1" latinLnBrk="0" hangingPunct="1">
                        <a:defRPr sz="1799" kern="1200">
                          <a:solidFill>
                            <a:schemeClr val="tx1"/>
                          </a:solidFill>
                          <a:latin typeface="Calibri" panose="020F0502020204030204"/>
                        </a:defRPr>
                      </a:lvl2pPr>
                      <a:lvl3pPr marL="914159" algn="l" defTabSz="914159" rtl="0" eaLnBrk="1" latinLnBrk="0" hangingPunct="1">
                        <a:defRPr sz="1799" kern="1200">
                          <a:solidFill>
                            <a:schemeClr val="tx1"/>
                          </a:solidFill>
                          <a:latin typeface="Calibri" panose="020F0502020204030204"/>
                        </a:defRPr>
                      </a:lvl3pPr>
                      <a:lvl4pPr marL="1371240" algn="l" defTabSz="914159" rtl="0" eaLnBrk="1" latinLnBrk="0" hangingPunct="1">
                        <a:defRPr sz="1799" kern="1200">
                          <a:solidFill>
                            <a:schemeClr val="tx1"/>
                          </a:solidFill>
                          <a:latin typeface="Calibri" panose="020F0502020204030204"/>
                        </a:defRPr>
                      </a:lvl4pPr>
                      <a:lvl5pPr marL="1828320" algn="l" defTabSz="914159" rtl="0" eaLnBrk="1" latinLnBrk="0" hangingPunct="1">
                        <a:defRPr sz="1799" kern="1200">
                          <a:solidFill>
                            <a:schemeClr val="tx1"/>
                          </a:solidFill>
                          <a:latin typeface="Calibri" panose="020F0502020204030204"/>
                        </a:defRPr>
                      </a:lvl5pPr>
                      <a:lvl6pPr marL="2285400" algn="l" defTabSz="914159" rtl="0" eaLnBrk="1" latinLnBrk="0" hangingPunct="1">
                        <a:defRPr sz="1799" kern="1200">
                          <a:solidFill>
                            <a:schemeClr val="tx1"/>
                          </a:solidFill>
                          <a:latin typeface="Calibri" panose="020F0502020204030204"/>
                        </a:defRPr>
                      </a:lvl6pPr>
                      <a:lvl7pPr marL="2742479" algn="l" defTabSz="914159" rtl="0" eaLnBrk="1" latinLnBrk="0" hangingPunct="1">
                        <a:defRPr sz="1799" kern="1200">
                          <a:solidFill>
                            <a:schemeClr val="tx1"/>
                          </a:solidFill>
                          <a:latin typeface="Calibri" panose="020F0502020204030204"/>
                        </a:defRPr>
                      </a:lvl7pPr>
                      <a:lvl8pPr marL="3199560" algn="l" defTabSz="914159" rtl="0" eaLnBrk="1" latinLnBrk="0" hangingPunct="1">
                        <a:defRPr sz="1799" kern="1200">
                          <a:solidFill>
                            <a:schemeClr val="tx1"/>
                          </a:solidFill>
                          <a:latin typeface="Calibri" panose="020F0502020204030204"/>
                        </a:defRPr>
                      </a:lvl8pPr>
                      <a:lvl9pPr marL="3656641" algn="l" defTabSz="914159" rtl="0" eaLnBrk="1" latinLnBrk="0" hangingPunct="1">
                        <a:defRPr sz="1799" kern="1200">
                          <a:solidFill>
                            <a:schemeClr val="tx1"/>
                          </a:solidFill>
                          <a:latin typeface="Calibri" panose="020F0502020204030204"/>
                        </a:defRPr>
                      </a:lvl9pPr>
                    </a:lstStyle>
                    <a:p>
                      <a:pPr marL="0" algn="ctr" defTabSz="914400" rtl="0" eaLnBrk="1" latinLnBrk="0" hangingPunct="1"/>
                      <a:r>
                        <a:rPr lang="zh-TW" altLang="en-US" sz="2000" b="1" kern="12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溫室氣體</a:t>
                      </a:r>
                    </a:p>
                  </a:txBody>
                  <a:tcPr marL="90821" marR="90821" marT="45383" marB="45383" anchor="ctr">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solidFill>
                      <a:srgbClr val="88A0B8"/>
                    </a:solidFill>
                  </a:tcPr>
                </a:tc>
                <a:tc>
                  <a:txBody>
                    <a:bodyPr/>
                    <a:lstStyle/>
                    <a:p>
                      <a:pPr marL="0" algn="ctr" defTabSz="914400" rtl="0" eaLnBrk="1" latinLnBrk="0" hangingPunct="1"/>
                      <a:r>
                        <a:rPr lang="zh-TW" altLang="en-US" sz="1800" b="1" kern="12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溫暖化潛勢 </a:t>
                      </a:r>
                      <a:r>
                        <a:rPr lang="en-US" altLang="zh-TW" sz="1800" b="1" kern="12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(GWP)</a:t>
                      </a:r>
                    </a:p>
                    <a:p>
                      <a:pPr marL="0" algn="ctr" defTabSz="914400" rtl="0" eaLnBrk="1" latinLnBrk="0" hangingPunct="1"/>
                      <a:r>
                        <a:rPr lang="en-US" altLang="zh-TW" sz="1800" b="1" kern="12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AR5</a:t>
                      </a:r>
                      <a:endParaRPr lang="zh-TW" altLang="en-US" sz="1800" b="1" kern="12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0821" marR="90821" marT="45383" marB="45383" anchor="ctr">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solidFill>
                      <a:srgbClr val="88A0B8"/>
                    </a:solidFill>
                  </a:tcPr>
                </a:tc>
                <a:tc>
                  <a:txBody>
                    <a:bodyPr/>
                    <a:lstStyle/>
                    <a:p>
                      <a:pPr marL="0" algn="ctr" defTabSz="914400" rtl="0" eaLnBrk="1" latinLnBrk="0" hangingPunct="1"/>
                      <a:r>
                        <a:rPr lang="zh-TW" altLang="en-US" sz="1800" b="1" kern="12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溫暖化潛勢 </a:t>
                      </a:r>
                      <a:r>
                        <a:rPr lang="en-US" altLang="zh-TW" sz="1800" b="1" kern="12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(GWP)</a:t>
                      </a:r>
                    </a:p>
                    <a:p>
                      <a:pPr marL="0" algn="ctr" defTabSz="914400" rtl="0" eaLnBrk="1" latinLnBrk="0" hangingPunct="1"/>
                      <a:r>
                        <a:rPr lang="en-US" altLang="zh-TW" sz="1800" b="1" kern="12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AR6</a:t>
                      </a:r>
                      <a:endParaRPr lang="zh-TW" altLang="en-US" sz="1800" b="1" kern="12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90821" marR="90821" marT="45383" marB="45383" anchor="ctr">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solidFill>
                      <a:srgbClr val="88A0B8"/>
                    </a:solidFill>
                  </a:tcPr>
                </a:tc>
                <a:extLst>
                  <a:ext uri="{0D108BD9-81ED-4DB2-BD59-A6C34878D82A}">
                    <a16:rowId xmlns:a16="http://schemas.microsoft.com/office/drawing/2014/main" val="1958516031"/>
                  </a:ext>
                </a:extLst>
              </a:tr>
              <a:tr h="536769">
                <a:tc>
                  <a:txBody>
                    <a:bodyPr/>
                    <a:lstStyle/>
                    <a:p>
                      <a:pPr marL="0" marR="0" lvl="0" indent="0" algn="ctr" defTabSz="914400" rtl="0" eaLnBrk="1" fontAlgn="base" latinLnBrk="0" hangingPunct="1">
                        <a:lnSpc>
                          <a:spcPct val="100000"/>
                        </a:lnSpc>
                        <a:spcBef>
                          <a:spcPct val="0"/>
                        </a:spcBef>
                        <a:spcAft>
                          <a:spcPct val="0"/>
                        </a:spcAft>
                        <a:buClr>
                          <a:srgbClr val="000099"/>
                        </a:buClr>
                        <a:buSzTx/>
                        <a:buFont typeface="Wingdings" pitchFamily="2" charset="2"/>
                        <a:buNone/>
                        <a:tabLst/>
                        <a:defRPr/>
                      </a:pPr>
                      <a:r>
                        <a:rPr kumimoji="1" lang="zh-TW" altLang="en-US" sz="1800" b="0" u="none" strike="noStrike" cap="none" normalizeH="0" baseline="0" dirty="0">
                          <a:ln>
                            <a:noFill/>
                          </a:ln>
                          <a:effectLst/>
                          <a:latin typeface="微軟正黑體" panose="020B0604030504040204" pitchFamily="34" charset="-120"/>
                          <a:ea typeface="微軟正黑體" panose="020B0604030504040204" pitchFamily="34" charset="-120"/>
                        </a:rPr>
                        <a:t>二氧化碳 </a:t>
                      </a:r>
                      <a:r>
                        <a:rPr kumimoji="1" lang="en-US" altLang="zh-TW" sz="1800" b="0" u="none" strike="noStrike" cap="none" normalizeH="0" baseline="0" dirty="0">
                          <a:ln>
                            <a:noFill/>
                          </a:ln>
                          <a:effectLst/>
                          <a:latin typeface="微軟正黑體" panose="020B0604030504040204" pitchFamily="34" charset="-120"/>
                          <a:ea typeface="微軟正黑體" panose="020B0604030504040204" pitchFamily="34" charset="-120"/>
                        </a:rPr>
                        <a:t>(CO</a:t>
                      </a:r>
                      <a:r>
                        <a:rPr kumimoji="1" lang="en-US" altLang="zh-TW" sz="1800" b="0" u="none" strike="noStrike" cap="none" normalizeH="0" baseline="-25000" dirty="0">
                          <a:ln>
                            <a:noFill/>
                          </a:ln>
                          <a:effectLst/>
                          <a:latin typeface="微軟正黑體" panose="020B0604030504040204" pitchFamily="34" charset="-120"/>
                          <a:ea typeface="微軟正黑體" panose="020B0604030504040204" pitchFamily="34" charset="-120"/>
                        </a:rPr>
                        <a:t>2</a:t>
                      </a:r>
                      <a:r>
                        <a:rPr kumimoji="1" lang="en-US" altLang="zh-TW" sz="1800" b="0" u="none" strike="noStrike" cap="none" normalizeH="0" baseline="0" dirty="0">
                          <a:ln>
                            <a:noFill/>
                          </a:ln>
                          <a:effectLst/>
                          <a:latin typeface="微軟正黑體" panose="020B0604030504040204" pitchFamily="34" charset="-120"/>
                          <a:ea typeface="微軟正黑體" panose="020B0604030504040204" pitchFamily="34" charset="-120"/>
                        </a:rPr>
                        <a:t>)</a:t>
                      </a:r>
                      <a:endParaRPr kumimoji="1" lang="zh-TW" altLang="en-US" sz="1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endParaRPr>
                    </a:p>
                  </a:txBody>
                  <a:tcPr marL="68580" marR="68580" marT="34292" marB="34292" anchor="ctr" horzOverflow="overflow">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solidFill>
                      <a:srgbClr val="F8F8F8"/>
                    </a:solidFill>
                  </a:tcPr>
                </a:tc>
                <a:tc>
                  <a:txBody>
                    <a:bodyPr/>
                    <a:lstStyle/>
                    <a:p>
                      <a:pPr marL="0" marR="0" lvl="0" indent="0" algn="ctr" defTabSz="914400" rtl="0" eaLnBrk="1" fontAlgn="base" latinLnBrk="0" hangingPunct="1">
                        <a:lnSpc>
                          <a:spcPct val="100000"/>
                        </a:lnSpc>
                        <a:spcBef>
                          <a:spcPct val="0"/>
                        </a:spcBef>
                        <a:spcAft>
                          <a:spcPct val="0"/>
                        </a:spcAft>
                        <a:buClr>
                          <a:srgbClr val="000099"/>
                        </a:buClr>
                        <a:buSzTx/>
                        <a:buFont typeface="Arial" panose="020B0604020202020204" pitchFamily="34" charset="0"/>
                        <a:buNone/>
                        <a:tabLst/>
                      </a:pPr>
                      <a:r>
                        <a:rPr kumimoji="1" lang="en-US" altLang="zh-TW" sz="1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a:t>
                      </a:r>
                    </a:p>
                  </a:txBody>
                  <a:tcPr marL="68580" marR="68580" marT="34292" marB="34292" anchor="ctr" horzOverflow="overflow">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solidFill>
                      <a:srgbClr val="F8F8F8"/>
                    </a:solidFill>
                  </a:tcPr>
                </a:tc>
                <a:tc>
                  <a:txBody>
                    <a:bodyPr/>
                    <a:lstStyle/>
                    <a:p>
                      <a:pPr marL="0" marR="0" lvl="0" indent="0" algn="ctr" defTabSz="914400" rtl="0" eaLnBrk="1" fontAlgn="base" latinLnBrk="0" hangingPunct="1">
                        <a:lnSpc>
                          <a:spcPct val="100000"/>
                        </a:lnSpc>
                        <a:spcBef>
                          <a:spcPct val="0"/>
                        </a:spcBef>
                        <a:spcAft>
                          <a:spcPct val="0"/>
                        </a:spcAft>
                        <a:buClr>
                          <a:srgbClr val="000099"/>
                        </a:buClr>
                        <a:buSzTx/>
                        <a:buFont typeface="Arial" panose="020B0604020202020204" pitchFamily="34" charset="0"/>
                        <a:buNone/>
                        <a:tabLst/>
                      </a:pPr>
                      <a:r>
                        <a:rPr kumimoji="1" lang="en-US" altLang="zh-TW" sz="1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a:t>
                      </a:r>
                    </a:p>
                  </a:txBody>
                  <a:tcPr marL="68580" marR="68580" marT="34292" marB="34292" anchor="ctr" horzOverflow="overflow">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solidFill>
                      <a:srgbClr val="F8F8F8"/>
                    </a:solidFill>
                  </a:tcPr>
                </a:tc>
                <a:extLst>
                  <a:ext uri="{0D108BD9-81ED-4DB2-BD59-A6C34878D82A}">
                    <a16:rowId xmlns:a16="http://schemas.microsoft.com/office/drawing/2014/main" val="305161663"/>
                  </a:ext>
                </a:extLst>
              </a:tr>
              <a:tr h="467293">
                <a:tc>
                  <a:txBody>
                    <a:bodyPr/>
                    <a:lstStyle/>
                    <a:p>
                      <a:pPr marL="0" marR="0" lvl="0" indent="0" algn="ctr" defTabSz="914400" rtl="0" eaLnBrk="1" fontAlgn="base" latinLnBrk="0" hangingPunct="1">
                        <a:lnSpc>
                          <a:spcPct val="100000"/>
                        </a:lnSpc>
                        <a:spcBef>
                          <a:spcPct val="0"/>
                        </a:spcBef>
                        <a:spcAft>
                          <a:spcPct val="0"/>
                        </a:spcAft>
                        <a:buClr>
                          <a:srgbClr val="000099"/>
                        </a:buClr>
                        <a:buSzTx/>
                        <a:buFont typeface="Wingdings" pitchFamily="2" charset="2"/>
                        <a:buNone/>
                        <a:tabLst/>
                        <a:defRPr/>
                      </a:pPr>
                      <a:r>
                        <a:rPr kumimoji="1" lang="zh-TW" altLang="en-US" sz="1800" b="0" u="none" strike="noStrike" cap="none" normalizeH="0" baseline="0" dirty="0">
                          <a:ln>
                            <a:noFill/>
                          </a:ln>
                          <a:effectLst/>
                          <a:latin typeface="微軟正黑體" panose="020B0604030504040204" pitchFamily="34" charset="-120"/>
                          <a:ea typeface="微軟正黑體" panose="020B0604030504040204" pitchFamily="34" charset="-120"/>
                        </a:rPr>
                        <a:t>甲烷 </a:t>
                      </a:r>
                      <a:r>
                        <a:rPr kumimoji="1" lang="en-US" altLang="zh-TW" sz="1800" b="0" u="none" strike="noStrike" cap="none" normalizeH="0" baseline="0" dirty="0">
                          <a:ln>
                            <a:noFill/>
                          </a:ln>
                          <a:effectLst/>
                          <a:latin typeface="微軟正黑體" panose="020B0604030504040204" pitchFamily="34" charset="-120"/>
                          <a:ea typeface="微軟正黑體" panose="020B0604030504040204" pitchFamily="34" charset="-120"/>
                        </a:rPr>
                        <a:t>(CH</a:t>
                      </a:r>
                      <a:r>
                        <a:rPr kumimoji="1" lang="en-US" altLang="zh-TW" sz="1800" b="0" u="none" strike="noStrike" cap="none" normalizeH="0" baseline="-25000" dirty="0">
                          <a:ln>
                            <a:noFill/>
                          </a:ln>
                          <a:effectLst/>
                          <a:latin typeface="微軟正黑體" panose="020B0604030504040204" pitchFamily="34" charset="-120"/>
                          <a:ea typeface="微軟正黑體" panose="020B0604030504040204" pitchFamily="34" charset="-120"/>
                        </a:rPr>
                        <a:t>4</a:t>
                      </a:r>
                      <a:r>
                        <a:rPr kumimoji="1" lang="en-US" altLang="zh-TW" sz="1800" b="0" u="none" strike="noStrike" cap="none" normalizeH="0" baseline="0" dirty="0">
                          <a:ln>
                            <a:noFill/>
                          </a:ln>
                          <a:effectLst/>
                          <a:latin typeface="微軟正黑體" panose="020B0604030504040204" pitchFamily="34" charset="-120"/>
                          <a:ea typeface="微軟正黑體" panose="020B0604030504040204" pitchFamily="34" charset="-120"/>
                        </a:rPr>
                        <a:t>)</a:t>
                      </a:r>
                      <a:endParaRPr kumimoji="1" lang="zh-TW" altLang="en-US" sz="1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endParaRPr>
                    </a:p>
                  </a:txBody>
                  <a:tcPr marL="68580" marR="68580" marT="34292" marB="34292" anchor="ctr" horzOverflow="overflow">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
                          <a:srgbClr val="000099"/>
                        </a:buClr>
                        <a:buSzTx/>
                        <a:buFont typeface="Arial" panose="020B0604020202020204" pitchFamily="34" charset="0"/>
                        <a:buNone/>
                        <a:tabLst/>
                      </a:pPr>
                      <a:r>
                        <a:rPr kumimoji="1" lang="en-US" altLang="zh-TW" sz="1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28/30</a:t>
                      </a:r>
                      <a:r>
                        <a:rPr kumimoji="1" lang="zh-TW" altLang="en-US" sz="1800" b="0"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kumimoji="1" lang="en-US" altLang="zh-TW" sz="1800" b="0"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34292" marB="34292" anchor="ctr" horzOverflow="overflow">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
                          <a:srgbClr val="000099"/>
                        </a:buClr>
                        <a:buSzTx/>
                        <a:buFont typeface="Arial" panose="020B0604020202020204" pitchFamily="34" charset="0"/>
                        <a:buNone/>
                        <a:tabLst/>
                      </a:pPr>
                      <a:r>
                        <a:rPr kumimoji="1" lang="en-US" altLang="zh-TW" sz="1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27.9</a:t>
                      </a:r>
                    </a:p>
                  </a:txBody>
                  <a:tcPr marL="68580" marR="68580" marT="34292" marB="34292" anchor="ctr" horzOverflow="overflow">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3424782311"/>
                  </a:ext>
                </a:extLst>
              </a:tr>
              <a:tr h="476456">
                <a:tc>
                  <a:txBody>
                    <a:bodyPr/>
                    <a:lstStyle/>
                    <a:p>
                      <a:pPr marL="0" marR="0" lvl="0" indent="0" algn="ctr" defTabSz="914400" rtl="0" eaLnBrk="1" fontAlgn="base" latinLnBrk="0" hangingPunct="1">
                        <a:lnSpc>
                          <a:spcPct val="100000"/>
                        </a:lnSpc>
                        <a:spcBef>
                          <a:spcPct val="0"/>
                        </a:spcBef>
                        <a:spcAft>
                          <a:spcPct val="0"/>
                        </a:spcAft>
                        <a:buClr>
                          <a:srgbClr val="000099"/>
                        </a:buClr>
                        <a:buSzTx/>
                        <a:buFont typeface="Wingdings" pitchFamily="2" charset="2"/>
                        <a:buNone/>
                        <a:tabLst/>
                        <a:defRPr/>
                      </a:pPr>
                      <a:r>
                        <a:rPr kumimoji="1" lang="zh-TW" altLang="en-US" sz="1800" b="0" u="none" strike="noStrike" cap="none" normalizeH="0" baseline="0" dirty="0">
                          <a:ln>
                            <a:noFill/>
                          </a:ln>
                          <a:effectLst/>
                          <a:latin typeface="微軟正黑體" panose="020B0604030504040204" pitchFamily="34" charset="-120"/>
                          <a:ea typeface="微軟正黑體" panose="020B0604030504040204" pitchFamily="34" charset="-120"/>
                        </a:rPr>
                        <a:t>氧化亞氮 </a:t>
                      </a:r>
                      <a:r>
                        <a:rPr kumimoji="1" lang="en-US" altLang="zh-TW" sz="1800" b="0" u="none" strike="noStrike" cap="none" normalizeH="0" baseline="0" dirty="0">
                          <a:ln>
                            <a:noFill/>
                          </a:ln>
                          <a:effectLst/>
                          <a:latin typeface="微軟正黑體" panose="020B0604030504040204" pitchFamily="34" charset="-120"/>
                          <a:ea typeface="微軟正黑體" panose="020B0604030504040204" pitchFamily="34" charset="-120"/>
                        </a:rPr>
                        <a:t>(N</a:t>
                      </a:r>
                      <a:r>
                        <a:rPr kumimoji="1" lang="en-US" altLang="zh-TW" sz="1800" b="0" u="none" strike="noStrike" cap="none" normalizeH="0" baseline="-25000" dirty="0">
                          <a:ln>
                            <a:noFill/>
                          </a:ln>
                          <a:effectLst/>
                          <a:latin typeface="微軟正黑體" panose="020B0604030504040204" pitchFamily="34" charset="-120"/>
                          <a:ea typeface="微軟正黑體" panose="020B0604030504040204" pitchFamily="34" charset="-120"/>
                        </a:rPr>
                        <a:t>2</a:t>
                      </a:r>
                      <a:r>
                        <a:rPr kumimoji="1" lang="en-US" altLang="zh-TW" sz="1800" b="0" u="none" strike="noStrike" cap="none" normalizeH="0" baseline="0" dirty="0">
                          <a:ln>
                            <a:noFill/>
                          </a:ln>
                          <a:effectLst/>
                          <a:latin typeface="微軟正黑體" panose="020B0604030504040204" pitchFamily="34" charset="-120"/>
                          <a:ea typeface="微軟正黑體" panose="020B0604030504040204" pitchFamily="34" charset="-120"/>
                        </a:rPr>
                        <a:t>O)</a:t>
                      </a:r>
                      <a:endParaRPr kumimoji="1" lang="en-US" altLang="zh-TW" sz="1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endParaRPr>
                    </a:p>
                  </a:txBody>
                  <a:tcPr marL="68580" marR="68580" marT="34292" marB="34292" anchor="ctr" horzOverflow="overflow">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solidFill>
                      <a:srgbClr val="F8F8F8"/>
                    </a:solidFill>
                  </a:tcPr>
                </a:tc>
                <a:tc>
                  <a:txBody>
                    <a:bodyPr/>
                    <a:lstStyle/>
                    <a:p>
                      <a:pPr marL="0" marR="0" lvl="0" indent="0" algn="ctr" defTabSz="914400" rtl="0" eaLnBrk="1" fontAlgn="base" latinLnBrk="0" hangingPunct="1">
                        <a:lnSpc>
                          <a:spcPct val="100000"/>
                        </a:lnSpc>
                        <a:spcBef>
                          <a:spcPct val="0"/>
                        </a:spcBef>
                        <a:spcAft>
                          <a:spcPct val="0"/>
                        </a:spcAft>
                        <a:buClr>
                          <a:srgbClr val="000099"/>
                        </a:buClr>
                        <a:buSzTx/>
                        <a:buFont typeface="Arial" panose="020B0604020202020204" pitchFamily="34" charset="0"/>
                        <a:buNone/>
                        <a:tabLst/>
                      </a:pPr>
                      <a:r>
                        <a:rPr kumimoji="1" lang="en-US" altLang="zh-TW" sz="1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265</a:t>
                      </a:r>
                    </a:p>
                  </a:txBody>
                  <a:tcPr marL="68580" marR="68580" marT="34292" marB="34292" anchor="ctr" horzOverflow="overflow">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solidFill>
                      <a:srgbClr val="F8F8F8"/>
                    </a:solidFill>
                  </a:tcPr>
                </a:tc>
                <a:tc>
                  <a:txBody>
                    <a:bodyPr/>
                    <a:lstStyle/>
                    <a:p>
                      <a:pPr marL="0" marR="0" lvl="0" indent="0" algn="ctr" defTabSz="914400" rtl="0" eaLnBrk="1" fontAlgn="base" latinLnBrk="0" hangingPunct="1">
                        <a:lnSpc>
                          <a:spcPct val="100000"/>
                        </a:lnSpc>
                        <a:spcBef>
                          <a:spcPct val="0"/>
                        </a:spcBef>
                        <a:spcAft>
                          <a:spcPct val="0"/>
                        </a:spcAft>
                        <a:buClr>
                          <a:srgbClr val="000099"/>
                        </a:buClr>
                        <a:buSzTx/>
                        <a:buFont typeface="Arial" panose="020B0604020202020204" pitchFamily="34" charset="0"/>
                        <a:buNone/>
                        <a:tabLst/>
                      </a:pPr>
                      <a:r>
                        <a:rPr kumimoji="1" lang="en-US" altLang="zh-TW" sz="1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273</a:t>
                      </a:r>
                    </a:p>
                  </a:txBody>
                  <a:tcPr marL="68580" marR="68580" marT="34292" marB="34292" anchor="ctr" horzOverflow="overflow">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solidFill>
                      <a:srgbClr val="F8F8F8"/>
                    </a:solidFill>
                  </a:tcPr>
                </a:tc>
                <a:extLst>
                  <a:ext uri="{0D108BD9-81ED-4DB2-BD59-A6C34878D82A}">
                    <a16:rowId xmlns:a16="http://schemas.microsoft.com/office/drawing/2014/main" val="1336148064"/>
                  </a:ext>
                </a:extLst>
              </a:tr>
              <a:tr h="673445">
                <a:tc>
                  <a:txBody>
                    <a:bodyPr/>
                    <a:lstStyle/>
                    <a:p>
                      <a:pPr marL="0" marR="0" lvl="0" indent="0" algn="ctr" defTabSz="914400" rtl="0" eaLnBrk="1" fontAlgn="base" latinLnBrk="0" hangingPunct="1">
                        <a:lnSpc>
                          <a:spcPct val="100000"/>
                        </a:lnSpc>
                        <a:spcBef>
                          <a:spcPct val="0"/>
                        </a:spcBef>
                        <a:spcAft>
                          <a:spcPct val="0"/>
                        </a:spcAft>
                        <a:buClr>
                          <a:srgbClr val="000099"/>
                        </a:buClr>
                        <a:buSzTx/>
                        <a:buFont typeface="Wingdings" pitchFamily="2" charset="2"/>
                        <a:buNone/>
                        <a:tabLst/>
                        <a:defRPr/>
                      </a:pPr>
                      <a:r>
                        <a:rPr kumimoji="1" lang="zh-TW" altLang="en-US" sz="1800" b="0" u="none" strike="noStrike" cap="none" normalizeH="0" baseline="0" dirty="0">
                          <a:ln>
                            <a:noFill/>
                          </a:ln>
                          <a:effectLst/>
                          <a:latin typeface="微軟正黑體" panose="020B0604030504040204" pitchFamily="34" charset="-120"/>
                          <a:ea typeface="微軟正黑體" panose="020B0604030504040204" pitchFamily="34" charset="-120"/>
                        </a:rPr>
                        <a:t>氫氟碳化物</a:t>
                      </a:r>
                      <a:r>
                        <a:rPr kumimoji="1" lang="en-US" altLang="zh-TW" sz="1800" b="0" u="none" strike="noStrike" cap="none" normalizeH="0" baseline="0" dirty="0">
                          <a:ln>
                            <a:noFill/>
                          </a:ln>
                          <a:effectLst/>
                          <a:latin typeface="微軟正黑體" panose="020B0604030504040204" pitchFamily="34" charset="-120"/>
                          <a:ea typeface="微軟正黑體" panose="020B0604030504040204" pitchFamily="34" charset="-120"/>
                        </a:rPr>
                        <a:t>(HFCs)</a:t>
                      </a:r>
                      <a:endParaRPr kumimoji="1" lang="en-US" altLang="zh-TW" sz="18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endParaRPr>
                    </a:p>
                  </a:txBody>
                  <a:tcPr marL="68580" marR="68580" marT="34292" marB="34292" anchor="ctr" horzOverflow="overflow">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
                          <a:srgbClr val="000099"/>
                        </a:buClr>
                        <a:buSzTx/>
                        <a:buFont typeface="Arial" panose="020B0604020202020204" pitchFamily="34" charset="0"/>
                        <a:buNone/>
                        <a:tabLst/>
                        <a:defRPr/>
                      </a:pPr>
                      <a:r>
                        <a:rPr kumimoji="1" lang="en-US" altLang="zh-TW" sz="1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4-12,400</a:t>
                      </a:r>
                    </a:p>
                  </a:txBody>
                  <a:tcPr marL="68580" marR="68580" marT="34292" marB="34292" anchor="ctr" horzOverflow="overflow">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
                          <a:srgbClr val="000099"/>
                        </a:buClr>
                        <a:buSzTx/>
                        <a:buFont typeface="Arial" panose="020B0604020202020204" pitchFamily="34" charset="0"/>
                        <a:buNone/>
                        <a:tabLst/>
                        <a:defRPr/>
                      </a:pPr>
                      <a:r>
                        <a:rPr kumimoji="1" lang="en-US" altLang="zh-TW" sz="1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4.84-14,600</a:t>
                      </a:r>
                    </a:p>
                  </a:txBody>
                  <a:tcPr marL="68580" marR="68580" marT="34292" marB="34292" anchor="ctr" horzOverflow="overflow">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63587053"/>
                  </a:ext>
                </a:extLst>
              </a:tr>
              <a:tr h="603465">
                <a:tc>
                  <a:txBody>
                    <a:bodyPr/>
                    <a:lstStyle/>
                    <a:p>
                      <a:pPr marL="0" marR="0" lvl="0" indent="0" algn="ctr" defTabSz="914400" rtl="0" eaLnBrk="1" fontAlgn="base" latinLnBrk="0" hangingPunct="1">
                        <a:lnSpc>
                          <a:spcPct val="100000"/>
                        </a:lnSpc>
                        <a:spcBef>
                          <a:spcPct val="0"/>
                        </a:spcBef>
                        <a:spcAft>
                          <a:spcPct val="0"/>
                        </a:spcAft>
                        <a:buClr>
                          <a:srgbClr val="000099"/>
                        </a:buClr>
                        <a:buSzTx/>
                        <a:buFont typeface="Wingdings" pitchFamily="2" charset="2"/>
                        <a:buNone/>
                        <a:tabLst/>
                        <a:defRPr/>
                      </a:pPr>
                      <a:r>
                        <a:rPr kumimoji="1" lang="zh-TW" altLang="en-US" sz="1800" b="0" u="none" strike="noStrike" cap="none" normalizeH="0" baseline="0" dirty="0">
                          <a:ln>
                            <a:noFill/>
                          </a:ln>
                          <a:effectLst/>
                          <a:latin typeface="微軟正黑體" panose="020B0604030504040204" pitchFamily="34" charset="-120"/>
                          <a:ea typeface="微軟正黑體" panose="020B0604030504040204" pitchFamily="34" charset="-120"/>
                        </a:rPr>
                        <a:t>全氟碳化物</a:t>
                      </a:r>
                      <a:r>
                        <a:rPr kumimoji="1" lang="en-US" altLang="zh-TW" sz="1800" b="0" u="none" strike="noStrike" cap="none" normalizeH="0" baseline="0" dirty="0">
                          <a:ln>
                            <a:noFill/>
                          </a:ln>
                          <a:effectLst/>
                          <a:latin typeface="微軟正黑體" panose="020B0604030504040204" pitchFamily="34" charset="-120"/>
                          <a:ea typeface="微軟正黑體" panose="020B0604030504040204" pitchFamily="34" charset="-120"/>
                        </a:rPr>
                        <a:t>(PFCs)</a:t>
                      </a:r>
                      <a:endParaRPr kumimoji="1" lang="en-US" altLang="zh-TW" sz="18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endParaRPr>
                    </a:p>
                  </a:txBody>
                  <a:tcPr marL="68580" marR="68580" marT="34292" marB="34292" anchor="ctr" horzOverflow="overflow">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solidFill>
                      <a:srgbClr val="F8F8F8"/>
                    </a:solidFill>
                  </a:tcPr>
                </a:tc>
                <a:tc>
                  <a:txBody>
                    <a:bodyPr/>
                    <a:lstStyle/>
                    <a:p>
                      <a:pPr marL="0" marR="0" lvl="0" indent="0" algn="ctr" defTabSz="914400" rtl="0" eaLnBrk="1" fontAlgn="base" latinLnBrk="0" hangingPunct="1">
                        <a:lnSpc>
                          <a:spcPct val="100000"/>
                        </a:lnSpc>
                        <a:spcBef>
                          <a:spcPct val="0"/>
                        </a:spcBef>
                        <a:spcAft>
                          <a:spcPct val="0"/>
                        </a:spcAft>
                        <a:buClr>
                          <a:srgbClr val="000099"/>
                        </a:buClr>
                        <a:buSzTx/>
                        <a:buFont typeface="Arial" panose="020B0604020202020204" pitchFamily="34" charset="0"/>
                        <a:buNone/>
                        <a:tabLst/>
                        <a:defRPr/>
                      </a:pPr>
                      <a:r>
                        <a:rPr kumimoji="1" lang="en-US" altLang="zh-TW" sz="1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6,630-11,100</a:t>
                      </a:r>
                    </a:p>
                  </a:txBody>
                  <a:tcPr marL="68580" marR="68580" marT="34292" marB="34292" anchor="ctr" horzOverflow="overflow">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solidFill>
                      <a:srgbClr val="F8F8F8"/>
                    </a:solidFill>
                  </a:tcPr>
                </a:tc>
                <a:tc>
                  <a:txBody>
                    <a:bodyPr/>
                    <a:lstStyle/>
                    <a:p>
                      <a:pPr marL="0" marR="0" lvl="0" indent="0" algn="ctr" defTabSz="914400" rtl="0" eaLnBrk="1" fontAlgn="base" latinLnBrk="0" hangingPunct="1">
                        <a:lnSpc>
                          <a:spcPct val="100000"/>
                        </a:lnSpc>
                        <a:spcBef>
                          <a:spcPct val="0"/>
                        </a:spcBef>
                        <a:spcAft>
                          <a:spcPct val="0"/>
                        </a:spcAft>
                        <a:buClr>
                          <a:srgbClr val="000099"/>
                        </a:buClr>
                        <a:buSzTx/>
                        <a:buFont typeface="Arial" panose="020B0604020202020204" pitchFamily="34" charset="0"/>
                        <a:buNone/>
                        <a:tabLst/>
                        <a:defRPr/>
                      </a:pPr>
                      <a:r>
                        <a:rPr kumimoji="1" lang="en-US" altLang="zh-TW" sz="1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7,380-12,400</a:t>
                      </a:r>
                    </a:p>
                  </a:txBody>
                  <a:tcPr marL="68580" marR="68580" marT="34292" marB="34292" anchor="ctr" horzOverflow="overflow">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solidFill>
                      <a:srgbClr val="F8F8F8"/>
                    </a:solidFill>
                  </a:tcPr>
                </a:tc>
                <a:extLst>
                  <a:ext uri="{0D108BD9-81ED-4DB2-BD59-A6C34878D82A}">
                    <a16:rowId xmlns:a16="http://schemas.microsoft.com/office/drawing/2014/main" val="1498337904"/>
                  </a:ext>
                </a:extLst>
              </a:tr>
              <a:tr h="512223">
                <a:tc>
                  <a:txBody>
                    <a:bodyPr/>
                    <a:lstStyle/>
                    <a:p>
                      <a:pPr marL="0" marR="0" lvl="0" indent="0" algn="ctr" defTabSz="914400" rtl="0" eaLnBrk="1" fontAlgn="base" latinLnBrk="0" hangingPunct="1">
                        <a:lnSpc>
                          <a:spcPct val="100000"/>
                        </a:lnSpc>
                        <a:spcBef>
                          <a:spcPct val="0"/>
                        </a:spcBef>
                        <a:spcAft>
                          <a:spcPct val="0"/>
                        </a:spcAft>
                        <a:buClr>
                          <a:srgbClr val="000099"/>
                        </a:buClr>
                        <a:buSzTx/>
                        <a:buFont typeface="Wingdings" pitchFamily="2" charset="2"/>
                        <a:buNone/>
                        <a:tabLst/>
                        <a:defRPr/>
                      </a:pPr>
                      <a:r>
                        <a:rPr kumimoji="1" lang="zh-TW" altLang="en-US" sz="1800" b="0" u="none" strike="noStrike" cap="none" normalizeH="0" baseline="0" dirty="0">
                          <a:ln>
                            <a:noFill/>
                          </a:ln>
                          <a:effectLst/>
                          <a:latin typeface="微軟正黑體" panose="020B0604030504040204" pitchFamily="34" charset="-120"/>
                          <a:ea typeface="微軟正黑體" panose="020B0604030504040204" pitchFamily="34" charset="-120"/>
                        </a:rPr>
                        <a:t>六氟化硫 </a:t>
                      </a:r>
                      <a:r>
                        <a:rPr kumimoji="1" lang="en-US" altLang="zh-TW" sz="1800" b="0" u="none" strike="noStrike" cap="none" normalizeH="0" baseline="0" dirty="0">
                          <a:ln>
                            <a:noFill/>
                          </a:ln>
                          <a:effectLst/>
                          <a:latin typeface="微軟正黑體" panose="020B0604030504040204" pitchFamily="34" charset="-120"/>
                          <a:ea typeface="微軟正黑體" panose="020B0604030504040204" pitchFamily="34" charset="-120"/>
                        </a:rPr>
                        <a:t>(SF</a:t>
                      </a:r>
                      <a:r>
                        <a:rPr kumimoji="1" lang="en-US" altLang="zh-TW" sz="1800" b="0" u="none" strike="noStrike" cap="none" normalizeH="0" baseline="-25000" dirty="0">
                          <a:ln>
                            <a:noFill/>
                          </a:ln>
                          <a:effectLst/>
                          <a:latin typeface="微軟正黑體" panose="020B0604030504040204" pitchFamily="34" charset="-120"/>
                          <a:ea typeface="微軟正黑體" panose="020B0604030504040204" pitchFamily="34" charset="-120"/>
                        </a:rPr>
                        <a:t>6</a:t>
                      </a:r>
                      <a:r>
                        <a:rPr kumimoji="1" lang="en-US" altLang="zh-TW" sz="1800" b="0" u="none" strike="noStrike" cap="none" normalizeH="0" baseline="0" dirty="0">
                          <a:ln>
                            <a:noFill/>
                          </a:ln>
                          <a:effectLst/>
                          <a:latin typeface="微軟正黑體" panose="020B0604030504040204" pitchFamily="34" charset="-120"/>
                          <a:ea typeface="微軟正黑體" panose="020B0604030504040204" pitchFamily="34" charset="-120"/>
                        </a:rPr>
                        <a:t>)</a:t>
                      </a:r>
                      <a:endParaRPr kumimoji="1" lang="en-US" altLang="zh-TW" sz="1800" b="0" i="0" u="none" strike="noStrike" cap="none" normalizeH="0" baseline="-25000" dirty="0">
                        <a:ln>
                          <a:noFill/>
                        </a:ln>
                        <a:solidFill>
                          <a:srgbClr val="000000"/>
                        </a:solidFill>
                        <a:effectLst/>
                        <a:latin typeface="微軟正黑體" panose="020B0604030504040204" pitchFamily="34" charset="-120"/>
                        <a:ea typeface="微軟正黑體" panose="020B0604030504040204" pitchFamily="34" charset="-120"/>
                      </a:endParaRPr>
                    </a:p>
                  </a:txBody>
                  <a:tcPr marL="68580" marR="68580" marT="34292" marB="34292" anchor="ctr" horzOverflow="overflow">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
                          <a:srgbClr val="000099"/>
                        </a:buClr>
                        <a:buSzTx/>
                        <a:buFont typeface="Arial" panose="020B0604020202020204" pitchFamily="34" charset="0"/>
                        <a:buNone/>
                        <a:tabLst/>
                        <a:defRPr/>
                      </a:pPr>
                      <a:r>
                        <a:rPr kumimoji="1" lang="en-US" altLang="zh-TW" sz="1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23,500</a:t>
                      </a:r>
                    </a:p>
                  </a:txBody>
                  <a:tcPr marL="68580" marR="68580" marT="34292" marB="34292" anchor="ctr" horzOverflow="overflow">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
                          <a:srgbClr val="000099"/>
                        </a:buClr>
                        <a:buSzTx/>
                        <a:buFont typeface="Arial" panose="020B0604020202020204" pitchFamily="34" charset="0"/>
                        <a:buNone/>
                        <a:tabLst/>
                        <a:defRPr/>
                      </a:pPr>
                      <a:r>
                        <a:rPr kumimoji="1" lang="en-US" altLang="zh-TW" sz="1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25,200</a:t>
                      </a:r>
                    </a:p>
                  </a:txBody>
                  <a:tcPr marL="68580" marR="68580" marT="34292" marB="34292" anchor="ctr" horzOverflow="overflow">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3476162953"/>
                  </a:ext>
                </a:extLst>
              </a:tr>
              <a:tr h="611080">
                <a:tc>
                  <a:txBody>
                    <a:bodyPr/>
                    <a:lstStyle/>
                    <a:p>
                      <a:pPr marL="0" marR="0" lvl="0" indent="0" algn="ctr" defTabSz="914400" rtl="0" eaLnBrk="1" fontAlgn="base" latinLnBrk="0" hangingPunct="1">
                        <a:lnSpc>
                          <a:spcPct val="100000"/>
                        </a:lnSpc>
                        <a:spcBef>
                          <a:spcPct val="0"/>
                        </a:spcBef>
                        <a:spcAft>
                          <a:spcPct val="0"/>
                        </a:spcAft>
                        <a:buClr>
                          <a:srgbClr val="000099"/>
                        </a:buClr>
                        <a:buSzTx/>
                        <a:buFont typeface="Wingdings" pitchFamily="2" charset="2"/>
                        <a:buNone/>
                        <a:tabLst/>
                      </a:pPr>
                      <a:r>
                        <a:rPr kumimoji="1" lang="zh-TW" altLang="en-US" sz="1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三氟化氮 </a:t>
                      </a:r>
                      <a:r>
                        <a:rPr kumimoji="1" lang="en-US" altLang="zh-TW" sz="1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(NF</a:t>
                      </a:r>
                      <a:r>
                        <a:rPr kumimoji="1" lang="en-US" altLang="zh-TW" sz="1800" b="0" i="0" u="none" strike="noStrike" cap="none" normalizeH="0" baseline="-25000" dirty="0">
                          <a:ln>
                            <a:noFill/>
                          </a:ln>
                          <a:solidFill>
                            <a:srgbClr val="000000"/>
                          </a:solidFill>
                          <a:effectLst/>
                          <a:latin typeface="微軟正黑體" panose="020B0604030504040204" pitchFamily="34" charset="-120"/>
                          <a:ea typeface="微軟正黑體" panose="020B0604030504040204" pitchFamily="34" charset="-120"/>
                        </a:rPr>
                        <a:t>3</a:t>
                      </a:r>
                      <a:r>
                        <a:rPr kumimoji="1" lang="en-US" altLang="zh-TW" sz="1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a:t>
                      </a:r>
                      <a:endParaRPr kumimoji="1" lang="zh-TW" altLang="en-US" sz="1800" b="0" i="0" u="none" strike="noStrike" cap="none" normalizeH="0" baseline="-25000" dirty="0">
                        <a:ln>
                          <a:noFill/>
                        </a:ln>
                        <a:solidFill>
                          <a:srgbClr val="000000"/>
                        </a:solidFill>
                        <a:effectLst/>
                        <a:latin typeface="微軟正黑體" panose="020B0604030504040204" pitchFamily="34" charset="-120"/>
                        <a:ea typeface="微軟正黑體" panose="020B0604030504040204" pitchFamily="34" charset="-120"/>
                      </a:endParaRPr>
                    </a:p>
                  </a:txBody>
                  <a:tcPr marL="68580" marR="68580" marT="34292" marB="34292" anchor="ctr" horzOverflow="overflow">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
                          <a:srgbClr val="000099"/>
                        </a:buClr>
                        <a:buSzTx/>
                        <a:buFont typeface="Arial" panose="020B0604020202020204" pitchFamily="34" charset="0"/>
                        <a:buNone/>
                        <a:tabLst/>
                        <a:defRPr/>
                      </a:pPr>
                      <a:r>
                        <a:rPr kumimoji="1" lang="en-US" altLang="zh-TW" sz="1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16,100</a:t>
                      </a:r>
                    </a:p>
                  </a:txBody>
                  <a:tcPr marL="68580" marR="68580" marT="34292" marB="34292" anchor="ctr" horzOverflow="overflow">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
                          <a:srgbClr val="000099"/>
                        </a:buClr>
                        <a:buSzTx/>
                        <a:buFont typeface="Arial" panose="020B0604020202020204" pitchFamily="34" charset="0"/>
                        <a:buNone/>
                        <a:tabLst/>
                        <a:defRPr/>
                      </a:pPr>
                      <a:r>
                        <a:rPr kumimoji="1" lang="en-US" altLang="zh-TW" sz="18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17,400</a:t>
                      </a:r>
                    </a:p>
                  </a:txBody>
                  <a:tcPr marL="68580" marR="68580" marT="34292" marB="34292" anchor="ctr" horzOverflow="overflow">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1758790457"/>
                  </a:ext>
                </a:extLst>
              </a:tr>
            </a:tbl>
          </a:graphicData>
        </a:graphic>
      </p:graphicFrame>
      <p:sp>
        <p:nvSpPr>
          <p:cNvPr id="39" name="文字方塊 38">
            <a:extLst>
              <a:ext uri="{FF2B5EF4-FFF2-40B4-BE49-F238E27FC236}">
                <a16:creationId xmlns:a16="http://schemas.microsoft.com/office/drawing/2014/main" id="{FF430A39-A5A5-4244-A6A1-B60ECC61B1E8}"/>
              </a:ext>
            </a:extLst>
          </p:cNvPr>
          <p:cNvSpPr txBox="1"/>
          <p:nvPr/>
        </p:nvSpPr>
        <p:spPr>
          <a:xfrm>
            <a:off x="879816" y="6084008"/>
            <a:ext cx="7319528" cy="369332"/>
          </a:xfrm>
          <a:prstGeom prst="rect">
            <a:avLst/>
          </a:prstGeom>
          <a:noFill/>
        </p:spPr>
        <p:txBody>
          <a:bodyPr wrap="square" rtlCol="0">
            <a:spAutoFit/>
          </a:bodyPr>
          <a:lstStyle/>
          <a:p>
            <a:pPr>
              <a:spcBef>
                <a:spcPts val="600"/>
              </a:spcBef>
            </a:pPr>
            <a:r>
              <a:rPr lang="zh-TW" altLang="en-US" dirty="0">
                <a:solidFill>
                  <a:srgbClr val="C00000"/>
                </a:solidFill>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生物源、燃燒產生甲烷適用</a:t>
            </a:r>
            <a:r>
              <a:rPr lang="en-US" altLang="zh-TW" dirty="0">
                <a:latin typeface="微軟正黑體" panose="020B0604030504040204" pitchFamily="34" charset="-120"/>
                <a:ea typeface="微軟正黑體" panose="020B0604030504040204" pitchFamily="34" charset="-120"/>
              </a:rPr>
              <a:t>28</a:t>
            </a:r>
            <a:r>
              <a:rPr lang="zh-TW" altLang="en-US" dirty="0">
                <a:latin typeface="微軟正黑體" panose="020B0604030504040204" pitchFamily="34" charset="-120"/>
                <a:ea typeface="微軟正黑體" panose="020B0604030504040204" pitchFamily="34" charset="-120"/>
              </a:rPr>
              <a:t>；逸散</a:t>
            </a:r>
            <a:r>
              <a:rPr lang="zh-TW" altLang="en-US">
                <a:latin typeface="微軟正黑體" panose="020B0604030504040204" pitchFamily="34" charset="-120"/>
                <a:ea typeface="微軟正黑體" panose="020B0604030504040204" pitchFamily="34" charset="-120"/>
              </a:rPr>
              <a:t>、製程排放甲烷適用</a:t>
            </a:r>
            <a:r>
              <a:rPr lang="en-US" altLang="zh-TW" dirty="0">
                <a:latin typeface="微軟正黑體" panose="020B0604030504040204" pitchFamily="34" charset="-120"/>
                <a:ea typeface="微軟正黑體" panose="020B0604030504040204" pitchFamily="34" charset="-120"/>
              </a:rPr>
              <a:t>30</a:t>
            </a:r>
            <a:endParaRPr lang="zh-TW" altLang="en-US" dirty="0">
              <a:latin typeface="微軟正黑體" panose="020B0604030504040204" pitchFamily="34" charset="-120"/>
              <a:ea typeface="微軟正黑體" panose="020B0604030504040204" pitchFamily="34" charset="-120"/>
            </a:endParaRPr>
          </a:p>
        </p:txBody>
      </p:sp>
      <p:sp>
        <p:nvSpPr>
          <p:cNvPr id="40" name="文字方塊 39">
            <a:extLst>
              <a:ext uri="{FF2B5EF4-FFF2-40B4-BE49-F238E27FC236}">
                <a16:creationId xmlns:a16="http://schemas.microsoft.com/office/drawing/2014/main" id="{3A17E9EB-CAD2-4CD3-B96E-8F64BBFAA0E0}"/>
              </a:ext>
            </a:extLst>
          </p:cNvPr>
          <p:cNvSpPr txBox="1"/>
          <p:nvPr/>
        </p:nvSpPr>
        <p:spPr>
          <a:xfrm>
            <a:off x="7026588" y="1381210"/>
            <a:ext cx="4522040" cy="4370812"/>
          </a:xfrm>
          <a:prstGeom prst="rect">
            <a:avLst/>
          </a:prstGeom>
          <a:noFill/>
        </p:spPr>
        <p:txBody>
          <a:bodyPr wrap="square">
            <a:spAutoFit/>
          </a:bodyPr>
          <a:lstStyle/>
          <a:p>
            <a:pPr marL="85725" indent="-85725">
              <a:lnSpc>
                <a:spcPts val="2600"/>
              </a:lnSpc>
              <a:spcBef>
                <a:spcPts val="600"/>
              </a:spcBef>
              <a:buFont typeface="Arial" panose="020B0604020202020204" pitchFamily="34" charset="0"/>
              <a:buChar char="•"/>
            </a:pPr>
            <a:r>
              <a:rPr lang="zh-TW" altLang="en-US" sz="1800" b="1" kern="0" dirty="0">
                <a:solidFill>
                  <a:srgbClr val="043A5B">
                    <a:lumMod val="90000"/>
                    <a:lumOff val="10000"/>
                  </a:srgbClr>
                </a:solidFill>
                <a:latin typeface="微軟正黑體" panose="020B0604030504040204" pitchFamily="34" charset="-120"/>
                <a:ea typeface="微軟正黑體" panose="020B0604030504040204" pitchFamily="34" charset="-120"/>
                <a:cs typeface="Fira Sans Extra Condensed Medium"/>
              </a:rPr>
              <a:t>溫暖化潛勢 </a:t>
            </a:r>
            <a:r>
              <a:rPr lang="en-US" altLang="zh-TW" sz="1800" b="1" kern="0" dirty="0">
                <a:solidFill>
                  <a:srgbClr val="043A5B">
                    <a:lumMod val="90000"/>
                    <a:lumOff val="10000"/>
                  </a:srgbClr>
                </a:solidFill>
                <a:latin typeface="微軟正黑體" panose="020B0604030504040204" pitchFamily="34" charset="-120"/>
                <a:ea typeface="微軟正黑體" panose="020B0604030504040204" pitchFamily="34" charset="-120"/>
                <a:cs typeface="Fira Sans Extra Condensed Medium"/>
              </a:rPr>
              <a:t>(GWP)</a:t>
            </a:r>
            <a:r>
              <a:rPr lang="zh-TW" altLang="en-US" b="1" kern="0" dirty="0">
                <a:solidFill>
                  <a:srgbClr val="043A5B">
                    <a:lumMod val="90000"/>
                    <a:lumOff val="10000"/>
                  </a:srgbClr>
                </a:solidFill>
                <a:latin typeface="微軟正黑體" panose="020B0604030504040204" pitchFamily="34" charset="-120"/>
                <a:ea typeface="微軟正黑體" panose="020B0604030504040204" pitchFamily="34" charset="-120"/>
                <a:cs typeface="Fira Sans Extra Condensed Medium"/>
              </a:rPr>
              <a:t>：</a:t>
            </a:r>
            <a:r>
              <a:rPr lang="zh-TW" altLang="en-US" dirty="0">
                <a:latin typeface="微軟正黑體" panose="020B0604030504040204" pitchFamily="34" charset="-120"/>
                <a:ea typeface="微軟正黑體" panose="020B0604030504040204" pitchFamily="34" charset="-120"/>
              </a:rPr>
              <a:t>指單一質量單位之溫室氣體，在特定時間範圍內所累積之輻射驅動力，並將其與</a:t>
            </a:r>
            <a:r>
              <a:rPr lang="zh-TW" altLang="en-US" dirty="0">
                <a:solidFill>
                  <a:srgbClr val="C00000"/>
                </a:solidFill>
                <a:latin typeface="微軟正黑體" panose="020B0604030504040204" pitchFamily="34" charset="-120"/>
                <a:ea typeface="微軟正黑體" panose="020B0604030504040204" pitchFamily="34" charset="-120"/>
              </a:rPr>
              <a:t>二氧化碳為基準</a:t>
            </a:r>
            <a:r>
              <a:rPr lang="zh-TW" altLang="en-US" dirty="0">
                <a:latin typeface="微軟正黑體" panose="020B0604030504040204" pitchFamily="34" charset="-120"/>
                <a:ea typeface="微軟正黑體" panose="020B0604030504040204" pitchFamily="34" charset="-120"/>
              </a:rPr>
              <a:t>進行比較之衡量指標。</a:t>
            </a:r>
            <a:endParaRPr lang="en-US" altLang="zh-TW" dirty="0">
              <a:latin typeface="微軟正黑體" panose="020B0604030504040204" pitchFamily="34" charset="-120"/>
              <a:ea typeface="微軟正黑體" panose="020B0604030504040204" pitchFamily="34" charset="-120"/>
            </a:endParaRPr>
          </a:p>
          <a:p>
            <a:pPr>
              <a:lnSpc>
                <a:spcPts val="2600"/>
              </a:lnSpc>
              <a:spcBef>
                <a:spcPts val="600"/>
              </a:spcBef>
            </a:pPr>
            <a:endParaRPr lang="en-US" altLang="zh-TW" dirty="0">
              <a:latin typeface="微軟正黑體" panose="020B0604030504040204" pitchFamily="34" charset="-120"/>
              <a:ea typeface="微軟正黑體" panose="020B0604030504040204" pitchFamily="34" charset="-120"/>
            </a:endParaRPr>
          </a:p>
          <a:p>
            <a:pPr marL="85725" indent="-85725">
              <a:lnSpc>
                <a:spcPts val="2600"/>
              </a:lnSpc>
              <a:spcBef>
                <a:spcPts val="600"/>
              </a:spcBef>
              <a:buFont typeface="Arial" panose="020B0604020202020204" pitchFamily="34" charset="0"/>
              <a:buChar char="•"/>
            </a:pPr>
            <a:r>
              <a:rPr lang="zh-TW" altLang="en-US" b="1" kern="0" dirty="0">
                <a:solidFill>
                  <a:srgbClr val="043A5B">
                    <a:lumMod val="90000"/>
                    <a:lumOff val="10000"/>
                  </a:srgbClr>
                </a:solidFill>
                <a:latin typeface="微軟正黑體" panose="020B0604030504040204" pitchFamily="34" charset="-120"/>
                <a:ea typeface="微軟正黑體" panose="020B0604030504040204" pitchFamily="34" charset="-120"/>
              </a:rPr>
              <a:t>列管對象所用</a:t>
            </a:r>
            <a:r>
              <a:rPr lang="en-US" altLang="zh-TW" b="1" kern="0" dirty="0">
                <a:solidFill>
                  <a:srgbClr val="043A5B">
                    <a:lumMod val="90000"/>
                    <a:lumOff val="10000"/>
                  </a:srgbClr>
                </a:solidFill>
                <a:latin typeface="微軟正黑體" panose="020B0604030504040204" pitchFamily="34" charset="-120"/>
                <a:ea typeface="微軟正黑體" panose="020B0604030504040204" pitchFamily="34" charset="-120"/>
              </a:rPr>
              <a:t>GWP</a:t>
            </a:r>
            <a:r>
              <a:rPr lang="zh-TW" altLang="en-US" b="1" kern="0" dirty="0">
                <a:solidFill>
                  <a:srgbClr val="043A5B">
                    <a:lumMod val="90000"/>
                    <a:lumOff val="10000"/>
                  </a:srgbClr>
                </a:solidFill>
                <a:latin typeface="微軟正黑體" panose="020B0604030504040204" pitchFamily="34" charset="-120"/>
                <a:ea typeface="微軟正黑體" panose="020B0604030504040204" pitchFamily="34" charset="-120"/>
              </a:rPr>
              <a:t>值版本</a:t>
            </a:r>
            <a:r>
              <a:rPr lang="zh-TW" altLang="en-US" dirty="0">
                <a:latin typeface="微軟正黑體" panose="020B0604030504040204" pitchFamily="34" charset="-120"/>
                <a:ea typeface="微軟正黑體" panose="020B0604030504040204" pitchFamily="34" charset="-120"/>
              </a:rPr>
              <a:t>，應與「國家溫室氣體排放清冊」</a:t>
            </a:r>
            <a:r>
              <a:rPr lang="zh-TW" altLang="en-US" sz="1800" dirty="0">
                <a:latin typeface="微軟正黑體" panose="020B0604030504040204" pitchFamily="34" charset="-120"/>
                <a:ea typeface="微軟正黑體" panose="020B0604030504040204" pitchFamily="34" charset="-120"/>
              </a:rPr>
              <a:t>一致，</a:t>
            </a:r>
            <a:r>
              <a:rPr lang="en-US" altLang="zh-TW" sz="1800" dirty="0">
                <a:latin typeface="微軟正黑體" panose="020B0604030504040204" pitchFamily="34" charset="-120"/>
                <a:ea typeface="微軟正黑體" panose="020B0604030504040204" pitchFamily="34" charset="-120"/>
              </a:rPr>
              <a:t>113</a:t>
            </a:r>
            <a:r>
              <a:rPr lang="zh-TW" altLang="en-US" sz="1800" dirty="0">
                <a:latin typeface="微軟正黑體" panose="020B0604030504040204" pitchFamily="34" charset="-120"/>
                <a:ea typeface="微軟正黑體" panose="020B0604030504040204" pitchFamily="34" charset="-120"/>
              </a:rPr>
              <a:t>年起盤查溫室氣體排放量，應採用 </a:t>
            </a:r>
            <a:r>
              <a:rPr lang="en-US" altLang="zh-TW" sz="1800" dirty="0">
                <a:latin typeface="微軟正黑體" panose="020B0604030504040204" pitchFamily="34" charset="-120"/>
                <a:ea typeface="微軟正黑體" panose="020B0604030504040204" pitchFamily="34" charset="-120"/>
              </a:rPr>
              <a:t>IPCC AR5</a:t>
            </a:r>
            <a:r>
              <a:rPr lang="zh-TW" altLang="en-US" sz="1800" dirty="0">
                <a:latin typeface="微軟正黑體" panose="020B0604030504040204" pitchFamily="34" charset="-120"/>
                <a:ea typeface="微軟正黑體" panose="020B0604030504040204" pitchFamily="34" charset="-120"/>
              </a:rPr>
              <a:t>。</a:t>
            </a:r>
            <a:endParaRPr lang="en-US" altLang="zh-TW" sz="1800" dirty="0">
              <a:latin typeface="微軟正黑體" panose="020B0604030504040204" pitchFamily="34" charset="-120"/>
              <a:ea typeface="微軟正黑體" panose="020B0604030504040204" pitchFamily="34" charset="-120"/>
            </a:endParaRPr>
          </a:p>
          <a:p>
            <a:pPr>
              <a:lnSpc>
                <a:spcPts val="2600"/>
              </a:lnSpc>
              <a:spcBef>
                <a:spcPts val="600"/>
              </a:spcBef>
            </a:pPr>
            <a:endParaRPr lang="en-US" altLang="zh-TW" sz="1800" dirty="0">
              <a:latin typeface="微軟正黑體" panose="020B0604030504040204" pitchFamily="34" charset="-120"/>
              <a:ea typeface="微軟正黑體" panose="020B0604030504040204" pitchFamily="34" charset="-120"/>
            </a:endParaRPr>
          </a:p>
          <a:p>
            <a:pPr marL="85725" indent="-85725">
              <a:lnSpc>
                <a:spcPts val="2600"/>
              </a:lnSpc>
              <a:spcBef>
                <a:spcPts val="600"/>
              </a:spcBef>
              <a:buFont typeface="Arial" panose="020B0604020202020204" pitchFamily="34" charset="0"/>
              <a:buChar char="•"/>
            </a:pPr>
            <a:r>
              <a:rPr lang="zh-TW" altLang="en-US" dirty="0">
                <a:latin typeface="微軟正黑體" panose="020B0604030504040204" pitchFamily="34" charset="-120"/>
                <a:ea typeface="微軟正黑體" panose="020B0604030504040204" pitchFamily="34" charset="-120"/>
              </a:rPr>
              <a:t>事業因供應鏈要求遵循</a:t>
            </a:r>
            <a:r>
              <a:rPr lang="en-US" altLang="zh-TW" dirty="0">
                <a:latin typeface="微軟正黑體" panose="020B0604030504040204" pitchFamily="34" charset="-120"/>
                <a:ea typeface="微軟正黑體" panose="020B0604030504040204" pitchFamily="34" charset="-120"/>
              </a:rPr>
              <a:t>ISO</a:t>
            </a:r>
            <a:r>
              <a:rPr lang="zh-TW" altLang="en-US" dirty="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14064-1</a:t>
            </a:r>
            <a:r>
              <a:rPr lang="zh-TW" altLang="en-US" dirty="0">
                <a:latin typeface="微軟正黑體" panose="020B0604030504040204" pitchFamily="34" charset="-120"/>
                <a:ea typeface="微軟正黑體" panose="020B0604030504040204" pitchFamily="34" charset="-120"/>
              </a:rPr>
              <a:t>，採用最新版本（目前為</a:t>
            </a:r>
            <a:r>
              <a:rPr lang="en-US" altLang="zh-TW" dirty="0">
                <a:latin typeface="微軟正黑體" panose="020B0604030504040204" pitchFamily="34" charset="-120"/>
                <a:ea typeface="微軟正黑體" panose="020B0604030504040204" pitchFamily="34" charset="-120"/>
              </a:rPr>
              <a:t>AR6</a:t>
            </a:r>
            <a:r>
              <a:rPr lang="zh-TW" altLang="en-US" dirty="0">
                <a:latin typeface="微軟正黑體" panose="020B0604030504040204" pitchFamily="34" charset="-120"/>
                <a:ea typeface="微軟正黑體" panose="020B0604030504040204" pitchFamily="34" charset="-120"/>
              </a:rPr>
              <a:t>），若非最新版可於報告書內說明。</a:t>
            </a:r>
            <a:endParaRPr lang="en-US" altLang="zh-TW"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513789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投影片編號版面配置區 8">
            <a:extLst>
              <a:ext uri="{FF2B5EF4-FFF2-40B4-BE49-F238E27FC236}">
                <a16:creationId xmlns:a16="http://schemas.microsoft.com/office/drawing/2014/main" id="{3378FF72-5123-5990-579A-5A1A292D5B93}"/>
              </a:ext>
            </a:extLst>
          </p:cNvPr>
          <p:cNvSpPr txBox="1">
            <a:spLocks/>
          </p:cNvSpPr>
          <p:nvPr/>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01CC4-3E67-4728-A622-C7FB40383D11}" type="slidenum">
              <a:rPr lang="zh-TW" altLang="en-US" sz="1600" smtClean="0">
                <a:solidFill>
                  <a:schemeClr val="tx1">
                    <a:lumMod val="65000"/>
                    <a:lumOff val="35000"/>
                  </a:schemeClr>
                </a:solidFill>
                <a:latin typeface="微軟正黑體" panose="020B0604030504040204" pitchFamily="34" charset="-120"/>
                <a:ea typeface="微軟正黑體" panose="020B0604030504040204" pitchFamily="34" charset="-120"/>
              </a:rPr>
              <a:pPr/>
              <a:t>12</a:t>
            </a:fld>
            <a:endParaRPr lang="zh-TW" altLang="en-US" sz="16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pic>
        <p:nvPicPr>
          <p:cNvPr id="4" name="圖形 3">
            <a:extLst>
              <a:ext uri="{FF2B5EF4-FFF2-40B4-BE49-F238E27FC236}">
                <a16:creationId xmlns:a16="http://schemas.microsoft.com/office/drawing/2014/main" id="{88262BCE-14C3-DA5F-03E5-EB2027B742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2963" y="183098"/>
            <a:ext cx="1791313" cy="551629"/>
          </a:xfrm>
          <a:prstGeom prst="rect">
            <a:avLst/>
          </a:prstGeom>
        </p:spPr>
      </p:pic>
      <p:sp>
        <p:nvSpPr>
          <p:cNvPr id="7" name="文字方塊 6">
            <a:extLst>
              <a:ext uri="{FF2B5EF4-FFF2-40B4-BE49-F238E27FC236}">
                <a16:creationId xmlns:a16="http://schemas.microsoft.com/office/drawing/2014/main" id="{CC4B6DE4-7CCF-41A3-BC19-5D6903CE05A3}"/>
              </a:ext>
            </a:extLst>
          </p:cNvPr>
          <p:cNvSpPr txBox="1"/>
          <p:nvPr/>
        </p:nvSpPr>
        <p:spPr>
          <a:xfrm>
            <a:off x="0" y="242008"/>
            <a:ext cx="12192000" cy="830997"/>
          </a:xfrm>
          <a:prstGeom prst="rect">
            <a:avLst/>
          </a:prstGeom>
          <a:noFill/>
        </p:spPr>
        <p:txBody>
          <a:bodyPr wrap="square" rtlCol="0">
            <a:spAutoFit/>
          </a:bodyPr>
          <a:lstStyle/>
          <a:p>
            <a:pPr algn="ct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溫室氣體盤查涵蓋範疇</a:t>
            </a:r>
          </a:p>
        </p:txBody>
      </p:sp>
      <p:grpSp>
        <p:nvGrpSpPr>
          <p:cNvPr id="5" name="群組 4">
            <a:extLst>
              <a:ext uri="{FF2B5EF4-FFF2-40B4-BE49-F238E27FC236}">
                <a16:creationId xmlns:a16="http://schemas.microsoft.com/office/drawing/2014/main" id="{7D786543-5D0C-46CB-8B4C-F8DC6AD0D437}"/>
              </a:ext>
            </a:extLst>
          </p:cNvPr>
          <p:cNvGrpSpPr/>
          <p:nvPr/>
        </p:nvGrpSpPr>
        <p:grpSpPr>
          <a:xfrm>
            <a:off x="416879" y="1207564"/>
            <a:ext cx="10298748" cy="923330"/>
            <a:chOff x="182963" y="1769105"/>
            <a:chExt cx="10298748" cy="923330"/>
          </a:xfrm>
        </p:grpSpPr>
        <p:sp>
          <p:nvSpPr>
            <p:cNvPr id="79" name="文字方塊 78">
              <a:extLst>
                <a:ext uri="{FF2B5EF4-FFF2-40B4-BE49-F238E27FC236}">
                  <a16:creationId xmlns:a16="http://schemas.microsoft.com/office/drawing/2014/main" id="{DF4566CF-BDD4-4A34-9C59-73766BBB26CA}"/>
                </a:ext>
              </a:extLst>
            </p:cNvPr>
            <p:cNvSpPr txBox="1"/>
            <p:nvPr/>
          </p:nvSpPr>
          <p:spPr>
            <a:xfrm>
              <a:off x="182963" y="1769105"/>
              <a:ext cx="1290511" cy="923330"/>
            </a:xfrm>
            <a:prstGeom prst="rect">
              <a:avLst/>
            </a:prstGeom>
            <a:noFill/>
          </p:spPr>
          <p:txBody>
            <a:bodyPr wrap="square" rtlCol="0">
              <a:spAutoFit/>
            </a:bodyPr>
            <a:lstStyle/>
            <a:p>
              <a:pPr algn="ctr"/>
              <a:r>
                <a:rPr lang="zh-TW" altLang="en-US" b="1" spc="100" dirty="0">
                  <a:solidFill>
                    <a:schemeClr val="accent1"/>
                  </a:solidFill>
                  <a:latin typeface="微軟正黑體" panose="020B0604030504040204" pitchFamily="34" charset="-120"/>
                  <a:ea typeface="微軟正黑體" panose="020B0604030504040204" pitchFamily="34" charset="-120"/>
                </a:rPr>
                <a:t>範疇</a:t>
              </a:r>
              <a:r>
                <a:rPr lang="en-US" altLang="zh-TW" b="1" spc="100" dirty="0">
                  <a:solidFill>
                    <a:schemeClr val="accent1"/>
                  </a:solidFill>
                  <a:latin typeface="微軟正黑體" panose="020B0604030504040204" pitchFamily="34" charset="-120"/>
                  <a:ea typeface="微軟正黑體" panose="020B0604030504040204" pitchFamily="34" charset="-120"/>
                </a:rPr>
                <a:t>2</a:t>
              </a:r>
            </a:p>
            <a:p>
              <a:pPr algn="ctr"/>
              <a:r>
                <a:rPr lang="zh-TW" altLang="en-US" b="1" spc="100" dirty="0">
                  <a:latin typeface="微軟正黑體" panose="020B0604030504040204" pitchFamily="34" charset="-120"/>
                  <a:ea typeface="微軟正黑體" panose="020B0604030504040204" pitchFamily="34" charset="-120"/>
                </a:rPr>
                <a:t>能源間接排放</a:t>
              </a:r>
            </a:p>
          </p:txBody>
        </p:sp>
        <p:sp>
          <p:nvSpPr>
            <p:cNvPr id="80" name="文字方塊 79">
              <a:extLst>
                <a:ext uri="{FF2B5EF4-FFF2-40B4-BE49-F238E27FC236}">
                  <a16:creationId xmlns:a16="http://schemas.microsoft.com/office/drawing/2014/main" id="{ACD6A66A-C232-488D-97DA-F4D587E15557}"/>
                </a:ext>
              </a:extLst>
            </p:cNvPr>
            <p:cNvSpPr txBox="1"/>
            <p:nvPr/>
          </p:nvSpPr>
          <p:spPr>
            <a:xfrm>
              <a:off x="5986552" y="1795917"/>
              <a:ext cx="1413313" cy="646331"/>
            </a:xfrm>
            <a:prstGeom prst="rect">
              <a:avLst/>
            </a:prstGeom>
            <a:noFill/>
          </p:spPr>
          <p:txBody>
            <a:bodyPr wrap="square" rtlCol="0">
              <a:spAutoFit/>
            </a:bodyPr>
            <a:lstStyle/>
            <a:p>
              <a:pPr algn="ctr"/>
              <a:r>
                <a:rPr lang="zh-TW" altLang="en-US" b="1" spc="100" dirty="0">
                  <a:solidFill>
                    <a:schemeClr val="accent1"/>
                  </a:solidFill>
                  <a:latin typeface="微軟正黑體" panose="020B0604030504040204" pitchFamily="34" charset="-120"/>
                  <a:ea typeface="微軟正黑體" panose="020B0604030504040204" pitchFamily="34" charset="-120"/>
                </a:rPr>
                <a:t>範疇</a:t>
              </a:r>
              <a:r>
                <a:rPr lang="en-US" altLang="zh-TW" b="1" spc="100" dirty="0">
                  <a:solidFill>
                    <a:schemeClr val="accent1"/>
                  </a:solidFill>
                  <a:latin typeface="微軟正黑體" panose="020B0604030504040204" pitchFamily="34" charset="-120"/>
                  <a:ea typeface="微軟正黑體" panose="020B0604030504040204" pitchFamily="34" charset="-120"/>
                </a:rPr>
                <a:t>1</a:t>
              </a:r>
            </a:p>
            <a:p>
              <a:pPr algn="ctr"/>
              <a:r>
                <a:rPr lang="zh-TW" altLang="en-US" b="1" spc="100" dirty="0">
                  <a:latin typeface="微軟正黑體" panose="020B0604030504040204" pitchFamily="34" charset="-120"/>
                  <a:ea typeface="微軟正黑體" panose="020B0604030504040204" pitchFamily="34" charset="-120"/>
                </a:rPr>
                <a:t>直接排放</a:t>
              </a:r>
            </a:p>
          </p:txBody>
        </p:sp>
        <p:sp>
          <p:nvSpPr>
            <p:cNvPr id="81" name="文字方塊 80">
              <a:extLst>
                <a:ext uri="{FF2B5EF4-FFF2-40B4-BE49-F238E27FC236}">
                  <a16:creationId xmlns:a16="http://schemas.microsoft.com/office/drawing/2014/main" id="{C89B9107-9A65-4A66-B60C-B5FD4DB363C7}"/>
                </a:ext>
              </a:extLst>
            </p:cNvPr>
            <p:cNvSpPr txBox="1"/>
            <p:nvPr/>
          </p:nvSpPr>
          <p:spPr>
            <a:xfrm>
              <a:off x="8644259" y="1806226"/>
              <a:ext cx="1837452" cy="646330"/>
            </a:xfrm>
            <a:prstGeom prst="rect">
              <a:avLst/>
            </a:prstGeom>
            <a:noFill/>
          </p:spPr>
          <p:txBody>
            <a:bodyPr wrap="square" rtlCol="0">
              <a:spAutoFit/>
            </a:bodyPr>
            <a:lstStyle/>
            <a:p>
              <a:pPr algn="ctr"/>
              <a:r>
                <a:rPr lang="zh-TW" altLang="en-US" b="1" spc="100" dirty="0">
                  <a:solidFill>
                    <a:schemeClr val="accent1"/>
                  </a:solidFill>
                  <a:latin typeface="微軟正黑體" panose="020B0604030504040204" pitchFamily="34" charset="-120"/>
                  <a:ea typeface="微軟正黑體" panose="020B0604030504040204" pitchFamily="34" charset="-120"/>
                </a:rPr>
                <a:t>範疇</a:t>
              </a:r>
              <a:r>
                <a:rPr lang="en-US" altLang="zh-TW" b="1" spc="100" dirty="0">
                  <a:solidFill>
                    <a:schemeClr val="accent1"/>
                  </a:solidFill>
                  <a:latin typeface="微軟正黑體" panose="020B0604030504040204" pitchFamily="34" charset="-120"/>
                  <a:ea typeface="微軟正黑體" panose="020B0604030504040204" pitchFamily="34" charset="-120"/>
                </a:rPr>
                <a:t>3</a:t>
              </a:r>
            </a:p>
            <a:p>
              <a:pPr algn="ctr"/>
              <a:r>
                <a:rPr lang="zh-TW" altLang="en-US" b="1" spc="100" dirty="0">
                  <a:latin typeface="微軟正黑體" panose="020B0604030504040204" pitchFamily="34" charset="-120"/>
                  <a:ea typeface="微軟正黑體" panose="020B0604030504040204" pitchFamily="34" charset="-120"/>
                </a:rPr>
                <a:t>其他間接排放</a:t>
              </a:r>
            </a:p>
          </p:txBody>
        </p:sp>
        <p:sp>
          <p:nvSpPr>
            <p:cNvPr id="82" name="文字方塊 81">
              <a:extLst>
                <a:ext uri="{FF2B5EF4-FFF2-40B4-BE49-F238E27FC236}">
                  <a16:creationId xmlns:a16="http://schemas.microsoft.com/office/drawing/2014/main" id="{0B509BB1-B726-4DE3-9331-5F75CEF4C759}"/>
                </a:ext>
              </a:extLst>
            </p:cNvPr>
            <p:cNvSpPr txBox="1"/>
            <p:nvPr/>
          </p:nvSpPr>
          <p:spPr>
            <a:xfrm>
              <a:off x="2811287" y="1806226"/>
              <a:ext cx="1837452" cy="646330"/>
            </a:xfrm>
            <a:prstGeom prst="rect">
              <a:avLst/>
            </a:prstGeom>
            <a:noFill/>
          </p:spPr>
          <p:txBody>
            <a:bodyPr wrap="square" rtlCol="0">
              <a:spAutoFit/>
            </a:bodyPr>
            <a:lstStyle/>
            <a:p>
              <a:pPr algn="ctr"/>
              <a:r>
                <a:rPr lang="zh-TW" altLang="en-US" b="1" spc="100" dirty="0">
                  <a:solidFill>
                    <a:schemeClr val="accent1"/>
                  </a:solidFill>
                  <a:latin typeface="微軟正黑體" panose="020B0604030504040204" pitchFamily="34" charset="-120"/>
                  <a:ea typeface="微軟正黑體" panose="020B0604030504040204" pitchFamily="34" charset="-120"/>
                </a:rPr>
                <a:t>範疇</a:t>
              </a:r>
              <a:r>
                <a:rPr lang="en-US" altLang="zh-TW" b="1" spc="100" dirty="0">
                  <a:solidFill>
                    <a:schemeClr val="accent1"/>
                  </a:solidFill>
                  <a:latin typeface="微軟正黑體" panose="020B0604030504040204" pitchFamily="34" charset="-120"/>
                  <a:ea typeface="微軟正黑體" panose="020B0604030504040204" pitchFamily="34" charset="-120"/>
                </a:rPr>
                <a:t>3</a:t>
              </a:r>
            </a:p>
            <a:p>
              <a:pPr algn="ctr"/>
              <a:r>
                <a:rPr lang="zh-TW" altLang="en-US" b="1" spc="100" dirty="0">
                  <a:latin typeface="微軟正黑體" panose="020B0604030504040204" pitchFamily="34" charset="-120"/>
                  <a:ea typeface="微軟正黑體" panose="020B0604030504040204" pitchFamily="34" charset="-120"/>
                </a:rPr>
                <a:t>其他間接排放</a:t>
              </a:r>
            </a:p>
          </p:txBody>
        </p:sp>
      </p:grpSp>
      <p:grpSp>
        <p:nvGrpSpPr>
          <p:cNvPr id="2" name="群組 1">
            <a:extLst>
              <a:ext uri="{FF2B5EF4-FFF2-40B4-BE49-F238E27FC236}">
                <a16:creationId xmlns:a16="http://schemas.microsoft.com/office/drawing/2014/main" id="{AE558112-399A-43A9-A582-A742ECB9FAA2}"/>
              </a:ext>
            </a:extLst>
          </p:cNvPr>
          <p:cNvGrpSpPr/>
          <p:nvPr/>
        </p:nvGrpSpPr>
        <p:grpSpPr>
          <a:xfrm>
            <a:off x="517645" y="2113516"/>
            <a:ext cx="11405646" cy="2924650"/>
            <a:chOff x="336615" y="2740657"/>
            <a:chExt cx="11405646" cy="2924650"/>
          </a:xfrm>
        </p:grpSpPr>
        <p:sp>
          <p:nvSpPr>
            <p:cNvPr id="72" name="矩形 71">
              <a:extLst>
                <a:ext uri="{FF2B5EF4-FFF2-40B4-BE49-F238E27FC236}">
                  <a16:creationId xmlns:a16="http://schemas.microsoft.com/office/drawing/2014/main" id="{EDE45A75-59C8-49C5-B0CC-553FDE7E4180}"/>
                </a:ext>
              </a:extLst>
            </p:cNvPr>
            <p:cNvSpPr/>
            <p:nvPr/>
          </p:nvSpPr>
          <p:spPr>
            <a:xfrm>
              <a:off x="336617" y="2740657"/>
              <a:ext cx="1080000" cy="2388125"/>
            </a:xfrm>
            <a:prstGeom prst="rect">
              <a:avLst/>
            </a:prstGeom>
            <a:solidFill>
              <a:srgbClr val="E4EE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pc="100"/>
            </a:p>
          </p:txBody>
        </p:sp>
        <p:sp>
          <p:nvSpPr>
            <p:cNvPr id="73" name="矩形 72">
              <a:extLst>
                <a:ext uri="{FF2B5EF4-FFF2-40B4-BE49-F238E27FC236}">
                  <a16:creationId xmlns:a16="http://schemas.microsoft.com/office/drawing/2014/main" id="{8345142A-36CA-41C0-A52A-94F821FABC4E}"/>
                </a:ext>
              </a:extLst>
            </p:cNvPr>
            <p:cNvSpPr/>
            <p:nvPr/>
          </p:nvSpPr>
          <p:spPr>
            <a:xfrm>
              <a:off x="1596616" y="2740657"/>
              <a:ext cx="4428000" cy="2388125"/>
            </a:xfrm>
            <a:prstGeom prst="rect">
              <a:avLst/>
            </a:prstGeom>
            <a:solidFill>
              <a:srgbClr val="E4EE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pc="100"/>
            </a:p>
          </p:txBody>
        </p:sp>
        <p:sp>
          <p:nvSpPr>
            <p:cNvPr id="74" name="矩形 73">
              <a:extLst>
                <a:ext uri="{FF2B5EF4-FFF2-40B4-BE49-F238E27FC236}">
                  <a16:creationId xmlns:a16="http://schemas.microsoft.com/office/drawing/2014/main" id="{56C4E09E-7E1E-4CBD-8AAD-D20195577032}"/>
                </a:ext>
              </a:extLst>
            </p:cNvPr>
            <p:cNvSpPr/>
            <p:nvPr/>
          </p:nvSpPr>
          <p:spPr>
            <a:xfrm>
              <a:off x="6096000" y="2740657"/>
              <a:ext cx="1272917" cy="2388125"/>
            </a:xfrm>
            <a:prstGeom prst="rect">
              <a:avLst/>
            </a:prstGeom>
            <a:solidFill>
              <a:srgbClr val="E4EE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pc="100"/>
            </a:p>
          </p:txBody>
        </p:sp>
        <p:sp>
          <p:nvSpPr>
            <p:cNvPr id="75" name="矩形 74">
              <a:extLst>
                <a:ext uri="{FF2B5EF4-FFF2-40B4-BE49-F238E27FC236}">
                  <a16:creationId xmlns:a16="http://schemas.microsoft.com/office/drawing/2014/main" id="{B1089CE8-6B3B-4F5C-8C84-8DFDC0E3D7A7}"/>
                </a:ext>
              </a:extLst>
            </p:cNvPr>
            <p:cNvSpPr/>
            <p:nvPr/>
          </p:nvSpPr>
          <p:spPr>
            <a:xfrm>
              <a:off x="7464614" y="2740657"/>
              <a:ext cx="4277647" cy="2388125"/>
            </a:xfrm>
            <a:prstGeom prst="rect">
              <a:avLst/>
            </a:prstGeom>
            <a:solidFill>
              <a:srgbClr val="E4EE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pc="100"/>
            </a:p>
          </p:txBody>
        </p:sp>
        <p:sp>
          <p:nvSpPr>
            <p:cNvPr id="76" name="箭號: 五邊形 75">
              <a:extLst>
                <a:ext uri="{FF2B5EF4-FFF2-40B4-BE49-F238E27FC236}">
                  <a16:creationId xmlns:a16="http://schemas.microsoft.com/office/drawing/2014/main" id="{EC3FFF55-B4F4-46DE-8CCF-D3B418948335}"/>
                </a:ext>
              </a:extLst>
            </p:cNvPr>
            <p:cNvSpPr/>
            <p:nvPr/>
          </p:nvSpPr>
          <p:spPr>
            <a:xfrm>
              <a:off x="7470451" y="5129154"/>
              <a:ext cx="4271810" cy="536153"/>
            </a:xfrm>
            <a:prstGeom prst="homePlate">
              <a:avLst/>
            </a:prstGeom>
            <a:solidFill>
              <a:srgbClr val="235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spc="100" dirty="0">
                  <a:solidFill>
                    <a:schemeClr val="bg1"/>
                  </a:solidFill>
                  <a:latin typeface="微軟正黑體" panose="020B0604030504040204" pitchFamily="34" charset="-120"/>
                  <a:ea typeface="微軟正黑體" panose="020B0604030504040204" pitchFamily="34" charset="-120"/>
                </a:rPr>
                <a:t>下游活動 </a:t>
              </a:r>
            </a:p>
          </p:txBody>
        </p:sp>
        <p:sp>
          <p:nvSpPr>
            <p:cNvPr id="96" name="文字方塊 95">
              <a:extLst>
                <a:ext uri="{FF2B5EF4-FFF2-40B4-BE49-F238E27FC236}">
                  <a16:creationId xmlns:a16="http://schemas.microsoft.com/office/drawing/2014/main" id="{03CB7331-1FC6-433B-8D59-3FCF736E744C}"/>
                </a:ext>
              </a:extLst>
            </p:cNvPr>
            <p:cNvSpPr txBox="1"/>
            <p:nvPr/>
          </p:nvSpPr>
          <p:spPr>
            <a:xfrm>
              <a:off x="10001062" y="3114909"/>
              <a:ext cx="1667641" cy="369332"/>
            </a:xfrm>
            <a:prstGeom prst="rect">
              <a:avLst/>
            </a:prstGeom>
            <a:noFill/>
          </p:spPr>
          <p:txBody>
            <a:bodyPr wrap="square" rtlCol="0">
              <a:spAutoFit/>
            </a:bodyPr>
            <a:lstStyle/>
            <a:p>
              <a:r>
                <a:rPr lang="zh-TW" altLang="en-US" b="1" spc="100" dirty="0">
                  <a:solidFill>
                    <a:schemeClr val="tx1">
                      <a:lumMod val="75000"/>
                      <a:lumOff val="25000"/>
                    </a:schemeClr>
                  </a:solidFill>
                  <a:latin typeface="微軟正黑體" panose="020B0604030504040204" pitchFamily="34" charset="-120"/>
                  <a:ea typeface="微軟正黑體" panose="020B0604030504040204" pitchFamily="34" charset="-120"/>
                </a:rPr>
                <a:t>租賃資產</a:t>
              </a:r>
            </a:p>
          </p:txBody>
        </p:sp>
        <p:sp>
          <p:nvSpPr>
            <p:cNvPr id="97" name="文字方塊 96">
              <a:extLst>
                <a:ext uri="{FF2B5EF4-FFF2-40B4-BE49-F238E27FC236}">
                  <a16:creationId xmlns:a16="http://schemas.microsoft.com/office/drawing/2014/main" id="{F32A04A3-B8C0-46EB-AD3E-512FFEFC78E9}"/>
                </a:ext>
              </a:extLst>
            </p:cNvPr>
            <p:cNvSpPr txBox="1"/>
            <p:nvPr/>
          </p:nvSpPr>
          <p:spPr>
            <a:xfrm>
              <a:off x="7896616" y="4417523"/>
              <a:ext cx="2008749" cy="646330"/>
            </a:xfrm>
            <a:prstGeom prst="rect">
              <a:avLst/>
            </a:prstGeom>
            <a:noFill/>
          </p:spPr>
          <p:txBody>
            <a:bodyPr wrap="square" rtlCol="0">
              <a:spAutoFit/>
            </a:bodyPr>
            <a:lstStyle/>
            <a:p>
              <a:r>
                <a:rPr lang="zh-TW" altLang="en-US" b="1" spc="100" dirty="0">
                  <a:solidFill>
                    <a:schemeClr val="tx1">
                      <a:lumMod val="75000"/>
                      <a:lumOff val="25000"/>
                    </a:schemeClr>
                  </a:solidFill>
                  <a:latin typeface="微軟正黑體" panose="020B0604030504040204" pitchFamily="34" charset="-120"/>
                  <a:ea typeface="微軟正黑體" panose="020B0604030504040204" pitchFamily="34" charset="-120"/>
                </a:rPr>
                <a:t>售出產品的廢棄處理</a:t>
              </a:r>
            </a:p>
          </p:txBody>
        </p:sp>
        <p:sp>
          <p:nvSpPr>
            <p:cNvPr id="98" name="文字方塊 97">
              <a:extLst>
                <a:ext uri="{FF2B5EF4-FFF2-40B4-BE49-F238E27FC236}">
                  <a16:creationId xmlns:a16="http://schemas.microsoft.com/office/drawing/2014/main" id="{E80F6313-9237-438F-ACFC-5B72E907EDFA}"/>
                </a:ext>
              </a:extLst>
            </p:cNvPr>
            <p:cNvSpPr txBox="1"/>
            <p:nvPr/>
          </p:nvSpPr>
          <p:spPr>
            <a:xfrm>
              <a:off x="7896616" y="3549114"/>
              <a:ext cx="2008749" cy="371217"/>
            </a:xfrm>
            <a:prstGeom prst="rect">
              <a:avLst/>
            </a:prstGeom>
            <a:noFill/>
          </p:spPr>
          <p:txBody>
            <a:bodyPr wrap="square" rtlCol="0">
              <a:spAutoFit/>
            </a:bodyPr>
            <a:lstStyle/>
            <a:p>
              <a:r>
                <a:rPr lang="zh-TW" altLang="en-US" b="1" spc="100" dirty="0">
                  <a:solidFill>
                    <a:schemeClr val="tx1">
                      <a:lumMod val="75000"/>
                      <a:lumOff val="25000"/>
                    </a:schemeClr>
                  </a:solidFill>
                  <a:latin typeface="微軟正黑體" panose="020B0604030504040204" pitchFamily="34" charset="-120"/>
                  <a:ea typeface="微軟正黑體" panose="020B0604030504040204" pitchFamily="34" charset="-120"/>
                </a:rPr>
                <a:t>銷售產品的加工</a:t>
              </a:r>
            </a:p>
          </p:txBody>
        </p:sp>
        <p:sp>
          <p:nvSpPr>
            <p:cNvPr id="99" name="文字方塊 98">
              <a:extLst>
                <a:ext uri="{FF2B5EF4-FFF2-40B4-BE49-F238E27FC236}">
                  <a16:creationId xmlns:a16="http://schemas.microsoft.com/office/drawing/2014/main" id="{3A386D40-FAC1-4C97-B06B-2750A6765424}"/>
                </a:ext>
              </a:extLst>
            </p:cNvPr>
            <p:cNvSpPr txBox="1"/>
            <p:nvPr/>
          </p:nvSpPr>
          <p:spPr>
            <a:xfrm>
              <a:off x="7896616" y="3983318"/>
              <a:ext cx="2008749" cy="371217"/>
            </a:xfrm>
            <a:prstGeom prst="rect">
              <a:avLst/>
            </a:prstGeom>
            <a:noFill/>
          </p:spPr>
          <p:txBody>
            <a:bodyPr wrap="square" rtlCol="0">
              <a:spAutoFit/>
            </a:bodyPr>
            <a:lstStyle/>
            <a:p>
              <a:r>
                <a:rPr lang="zh-TW" altLang="en-US" b="1" spc="100" dirty="0">
                  <a:solidFill>
                    <a:schemeClr val="tx1">
                      <a:lumMod val="75000"/>
                      <a:lumOff val="25000"/>
                    </a:schemeClr>
                  </a:solidFill>
                  <a:latin typeface="微軟正黑體" panose="020B0604030504040204" pitchFamily="34" charset="-120"/>
                  <a:ea typeface="微軟正黑體" panose="020B0604030504040204" pitchFamily="34" charset="-120"/>
                </a:rPr>
                <a:t>售出產品的使用</a:t>
              </a:r>
            </a:p>
          </p:txBody>
        </p:sp>
        <p:sp>
          <p:nvSpPr>
            <p:cNvPr id="100" name="文字方塊 99">
              <a:extLst>
                <a:ext uri="{FF2B5EF4-FFF2-40B4-BE49-F238E27FC236}">
                  <a16:creationId xmlns:a16="http://schemas.microsoft.com/office/drawing/2014/main" id="{D1E8784E-13FB-4D8B-A117-61A2910E483F}"/>
                </a:ext>
              </a:extLst>
            </p:cNvPr>
            <p:cNvSpPr txBox="1"/>
            <p:nvPr/>
          </p:nvSpPr>
          <p:spPr>
            <a:xfrm flipH="1">
              <a:off x="7896616" y="3114909"/>
              <a:ext cx="2008749" cy="371217"/>
            </a:xfrm>
            <a:prstGeom prst="rect">
              <a:avLst/>
            </a:prstGeom>
            <a:noFill/>
          </p:spPr>
          <p:txBody>
            <a:bodyPr wrap="square" rtlCol="0">
              <a:spAutoFit/>
            </a:bodyPr>
            <a:lstStyle/>
            <a:p>
              <a:r>
                <a:rPr lang="zh-TW" altLang="en-US" b="1" spc="100" dirty="0">
                  <a:solidFill>
                    <a:schemeClr val="tx1">
                      <a:lumMod val="75000"/>
                      <a:lumOff val="25000"/>
                    </a:schemeClr>
                  </a:solidFill>
                  <a:latin typeface="微軟正黑體" panose="020B0604030504040204" pitchFamily="34" charset="-120"/>
                  <a:ea typeface="微軟正黑體" panose="020B0604030504040204" pitchFamily="34" charset="-120"/>
                </a:rPr>
                <a:t>運輸與配送</a:t>
              </a:r>
            </a:p>
          </p:txBody>
        </p:sp>
        <p:sp>
          <p:nvSpPr>
            <p:cNvPr id="101" name="矩形 100">
              <a:extLst>
                <a:ext uri="{FF2B5EF4-FFF2-40B4-BE49-F238E27FC236}">
                  <a16:creationId xmlns:a16="http://schemas.microsoft.com/office/drawing/2014/main" id="{5AC8E044-EBC8-4862-8413-A49A696A67C7}"/>
                </a:ext>
              </a:extLst>
            </p:cNvPr>
            <p:cNvSpPr/>
            <p:nvPr/>
          </p:nvSpPr>
          <p:spPr>
            <a:xfrm>
              <a:off x="10001062" y="3549114"/>
              <a:ext cx="1667641" cy="369332"/>
            </a:xfrm>
            <a:prstGeom prst="rect">
              <a:avLst/>
            </a:prstGeom>
          </p:spPr>
          <p:txBody>
            <a:bodyPr wrap="square">
              <a:spAutoFit/>
            </a:bodyPr>
            <a:lstStyle/>
            <a:p>
              <a:r>
                <a:rPr lang="zh-TW" altLang="en-US" b="1" spc="100" dirty="0">
                  <a:solidFill>
                    <a:schemeClr val="tx1">
                      <a:lumMod val="75000"/>
                      <a:lumOff val="25000"/>
                    </a:schemeClr>
                  </a:solidFill>
                  <a:latin typeface="微軟正黑體" panose="020B0604030504040204" pitchFamily="34" charset="-120"/>
                  <a:ea typeface="微軟正黑體" panose="020B0604030504040204" pitchFamily="34" charset="-120"/>
                </a:rPr>
                <a:t>特許經營權</a:t>
              </a:r>
            </a:p>
          </p:txBody>
        </p:sp>
        <p:sp>
          <p:nvSpPr>
            <p:cNvPr id="102" name="矩形 101">
              <a:extLst>
                <a:ext uri="{FF2B5EF4-FFF2-40B4-BE49-F238E27FC236}">
                  <a16:creationId xmlns:a16="http://schemas.microsoft.com/office/drawing/2014/main" id="{2B31442A-64CA-4380-8176-D4147748B8B9}"/>
                </a:ext>
              </a:extLst>
            </p:cNvPr>
            <p:cNvSpPr/>
            <p:nvPr/>
          </p:nvSpPr>
          <p:spPr>
            <a:xfrm>
              <a:off x="10001062" y="3983319"/>
              <a:ext cx="1667641" cy="369332"/>
            </a:xfrm>
            <a:prstGeom prst="rect">
              <a:avLst/>
            </a:prstGeom>
          </p:spPr>
          <p:txBody>
            <a:bodyPr wrap="square">
              <a:spAutoFit/>
            </a:bodyPr>
            <a:lstStyle/>
            <a:p>
              <a:r>
                <a:rPr lang="zh-TW" altLang="en-US" b="1" spc="100" dirty="0">
                  <a:solidFill>
                    <a:schemeClr val="tx1">
                      <a:lumMod val="75000"/>
                      <a:lumOff val="25000"/>
                    </a:schemeClr>
                  </a:solidFill>
                  <a:latin typeface="微軟正黑體" panose="020B0604030504040204" pitchFamily="34" charset="-120"/>
                  <a:ea typeface="微軟正黑體" panose="020B0604030504040204" pitchFamily="34" charset="-120"/>
                </a:rPr>
                <a:t>投資</a:t>
              </a:r>
            </a:p>
          </p:txBody>
        </p:sp>
        <p:sp>
          <p:nvSpPr>
            <p:cNvPr id="84" name="矩形 83">
              <a:extLst>
                <a:ext uri="{FF2B5EF4-FFF2-40B4-BE49-F238E27FC236}">
                  <a16:creationId xmlns:a16="http://schemas.microsoft.com/office/drawing/2014/main" id="{EB609CE1-0681-4DAD-ACA8-D6F70B837FC4}"/>
                </a:ext>
              </a:extLst>
            </p:cNvPr>
            <p:cNvSpPr/>
            <p:nvPr/>
          </p:nvSpPr>
          <p:spPr bwMode="auto">
            <a:xfrm>
              <a:off x="6276616" y="4200421"/>
              <a:ext cx="900000" cy="434205"/>
            </a:xfrm>
            <a:prstGeom prst="rect">
              <a:avLst/>
            </a:prstGeom>
            <a:noFill/>
            <a:ln>
              <a:noFill/>
            </a:ln>
          </p:spPr>
          <p:txBody>
            <a:bodyPr vert="horz" wrap="square" lIns="91440" tIns="45720" rIns="91440" bIns="45720" numCol="1" rtlCol="0" anchor="ctr" anchorCtr="0" compatLnSpc="1">
              <a:prstTxWarp prst="textNoShape">
                <a:avLst/>
              </a:prstTxWarp>
            </a:bodyPr>
            <a:lstStyle/>
            <a:p>
              <a:pPr algn="ctr"/>
              <a:r>
                <a:rPr lang="zh-TW" altLang="en-US" b="1" spc="100" dirty="0">
                  <a:solidFill>
                    <a:schemeClr val="tx1">
                      <a:lumMod val="75000"/>
                      <a:lumOff val="25000"/>
                    </a:schemeClr>
                  </a:solidFill>
                  <a:latin typeface="微軟正黑體" panose="020B0604030504040204" pitchFamily="34" charset="-120"/>
                  <a:ea typeface="微軟正黑體" panose="020B0604030504040204" pitchFamily="34" charset="-120"/>
                </a:rPr>
                <a:t>公務車輛用油</a:t>
              </a:r>
            </a:p>
          </p:txBody>
        </p:sp>
        <p:sp>
          <p:nvSpPr>
            <p:cNvPr id="85" name="文字方塊 84">
              <a:extLst>
                <a:ext uri="{FF2B5EF4-FFF2-40B4-BE49-F238E27FC236}">
                  <a16:creationId xmlns:a16="http://schemas.microsoft.com/office/drawing/2014/main" id="{4B029B28-EA2D-4AF2-A55C-30E0E8C81934}"/>
                </a:ext>
              </a:extLst>
            </p:cNvPr>
            <p:cNvSpPr txBox="1"/>
            <p:nvPr/>
          </p:nvSpPr>
          <p:spPr>
            <a:xfrm>
              <a:off x="6276616" y="2977353"/>
              <a:ext cx="900000" cy="646330"/>
            </a:xfrm>
            <a:prstGeom prst="rect">
              <a:avLst/>
            </a:prstGeom>
            <a:noFill/>
          </p:spPr>
          <p:txBody>
            <a:bodyPr wrap="square" rtlCol="0" anchor="ctr">
              <a:spAutoFit/>
            </a:bodyPr>
            <a:lstStyle/>
            <a:p>
              <a:pPr algn="ctr"/>
              <a:r>
                <a:rPr lang="zh-TW" altLang="en-US" b="1" spc="100" dirty="0">
                  <a:solidFill>
                    <a:schemeClr val="tx1">
                      <a:lumMod val="75000"/>
                      <a:lumOff val="25000"/>
                    </a:schemeClr>
                  </a:solidFill>
                  <a:latin typeface="微軟正黑體" panose="020B0604030504040204" pitchFamily="34" charset="-120"/>
                  <a:ea typeface="微軟正黑體" panose="020B0604030504040204" pitchFamily="34" charset="-120"/>
                </a:rPr>
                <a:t>事業</a:t>
              </a:r>
              <a:endParaRPr lang="en-US" altLang="zh-TW" b="1" spc="10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algn="ctr"/>
              <a:r>
                <a:rPr lang="zh-TW" altLang="en-US" b="1" spc="100" dirty="0">
                  <a:solidFill>
                    <a:schemeClr val="tx1">
                      <a:lumMod val="75000"/>
                      <a:lumOff val="25000"/>
                    </a:schemeClr>
                  </a:solidFill>
                  <a:latin typeface="微軟正黑體" panose="020B0604030504040204" pitchFamily="34" charset="-120"/>
                  <a:ea typeface="微軟正黑體" panose="020B0604030504040204" pitchFamily="34" charset="-120"/>
                </a:rPr>
                <a:t>設施</a:t>
              </a:r>
            </a:p>
          </p:txBody>
        </p:sp>
        <p:sp>
          <p:nvSpPr>
            <p:cNvPr id="86" name="文字方塊 85">
              <a:extLst>
                <a:ext uri="{FF2B5EF4-FFF2-40B4-BE49-F238E27FC236}">
                  <a16:creationId xmlns:a16="http://schemas.microsoft.com/office/drawing/2014/main" id="{8F213695-BCAF-4A01-9EB0-F6F9E7365CB7}"/>
                </a:ext>
              </a:extLst>
            </p:cNvPr>
            <p:cNvSpPr txBox="1"/>
            <p:nvPr/>
          </p:nvSpPr>
          <p:spPr>
            <a:xfrm>
              <a:off x="400413" y="3136175"/>
              <a:ext cx="990601" cy="1477328"/>
            </a:xfrm>
            <a:prstGeom prst="rect">
              <a:avLst/>
            </a:prstGeom>
            <a:noFill/>
          </p:spPr>
          <p:txBody>
            <a:bodyPr wrap="square" rtlCol="0">
              <a:spAutoFit/>
            </a:bodyPr>
            <a:lstStyle/>
            <a:p>
              <a:r>
                <a:rPr lang="zh-TW" altLang="en-US" b="1" spc="100" dirty="0">
                  <a:solidFill>
                    <a:schemeClr val="tx1">
                      <a:lumMod val="75000"/>
                      <a:lumOff val="25000"/>
                    </a:schemeClr>
                  </a:solidFill>
                  <a:latin typeface="微軟正黑體" panose="020B0604030504040204" pitchFamily="34" charset="-120"/>
                  <a:ea typeface="微軟正黑體" panose="020B0604030504040204" pitchFamily="34" charset="-120"/>
                </a:rPr>
                <a:t>外購電力、蒸汽、熱及冷卻供自用</a:t>
              </a:r>
            </a:p>
          </p:txBody>
        </p:sp>
        <p:sp>
          <p:nvSpPr>
            <p:cNvPr id="87" name="文字方塊 86">
              <a:extLst>
                <a:ext uri="{FF2B5EF4-FFF2-40B4-BE49-F238E27FC236}">
                  <a16:creationId xmlns:a16="http://schemas.microsoft.com/office/drawing/2014/main" id="{2075EF38-2DB5-482B-A431-EB1F625556CA}"/>
                </a:ext>
              </a:extLst>
            </p:cNvPr>
            <p:cNvSpPr txBox="1"/>
            <p:nvPr/>
          </p:nvSpPr>
          <p:spPr>
            <a:xfrm>
              <a:off x="1734439" y="3142033"/>
              <a:ext cx="1980000" cy="434205"/>
            </a:xfrm>
            <a:prstGeom prst="rect">
              <a:avLst/>
            </a:prstGeom>
            <a:noFill/>
          </p:spPr>
          <p:txBody>
            <a:bodyPr wrap="none" rtlCol="0">
              <a:noAutofit/>
            </a:bodyPr>
            <a:lstStyle/>
            <a:p>
              <a:r>
                <a:rPr lang="zh-TW" altLang="en-US" b="1" spc="100" dirty="0">
                  <a:solidFill>
                    <a:schemeClr val="tx1">
                      <a:lumMod val="75000"/>
                      <a:lumOff val="25000"/>
                    </a:schemeClr>
                  </a:solidFill>
                  <a:latin typeface="微軟正黑體" panose="020B0604030504040204" pitchFamily="34" charset="-120"/>
                  <a:ea typeface="微軟正黑體" panose="020B0604030504040204" pitchFamily="34" charset="-120"/>
                </a:rPr>
                <a:t>採購的產品（商品及服務）</a:t>
              </a:r>
            </a:p>
          </p:txBody>
        </p:sp>
        <p:sp>
          <p:nvSpPr>
            <p:cNvPr id="88" name="文字方塊 87">
              <a:extLst>
                <a:ext uri="{FF2B5EF4-FFF2-40B4-BE49-F238E27FC236}">
                  <a16:creationId xmlns:a16="http://schemas.microsoft.com/office/drawing/2014/main" id="{60C322E1-4877-4049-A497-2D0DB059F3E1}"/>
                </a:ext>
              </a:extLst>
            </p:cNvPr>
            <p:cNvSpPr txBox="1"/>
            <p:nvPr/>
          </p:nvSpPr>
          <p:spPr>
            <a:xfrm>
              <a:off x="4638614" y="3576238"/>
              <a:ext cx="900000" cy="434205"/>
            </a:xfrm>
            <a:prstGeom prst="rect">
              <a:avLst/>
            </a:prstGeom>
            <a:noFill/>
          </p:spPr>
          <p:txBody>
            <a:bodyPr wrap="none" rtlCol="0">
              <a:noAutofit/>
            </a:bodyPr>
            <a:lstStyle/>
            <a:p>
              <a:r>
                <a:rPr lang="zh-TW" altLang="en-US" b="1" spc="100" dirty="0">
                  <a:solidFill>
                    <a:schemeClr val="tx1">
                      <a:lumMod val="75000"/>
                      <a:lumOff val="25000"/>
                    </a:schemeClr>
                  </a:solidFill>
                  <a:latin typeface="微軟正黑體" panose="020B0604030504040204" pitchFamily="34" charset="-120"/>
                  <a:ea typeface="微軟正黑體" panose="020B0604030504040204" pitchFamily="34" charset="-120"/>
                </a:rPr>
                <a:t>員工通勤</a:t>
              </a:r>
            </a:p>
          </p:txBody>
        </p:sp>
        <p:sp>
          <p:nvSpPr>
            <p:cNvPr id="89" name="文字方塊 88">
              <a:extLst>
                <a:ext uri="{FF2B5EF4-FFF2-40B4-BE49-F238E27FC236}">
                  <a16:creationId xmlns:a16="http://schemas.microsoft.com/office/drawing/2014/main" id="{FB6947A6-F8BD-4748-A144-E24FA9056600}"/>
                </a:ext>
              </a:extLst>
            </p:cNvPr>
            <p:cNvSpPr txBox="1"/>
            <p:nvPr/>
          </p:nvSpPr>
          <p:spPr>
            <a:xfrm>
              <a:off x="4638614" y="3142033"/>
              <a:ext cx="900000" cy="434205"/>
            </a:xfrm>
            <a:prstGeom prst="rect">
              <a:avLst/>
            </a:prstGeom>
            <a:noFill/>
          </p:spPr>
          <p:txBody>
            <a:bodyPr wrap="none" rtlCol="0">
              <a:noAutofit/>
            </a:bodyPr>
            <a:lstStyle/>
            <a:p>
              <a:r>
                <a:rPr lang="zh-TW" altLang="en-US" b="1" spc="100" dirty="0">
                  <a:solidFill>
                    <a:schemeClr val="tx1">
                      <a:lumMod val="75000"/>
                      <a:lumOff val="25000"/>
                    </a:schemeClr>
                  </a:solidFill>
                  <a:latin typeface="微軟正黑體" panose="020B0604030504040204" pitchFamily="34" charset="-120"/>
                  <a:ea typeface="微軟正黑體" panose="020B0604030504040204" pitchFamily="34" charset="-120"/>
                </a:rPr>
                <a:t>公務差旅</a:t>
              </a:r>
            </a:p>
          </p:txBody>
        </p:sp>
        <p:sp>
          <p:nvSpPr>
            <p:cNvPr id="90" name="文字方塊 89">
              <a:extLst>
                <a:ext uri="{FF2B5EF4-FFF2-40B4-BE49-F238E27FC236}">
                  <a16:creationId xmlns:a16="http://schemas.microsoft.com/office/drawing/2014/main" id="{78B50B82-C3C9-4847-9688-0BEDEE3E2D9F}"/>
                </a:ext>
              </a:extLst>
            </p:cNvPr>
            <p:cNvSpPr txBox="1"/>
            <p:nvPr/>
          </p:nvSpPr>
          <p:spPr>
            <a:xfrm>
              <a:off x="4638614" y="4444647"/>
              <a:ext cx="900000" cy="434205"/>
            </a:xfrm>
            <a:prstGeom prst="rect">
              <a:avLst/>
            </a:prstGeom>
            <a:noFill/>
          </p:spPr>
          <p:txBody>
            <a:bodyPr wrap="none" rtlCol="0">
              <a:noAutofit/>
            </a:bodyPr>
            <a:lstStyle/>
            <a:p>
              <a:r>
                <a:rPr lang="zh-TW" altLang="en-US" b="1" spc="100" dirty="0">
                  <a:solidFill>
                    <a:schemeClr val="tx1">
                      <a:lumMod val="75000"/>
                      <a:lumOff val="25000"/>
                    </a:schemeClr>
                  </a:solidFill>
                  <a:latin typeface="微軟正黑體" panose="020B0604030504040204" pitchFamily="34" charset="-120"/>
                  <a:ea typeface="微軟正黑體" panose="020B0604030504040204" pitchFamily="34" charset="-120"/>
                </a:rPr>
                <a:t>租賃資產</a:t>
              </a:r>
            </a:p>
          </p:txBody>
        </p:sp>
        <p:sp>
          <p:nvSpPr>
            <p:cNvPr id="91" name="文字方塊 90">
              <a:extLst>
                <a:ext uri="{FF2B5EF4-FFF2-40B4-BE49-F238E27FC236}">
                  <a16:creationId xmlns:a16="http://schemas.microsoft.com/office/drawing/2014/main" id="{78F4227C-EBB2-4E40-9986-E5A75090EEDD}"/>
                </a:ext>
              </a:extLst>
            </p:cNvPr>
            <p:cNvSpPr txBox="1"/>
            <p:nvPr/>
          </p:nvSpPr>
          <p:spPr>
            <a:xfrm>
              <a:off x="1734439" y="4444647"/>
              <a:ext cx="1980000" cy="434205"/>
            </a:xfrm>
            <a:prstGeom prst="rect">
              <a:avLst/>
            </a:prstGeom>
            <a:noFill/>
          </p:spPr>
          <p:txBody>
            <a:bodyPr wrap="none" rtlCol="0">
              <a:noAutofit/>
            </a:bodyPr>
            <a:lstStyle/>
            <a:p>
              <a:r>
                <a:rPr lang="zh-TW" altLang="en-US" b="1" spc="100" dirty="0">
                  <a:solidFill>
                    <a:schemeClr val="tx1">
                      <a:lumMod val="75000"/>
                      <a:lumOff val="25000"/>
                    </a:schemeClr>
                  </a:solidFill>
                  <a:latin typeface="微軟正黑體" panose="020B0604030504040204" pitchFamily="34" charset="-120"/>
                  <a:ea typeface="微軟正黑體" panose="020B0604030504040204" pitchFamily="34" charset="-120"/>
                </a:rPr>
                <a:t>運輸與配送</a:t>
              </a:r>
            </a:p>
          </p:txBody>
        </p:sp>
        <p:sp>
          <p:nvSpPr>
            <p:cNvPr id="92" name="文字方塊 91">
              <a:extLst>
                <a:ext uri="{FF2B5EF4-FFF2-40B4-BE49-F238E27FC236}">
                  <a16:creationId xmlns:a16="http://schemas.microsoft.com/office/drawing/2014/main" id="{DBFFEE8C-01B7-42A2-9942-7134B42C098E}"/>
                </a:ext>
              </a:extLst>
            </p:cNvPr>
            <p:cNvSpPr txBox="1"/>
            <p:nvPr/>
          </p:nvSpPr>
          <p:spPr>
            <a:xfrm>
              <a:off x="1734439" y="4010442"/>
              <a:ext cx="1980000" cy="434205"/>
            </a:xfrm>
            <a:prstGeom prst="rect">
              <a:avLst/>
            </a:prstGeom>
            <a:noFill/>
          </p:spPr>
          <p:txBody>
            <a:bodyPr wrap="none" rtlCol="0">
              <a:noAutofit/>
            </a:bodyPr>
            <a:lstStyle/>
            <a:p>
              <a:r>
                <a:rPr lang="zh-TW" altLang="en-US" b="1" spc="100" dirty="0">
                  <a:solidFill>
                    <a:schemeClr val="tx1">
                      <a:lumMod val="75000"/>
                      <a:lumOff val="25000"/>
                    </a:schemeClr>
                  </a:solidFill>
                  <a:latin typeface="微軟正黑體" panose="020B0604030504040204" pitchFamily="34" charset="-120"/>
                  <a:ea typeface="微軟正黑體" panose="020B0604030504040204" pitchFamily="34" charset="-120"/>
                </a:rPr>
                <a:t>燃料和能源相關的活動</a:t>
              </a:r>
            </a:p>
          </p:txBody>
        </p:sp>
        <p:sp>
          <p:nvSpPr>
            <p:cNvPr id="93" name="文字方塊 92">
              <a:extLst>
                <a:ext uri="{FF2B5EF4-FFF2-40B4-BE49-F238E27FC236}">
                  <a16:creationId xmlns:a16="http://schemas.microsoft.com/office/drawing/2014/main" id="{583E85D1-90C0-4992-A52A-263EC447CA82}"/>
                </a:ext>
              </a:extLst>
            </p:cNvPr>
            <p:cNvSpPr txBox="1"/>
            <p:nvPr/>
          </p:nvSpPr>
          <p:spPr>
            <a:xfrm>
              <a:off x="1734439" y="3576238"/>
              <a:ext cx="1980000" cy="434205"/>
            </a:xfrm>
            <a:prstGeom prst="rect">
              <a:avLst/>
            </a:prstGeom>
            <a:noFill/>
          </p:spPr>
          <p:txBody>
            <a:bodyPr wrap="none" rtlCol="0">
              <a:noAutofit/>
            </a:bodyPr>
            <a:lstStyle/>
            <a:p>
              <a:r>
                <a:rPr lang="zh-TW" altLang="en-US" b="1" spc="100" dirty="0">
                  <a:solidFill>
                    <a:schemeClr val="tx1">
                      <a:lumMod val="75000"/>
                      <a:lumOff val="25000"/>
                    </a:schemeClr>
                  </a:solidFill>
                  <a:latin typeface="微軟正黑體" panose="020B0604030504040204" pitchFamily="34" charset="-120"/>
                  <a:ea typeface="微軟正黑體" panose="020B0604030504040204" pitchFamily="34" charset="-120"/>
                </a:rPr>
                <a:t>營運中產生的廢棄物</a:t>
              </a:r>
            </a:p>
          </p:txBody>
        </p:sp>
        <p:sp>
          <p:nvSpPr>
            <p:cNvPr id="94" name="文字方塊 93">
              <a:extLst>
                <a:ext uri="{FF2B5EF4-FFF2-40B4-BE49-F238E27FC236}">
                  <a16:creationId xmlns:a16="http://schemas.microsoft.com/office/drawing/2014/main" id="{2C8560A2-C08D-4A80-8790-0C03F9914DFF}"/>
                </a:ext>
              </a:extLst>
            </p:cNvPr>
            <p:cNvSpPr txBox="1"/>
            <p:nvPr/>
          </p:nvSpPr>
          <p:spPr>
            <a:xfrm>
              <a:off x="4638614" y="4010442"/>
              <a:ext cx="900000" cy="434205"/>
            </a:xfrm>
            <a:prstGeom prst="rect">
              <a:avLst/>
            </a:prstGeom>
            <a:noFill/>
          </p:spPr>
          <p:txBody>
            <a:bodyPr wrap="none" rtlCol="0">
              <a:noAutofit/>
            </a:bodyPr>
            <a:lstStyle/>
            <a:p>
              <a:r>
                <a:rPr lang="zh-TW" altLang="en-US" b="1" spc="100" dirty="0">
                  <a:solidFill>
                    <a:schemeClr val="tx1">
                      <a:lumMod val="75000"/>
                      <a:lumOff val="25000"/>
                    </a:schemeClr>
                  </a:solidFill>
                  <a:latin typeface="微軟正黑體" panose="020B0604030504040204" pitchFamily="34" charset="-120"/>
                  <a:ea typeface="微軟正黑體" panose="020B0604030504040204" pitchFamily="34" charset="-120"/>
                </a:rPr>
                <a:t>資本貨物</a:t>
              </a:r>
            </a:p>
          </p:txBody>
        </p:sp>
        <p:sp>
          <p:nvSpPr>
            <p:cNvPr id="77" name="箭號: 五邊形 76">
              <a:extLst>
                <a:ext uri="{FF2B5EF4-FFF2-40B4-BE49-F238E27FC236}">
                  <a16:creationId xmlns:a16="http://schemas.microsoft.com/office/drawing/2014/main" id="{6E7855D8-D34D-4C00-89AD-ECE3024190AA}"/>
                </a:ext>
              </a:extLst>
            </p:cNvPr>
            <p:cNvSpPr/>
            <p:nvPr/>
          </p:nvSpPr>
          <p:spPr>
            <a:xfrm>
              <a:off x="6024615" y="5129153"/>
              <a:ext cx="1769049" cy="536154"/>
            </a:xfrm>
            <a:prstGeom prst="homePlate">
              <a:avLst>
                <a:gd name="adj" fmla="val 51983"/>
              </a:avLst>
            </a:prstGeom>
            <a:solidFill>
              <a:srgbClr val="98BE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spc="100" dirty="0">
                  <a:solidFill>
                    <a:schemeClr val="tx1">
                      <a:lumMod val="75000"/>
                      <a:lumOff val="25000"/>
                    </a:schemeClr>
                  </a:solidFill>
                  <a:latin typeface="微軟正黑體" panose="020B0604030504040204" pitchFamily="34" charset="-120"/>
                  <a:ea typeface="微軟正黑體" panose="020B0604030504040204" pitchFamily="34" charset="-120"/>
                </a:rPr>
                <a:t> 報告事業</a:t>
              </a:r>
            </a:p>
          </p:txBody>
        </p:sp>
        <p:sp>
          <p:nvSpPr>
            <p:cNvPr id="78" name="箭號: 五邊形 77">
              <a:extLst>
                <a:ext uri="{FF2B5EF4-FFF2-40B4-BE49-F238E27FC236}">
                  <a16:creationId xmlns:a16="http://schemas.microsoft.com/office/drawing/2014/main" id="{0B507BBA-D676-47D8-89C6-8EDED143B17E}"/>
                </a:ext>
              </a:extLst>
            </p:cNvPr>
            <p:cNvSpPr/>
            <p:nvPr/>
          </p:nvSpPr>
          <p:spPr>
            <a:xfrm>
              <a:off x="336615" y="5125307"/>
              <a:ext cx="5940001" cy="540000"/>
            </a:xfrm>
            <a:prstGeom prst="homePlate">
              <a:avLst>
                <a:gd name="adj" fmla="val 43941"/>
              </a:avLst>
            </a:prstGeom>
            <a:solidFill>
              <a:srgbClr val="235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spc="100" dirty="0">
                  <a:solidFill>
                    <a:schemeClr val="bg1"/>
                  </a:solidFill>
                  <a:latin typeface="微軟正黑體" panose="020B0604030504040204" pitchFamily="34" charset="-120"/>
                  <a:ea typeface="微軟正黑體" panose="020B0604030504040204" pitchFamily="34" charset="-120"/>
                </a:rPr>
                <a:t>上游活動                                                                                       </a:t>
              </a:r>
            </a:p>
          </p:txBody>
        </p:sp>
      </p:grpSp>
      <p:sp>
        <p:nvSpPr>
          <p:cNvPr id="105" name="文字方塊 104">
            <a:extLst>
              <a:ext uri="{FF2B5EF4-FFF2-40B4-BE49-F238E27FC236}">
                <a16:creationId xmlns:a16="http://schemas.microsoft.com/office/drawing/2014/main" id="{453E40CD-5978-4F66-97D1-BE73BC11D222}"/>
              </a:ext>
            </a:extLst>
          </p:cNvPr>
          <p:cNvSpPr txBox="1"/>
          <p:nvPr/>
        </p:nvSpPr>
        <p:spPr>
          <a:xfrm>
            <a:off x="6103631" y="5292296"/>
            <a:ext cx="1646986" cy="923330"/>
          </a:xfrm>
          <a:prstGeom prst="rect">
            <a:avLst/>
          </a:prstGeom>
          <a:noFill/>
        </p:spPr>
        <p:txBody>
          <a:bodyPr wrap="square" rtlCol="0">
            <a:spAutoFit/>
          </a:bodyPr>
          <a:lstStyle/>
          <a:p>
            <a:pPr algn="ctr"/>
            <a:r>
              <a:rPr lang="zh-TW" altLang="en-US" b="1" spc="100" dirty="0">
                <a:solidFill>
                  <a:schemeClr val="accent1"/>
                </a:solidFill>
                <a:latin typeface="微軟正黑體" panose="020B0604030504040204" pitchFamily="34" charset="-120"/>
                <a:ea typeface="微軟正黑體" panose="020B0604030504040204" pitchFamily="34" charset="-120"/>
              </a:rPr>
              <a:t>類別</a:t>
            </a:r>
            <a:r>
              <a:rPr lang="en-US" altLang="zh-TW" b="1" spc="100" dirty="0">
                <a:solidFill>
                  <a:schemeClr val="accent1"/>
                </a:solidFill>
                <a:latin typeface="微軟正黑體" panose="020B0604030504040204" pitchFamily="34" charset="-120"/>
                <a:ea typeface="微軟正黑體" panose="020B0604030504040204" pitchFamily="34" charset="-120"/>
              </a:rPr>
              <a:t>1</a:t>
            </a:r>
          </a:p>
          <a:p>
            <a:pPr algn="ctr"/>
            <a:r>
              <a:rPr lang="zh-TW" altLang="en-US" sz="1800" b="1" i="0" u="none" strike="noStrike" kern="1200" baseline="0" dirty="0">
                <a:latin typeface="微軟正黑體" panose="020B0604030504040204" pitchFamily="34" charset="-120"/>
                <a:ea typeface="微軟正黑體" panose="020B0604030504040204" pitchFamily="34" charset="-120"/>
                <a:cs typeface="+mn-cs"/>
              </a:rPr>
              <a:t>直接溫室氣體排放與移除</a:t>
            </a:r>
            <a:endParaRPr lang="en-US" altLang="zh-TW" b="1" spc="100" dirty="0">
              <a:latin typeface="微軟正黑體" panose="020B0604030504040204" pitchFamily="34" charset="-120"/>
              <a:ea typeface="微軟正黑體" panose="020B0604030504040204" pitchFamily="34" charset="-120"/>
            </a:endParaRPr>
          </a:p>
        </p:txBody>
      </p:sp>
      <p:sp>
        <p:nvSpPr>
          <p:cNvPr id="106" name="文字方塊 105">
            <a:extLst>
              <a:ext uri="{FF2B5EF4-FFF2-40B4-BE49-F238E27FC236}">
                <a16:creationId xmlns:a16="http://schemas.microsoft.com/office/drawing/2014/main" id="{647A9C69-B254-41FD-9D09-ECCBAF7F3A56}"/>
              </a:ext>
            </a:extLst>
          </p:cNvPr>
          <p:cNvSpPr txBox="1"/>
          <p:nvPr/>
        </p:nvSpPr>
        <p:spPr>
          <a:xfrm>
            <a:off x="341043" y="5292296"/>
            <a:ext cx="1413313" cy="1200329"/>
          </a:xfrm>
          <a:prstGeom prst="rect">
            <a:avLst/>
          </a:prstGeom>
          <a:noFill/>
        </p:spPr>
        <p:txBody>
          <a:bodyPr wrap="square" rtlCol="0">
            <a:spAutoFit/>
          </a:bodyPr>
          <a:lstStyle/>
          <a:p>
            <a:pPr algn="ctr"/>
            <a:r>
              <a:rPr lang="zh-TW" altLang="en-US" b="1" spc="100" dirty="0">
                <a:solidFill>
                  <a:schemeClr val="accent1"/>
                </a:solidFill>
                <a:latin typeface="微軟正黑體" panose="020B0604030504040204" pitchFamily="34" charset="-120"/>
                <a:ea typeface="微軟正黑體" panose="020B0604030504040204" pitchFamily="34" charset="-120"/>
              </a:rPr>
              <a:t>類別</a:t>
            </a:r>
            <a:r>
              <a:rPr lang="en-US" altLang="zh-TW" b="1" spc="100" dirty="0">
                <a:solidFill>
                  <a:schemeClr val="accent1"/>
                </a:solidFill>
                <a:latin typeface="微軟正黑體" panose="020B0604030504040204" pitchFamily="34" charset="-120"/>
                <a:ea typeface="微軟正黑體" panose="020B0604030504040204" pitchFamily="34" charset="-120"/>
              </a:rPr>
              <a:t>2</a:t>
            </a:r>
          </a:p>
          <a:p>
            <a:pPr algn="ctr"/>
            <a:r>
              <a:rPr lang="zh-TW" altLang="en-US" sz="1800" b="1" i="0" u="none" strike="noStrike" kern="1200" baseline="0" dirty="0">
                <a:latin typeface="微軟正黑體" panose="020B0604030504040204" pitchFamily="34" charset="-120"/>
                <a:ea typeface="微軟正黑體" panose="020B0604030504040204" pitchFamily="34" charset="-120"/>
                <a:cs typeface="+mn-cs"/>
              </a:rPr>
              <a:t>輸入能源之間接溫室氣體排放</a:t>
            </a:r>
            <a:endParaRPr lang="en-US" altLang="zh-TW" b="1" spc="100" dirty="0">
              <a:latin typeface="微軟正黑體" panose="020B0604030504040204" pitchFamily="34" charset="-120"/>
              <a:ea typeface="微軟正黑體" panose="020B0604030504040204" pitchFamily="34" charset="-120"/>
            </a:endParaRPr>
          </a:p>
        </p:txBody>
      </p:sp>
      <p:sp>
        <p:nvSpPr>
          <p:cNvPr id="107" name="文字方塊 106">
            <a:extLst>
              <a:ext uri="{FF2B5EF4-FFF2-40B4-BE49-F238E27FC236}">
                <a16:creationId xmlns:a16="http://schemas.microsoft.com/office/drawing/2014/main" id="{AD9E71D1-02E5-4768-B698-D838F4392B81}"/>
              </a:ext>
            </a:extLst>
          </p:cNvPr>
          <p:cNvSpPr txBox="1"/>
          <p:nvPr/>
        </p:nvSpPr>
        <p:spPr>
          <a:xfrm>
            <a:off x="1974276" y="5799851"/>
            <a:ext cx="3671177" cy="646331"/>
          </a:xfrm>
          <a:prstGeom prst="rect">
            <a:avLst/>
          </a:prstGeom>
          <a:noFill/>
        </p:spPr>
        <p:txBody>
          <a:bodyPr wrap="square" rtlCol="0">
            <a:spAutoFit/>
          </a:bodyPr>
          <a:lstStyle/>
          <a:p>
            <a:pPr marL="712788" indent="-712788"/>
            <a:r>
              <a:rPr lang="zh-TW" altLang="en-US" b="1" spc="100" dirty="0">
                <a:solidFill>
                  <a:schemeClr val="accent1"/>
                </a:solidFill>
                <a:latin typeface="微軟正黑體" panose="020B0604030504040204" pitchFamily="34" charset="-120"/>
                <a:ea typeface="微軟正黑體" panose="020B0604030504040204" pitchFamily="34" charset="-120"/>
              </a:rPr>
              <a:t>類別</a:t>
            </a:r>
            <a:r>
              <a:rPr lang="en-US" altLang="zh-TW" b="1" spc="100" dirty="0">
                <a:solidFill>
                  <a:schemeClr val="accent1"/>
                </a:solidFill>
                <a:latin typeface="微軟正黑體" panose="020B0604030504040204" pitchFamily="34" charset="-120"/>
                <a:ea typeface="微軟正黑體" panose="020B0604030504040204" pitchFamily="34" charset="-120"/>
              </a:rPr>
              <a:t>4 </a:t>
            </a:r>
            <a:r>
              <a:rPr lang="zh-TW" altLang="en-US" b="1" spc="100" dirty="0">
                <a:latin typeface="微軟正黑體" panose="020B0604030504040204" pitchFamily="34" charset="-120"/>
                <a:ea typeface="微軟正黑體" panose="020B0604030504040204" pitchFamily="34" charset="-120"/>
              </a:rPr>
              <a:t>由組織使用的產品所產之間接溫室氣體排放</a:t>
            </a:r>
            <a:endParaRPr lang="en-US" altLang="zh-TW" b="1" spc="100" dirty="0">
              <a:solidFill>
                <a:srgbClr val="00B050"/>
              </a:solidFill>
              <a:latin typeface="微軟正黑體" panose="020B0604030504040204" pitchFamily="34" charset="-120"/>
              <a:ea typeface="微軟正黑體" panose="020B0604030504040204" pitchFamily="34" charset="-120"/>
            </a:endParaRPr>
          </a:p>
        </p:txBody>
      </p:sp>
      <p:sp>
        <p:nvSpPr>
          <p:cNvPr id="108" name="文字方塊 107">
            <a:extLst>
              <a:ext uri="{FF2B5EF4-FFF2-40B4-BE49-F238E27FC236}">
                <a16:creationId xmlns:a16="http://schemas.microsoft.com/office/drawing/2014/main" id="{9655ED26-2EAC-44FF-90D0-DA51A199540A}"/>
              </a:ext>
            </a:extLst>
          </p:cNvPr>
          <p:cNvSpPr txBox="1"/>
          <p:nvPr/>
        </p:nvSpPr>
        <p:spPr>
          <a:xfrm>
            <a:off x="1951570" y="5292296"/>
            <a:ext cx="3428335" cy="369332"/>
          </a:xfrm>
          <a:prstGeom prst="rect">
            <a:avLst/>
          </a:prstGeom>
          <a:noFill/>
        </p:spPr>
        <p:txBody>
          <a:bodyPr wrap="square" rtlCol="0">
            <a:spAutoFit/>
          </a:bodyPr>
          <a:lstStyle/>
          <a:p>
            <a:pPr algn="ctr"/>
            <a:r>
              <a:rPr lang="zh-TW" altLang="en-US" b="1" spc="100" dirty="0">
                <a:solidFill>
                  <a:schemeClr val="accent1"/>
                </a:solidFill>
                <a:latin typeface="微軟正黑體" panose="020B0604030504040204" pitchFamily="34" charset="-120"/>
                <a:ea typeface="微軟正黑體" panose="020B0604030504040204" pitchFamily="34" charset="-120"/>
              </a:rPr>
              <a:t>類別</a:t>
            </a:r>
            <a:r>
              <a:rPr lang="en-US" altLang="zh-TW" b="1" spc="100" dirty="0">
                <a:solidFill>
                  <a:schemeClr val="accent1"/>
                </a:solidFill>
                <a:latin typeface="微軟正黑體" panose="020B0604030504040204" pitchFamily="34" charset="-120"/>
                <a:ea typeface="微軟正黑體" panose="020B0604030504040204" pitchFamily="34" charset="-120"/>
              </a:rPr>
              <a:t>3</a:t>
            </a:r>
            <a:r>
              <a:rPr lang="en-US" altLang="zh-TW" b="1" spc="100" dirty="0">
                <a:solidFill>
                  <a:srgbClr val="00B050"/>
                </a:solidFill>
                <a:latin typeface="微軟正黑體" panose="020B0604030504040204" pitchFamily="34" charset="-120"/>
                <a:ea typeface="微軟正黑體" panose="020B0604030504040204" pitchFamily="34" charset="-120"/>
              </a:rPr>
              <a:t> </a:t>
            </a:r>
            <a:r>
              <a:rPr lang="zh-TW" altLang="en-US" sz="1800" b="1" i="0" u="none" strike="noStrike" kern="1200" baseline="0" dirty="0">
                <a:latin typeface="微軟正黑體" panose="020B0604030504040204" pitchFamily="34" charset="-120"/>
                <a:ea typeface="微軟正黑體" panose="020B0604030504040204" pitchFamily="34" charset="-120"/>
                <a:cs typeface="+mn-cs"/>
              </a:rPr>
              <a:t>運輸之</a:t>
            </a:r>
            <a:r>
              <a:rPr lang="zh-TW" altLang="en-US" sz="18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間接溫室氣體排放</a:t>
            </a:r>
            <a:endParaRPr lang="en-US" altLang="zh-TW" b="1" spc="100" dirty="0">
              <a:solidFill>
                <a:srgbClr val="00B050"/>
              </a:solidFill>
              <a:latin typeface="微軟正黑體" panose="020B0604030504040204" pitchFamily="34" charset="-120"/>
              <a:ea typeface="微軟正黑體" panose="020B0604030504040204" pitchFamily="34" charset="-120"/>
            </a:endParaRPr>
          </a:p>
        </p:txBody>
      </p:sp>
      <p:sp>
        <p:nvSpPr>
          <p:cNvPr id="109" name="文字方塊 108">
            <a:extLst>
              <a:ext uri="{FF2B5EF4-FFF2-40B4-BE49-F238E27FC236}">
                <a16:creationId xmlns:a16="http://schemas.microsoft.com/office/drawing/2014/main" id="{A42FBC59-4A51-46CE-8516-355585872F98}"/>
              </a:ext>
            </a:extLst>
          </p:cNvPr>
          <p:cNvSpPr txBox="1"/>
          <p:nvPr/>
        </p:nvSpPr>
        <p:spPr>
          <a:xfrm>
            <a:off x="7928550" y="5282784"/>
            <a:ext cx="3671177" cy="646331"/>
          </a:xfrm>
          <a:prstGeom prst="rect">
            <a:avLst/>
          </a:prstGeom>
          <a:noFill/>
        </p:spPr>
        <p:txBody>
          <a:bodyPr wrap="square" rtlCol="0">
            <a:spAutoFit/>
          </a:bodyPr>
          <a:lstStyle/>
          <a:p>
            <a:pPr marL="712788" indent="-712788"/>
            <a:r>
              <a:rPr lang="zh-TW" altLang="en-US" b="1" spc="100" dirty="0">
                <a:solidFill>
                  <a:schemeClr val="accent1"/>
                </a:solidFill>
                <a:latin typeface="微軟正黑體" panose="020B0604030504040204" pitchFamily="34" charset="-120"/>
                <a:ea typeface="微軟正黑體" panose="020B0604030504040204" pitchFamily="34" charset="-120"/>
              </a:rPr>
              <a:t>類別</a:t>
            </a:r>
            <a:r>
              <a:rPr lang="en-US" altLang="zh-TW" b="1" spc="100" dirty="0">
                <a:solidFill>
                  <a:schemeClr val="accent1"/>
                </a:solidFill>
                <a:latin typeface="微軟正黑體" panose="020B0604030504040204" pitchFamily="34" charset="-120"/>
                <a:ea typeface="微軟正黑體" panose="020B0604030504040204" pitchFamily="34" charset="-120"/>
              </a:rPr>
              <a:t>5 </a:t>
            </a:r>
            <a:r>
              <a:rPr lang="zh-TW" altLang="en-US" b="1" spc="100" dirty="0">
                <a:latin typeface="微軟正黑體" panose="020B0604030504040204" pitchFamily="34" charset="-120"/>
                <a:ea typeface="微軟正黑體" panose="020B0604030504040204" pitchFamily="34" charset="-120"/>
              </a:rPr>
              <a:t>與組織的產品使用相關聯之間接溫室氣體排放</a:t>
            </a:r>
            <a:endParaRPr lang="en-US" altLang="zh-TW" b="1" spc="100" dirty="0">
              <a:latin typeface="微軟正黑體" panose="020B0604030504040204" pitchFamily="34" charset="-120"/>
              <a:ea typeface="微軟正黑體" panose="020B0604030504040204" pitchFamily="34" charset="-120"/>
            </a:endParaRPr>
          </a:p>
        </p:txBody>
      </p:sp>
      <p:sp>
        <p:nvSpPr>
          <p:cNvPr id="110" name="文字方塊 109">
            <a:extLst>
              <a:ext uri="{FF2B5EF4-FFF2-40B4-BE49-F238E27FC236}">
                <a16:creationId xmlns:a16="http://schemas.microsoft.com/office/drawing/2014/main" id="{7A0F9D8B-BDD5-419A-B4AB-4EE2E14E3D89}"/>
              </a:ext>
            </a:extLst>
          </p:cNvPr>
          <p:cNvSpPr txBox="1"/>
          <p:nvPr/>
        </p:nvSpPr>
        <p:spPr>
          <a:xfrm>
            <a:off x="7928550" y="5929115"/>
            <a:ext cx="3671177" cy="646331"/>
          </a:xfrm>
          <a:prstGeom prst="rect">
            <a:avLst/>
          </a:prstGeom>
          <a:noFill/>
        </p:spPr>
        <p:txBody>
          <a:bodyPr wrap="square" rtlCol="0">
            <a:spAutoFit/>
          </a:bodyPr>
          <a:lstStyle/>
          <a:p>
            <a:pPr marL="712788" indent="-712788"/>
            <a:r>
              <a:rPr lang="zh-TW" altLang="en-US" b="1" spc="100" dirty="0">
                <a:solidFill>
                  <a:schemeClr val="accent1"/>
                </a:solidFill>
                <a:latin typeface="微軟正黑體" panose="020B0604030504040204" pitchFamily="34" charset="-120"/>
                <a:ea typeface="微軟正黑體" panose="020B0604030504040204" pitchFamily="34" charset="-120"/>
              </a:rPr>
              <a:t>類別</a:t>
            </a:r>
            <a:r>
              <a:rPr lang="en-US" altLang="zh-TW" b="1" spc="100" dirty="0">
                <a:solidFill>
                  <a:schemeClr val="accent1"/>
                </a:solidFill>
                <a:latin typeface="微軟正黑體" panose="020B0604030504040204" pitchFamily="34" charset="-120"/>
                <a:ea typeface="微軟正黑體" panose="020B0604030504040204" pitchFamily="34" charset="-120"/>
              </a:rPr>
              <a:t>6 </a:t>
            </a:r>
            <a:r>
              <a:rPr lang="zh-TW" altLang="en-US" sz="18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由</a:t>
            </a:r>
            <a:r>
              <a:rPr lang="zh-TW" altLang="en-US" sz="1800" b="1" i="0" u="none" strike="noStrike" kern="1200" baseline="0" dirty="0">
                <a:latin typeface="微軟正黑體" panose="020B0604030504040204" pitchFamily="34" charset="-120"/>
                <a:ea typeface="微軟正黑體" panose="020B0604030504040204" pitchFamily="34" charset="-120"/>
                <a:cs typeface="+mn-cs"/>
              </a:rPr>
              <a:t>其他</a:t>
            </a:r>
            <a:r>
              <a:rPr lang="zh-TW" altLang="en-US" sz="1800" b="1" i="0" u="none" strike="noStrike" kern="1200" baseline="0" dirty="0">
                <a:solidFill>
                  <a:schemeClr val="dk1"/>
                </a:solidFill>
                <a:latin typeface="微軟正黑體" panose="020B0604030504040204" pitchFamily="34" charset="-120"/>
                <a:ea typeface="微軟正黑體" panose="020B0604030504040204" pitchFamily="34" charset="-120"/>
                <a:cs typeface="+mn-cs"/>
              </a:rPr>
              <a:t>來源產生的間接溫室氣體排放</a:t>
            </a:r>
            <a:endParaRPr lang="en-US" altLang="zh-TW" b="1" spc="1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13020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形 1">
            <a:extLst>
              <a:ext uri="{FF2B5EF4-FFF2-40B4-BE49-F238E27FC236}">
                <a16:creationId xmlns:a16="http://schemas.microsoft.com/office/drawing/2014/main" id="{EBE62C96-13BB-43EB-B6BE-2A11C16C3E2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2963" y="183098"/>
            <a:ext cx="1791313" cy="551629"/>
          </a:xfrm>
          <a:prstGeom prst="rect">
            <a:avLst/>
          </a:prstGeom>
        </p:spPr>
      </p:pic>
      <p:sp>
        <p:nvSpPr>
          <p:cNvPr id="3" name="文字方塊 2">
            <a:extLst>
              <a:ext uri="{FF2B5EF4-FFF2-40B4-BE49-F238E27FC236}">
                <a16:creationId xmlns:a16="http://schemas.microsoft.com/office/drawing/2014/main" id="{6DC3FCFD-A01E-43BC-9047-2AADEF80A876}"/>
              </a:ext>
            </a:extLst>
          </p:cNvPr>
          <p:cNvSpPr txBox="1"/>
          <p:nvPr/>
        </p:nvSpPr>
        <p:spPr>
          <a:xfrm>
            <a:off x="0" y="242008"/>
            <a:ext cx="12192000" cy="830997"/>
          </a:xfrm>
          <a:prstGeom prst="rect">
            <a:avLst/>
          </a:prstGeom>
          <a:noFill/>
        </p:spPr>
        <p:txBody>
          <a:bodyPr wrap="square" rtlCol="0">
            <a:spAutoFit/>
          </a:bodyPr>
          <a:lstStyle/>
          <a:p>
            <a:pPr algn="ct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決定排放量原則與方法</a:t>
            </a:r>
          </a:p>
        </p:txBody>
      </p:sp>
      <p:grpSp>
        <p:nvGrpSpPr>
          <p:cNvPr id="39" name="群組 38">
            <a:extLst>
              <a:ext uri="{FF2B5EF4-FFF2-40B4-BE49-F238E27FC236}">
                <a16:creationId xmlns:a16="http://schemas.microsoft.com/office/drawing/2014/main" id="{493347D1-5734-414D-8151-0BAAB7BD4BA9}"/>
              </a:ext>
            </a:extLst>
          </p:cNvPr>
          <p:cNvGrpSpPr/>
          <p:nvPr/>
        </p:nvGrpSpPr>
        <p:grpSpPr>
          <a:xfrm>
            <a:off x="1207651" y="1324311"/>
            <a:ext cx="10338789" cy="5173700"/>
            <a:chOff x="1207651" y="1129105"/>
            <a:chExt cx="10338789" cy="5173700"/>
          </a:xfrm>
        </p:grpSpPr>
        <p:grpSp>
          <p:nvGrpSpPr>
            <p:cNvPr id="8" name="群組 7">
              <a:extLst>
                <a:ext uri="{FF2B5EF4-FFF2-40B4-BE49-F238E27FC236}">
                  <a16:creationId xmlns:a16="http://schemas.microsoft.com/office/drawing/2014/main" id="{B81823B0-A10A-445E-8BF8-6FD3B439DD4B}"/>
                </a:ext>
              </a:extLst>
            </p:cNvPr>
            <p:cNvGrpSpPr/>
            <p:nvPr/>
          </p:nvGrpSpPr>
          <p:grpSpPr>
            <a:xfrm>
              <a:off x="1304818" y="1129105"/>
              <a:ext cx="10241622" cy="1998968"/>
              <a:chOff x="770562" y="1073005"/>
              <a:chExt cx="10241622" cy="1998968"/>
            </a:xfrm>
          </p:grpSpPr>
          <p:sp>
            <p:nvSpPr>
              <p:cNvPr id="7" name="矩形: 圓角 6">
                <a:extLst>
                  <a:ext uri="{FF2B5EF4-FFF2-40B4-BE49-F238E27FC236}">
                    <a16:creationId xmlns:a16="http://schemas.microsoft.com/office/drawing/2014/main" id="{5824DF5E-F557-4669-9D4B-E8ACF41241DF}"/>
                  </a:ext>
                </a:extLst>
              </p:cNvPr>
              <p:cNvSpPr/>
              <p:nvPr/>
            </p:nvSpPr>
            <p:spPr>
              <a:xfrm>
                <a:off x="770562" y="1073005"/>
                <a:ext cx="9666101" cy="199896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a:extLst>
                  <a:ext uri="{FF2B5EF4-FFF2-40B4-BE49-F238E27FC236}">
                    <a16:creationId xmlns:a16="http://schemas.microsoft.com/office/drawing/2014/main" id="{0D8E3AEE-7FEA-444D-9506-F6934707DA08}"/>
                  </a:ext>
                </a:extLst>
              </p:cNvPr>
              <p:cNvSpPr txBox="1"/>
              <p:nvPr/>
            </p:nvSpPr>
            <p:spPr>
              <a:xfrm>
                <a:off x="1179815" y="1203597"/>
                <a:ext cx="9832369" cy="1737783"/>
              </a:xfrm>
              <a:prstGeom prst="rect">
                <a:avLst/>
              </a:prstGeom>
              <a:noFill/>
            </p:spPr>
            <p:txBody>
              <a:bodyPr wrap="square" rtlCol="0">
                <a:spAutoFit/>
              </a:bodyPr>
              <a:lstStyle/>
              <a:p>
                <a:pPr>
                  <a:spcAft>
                    <a:spcPts val="600"/>
                  </a:spcAft>
                </a:pP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監測 </a:t>
                </a:r>
                <a:r>
                  <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rPr>
                  <a:t>(Monitoring) </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與報告 </a:t>
                </a:r>
                <a:r>
                  <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rPr>
                  <a:t>(Reporting) </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基於：</a:t>
                </a:r>
                <a:endPar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marL="800100" lvl="1" indent="-342900">
                  <a:lnSpc>
                    <a:spcPts val="3200"/>
                  </a:lnSpc>
                  <a:buFont typeface="Wingdings" panose="05000000000000000000" pitchFamily="2" charset="2"/>
                  <a:buChar char="n"/>
                </a:pP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完整性</a:t>
                </a:r>
                <a:endPar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marL="800100" lvl="1" indent="-342900">
                  <a:lnSpc>
                    <a:spcPts val="3200"/>
                  </a:lnSpc>
                  <a:buFont typeface="Wingdings" panose="05000000000000000000" pitchFamily="2" charset="2"/>
                  <a:buChar char="n"/>
                </a:pP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一致性、可比較性、透明度</a:t>
                </a:r>
                <a:endPar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marL="800100" lvl="1" indent="-342900">
                  <a:lnSpc>
                    <a:spcPts val="3200"/>
                  </a:lnSpc>
                  <a:buFont typeface="Wingdings" panose="05000000000000000000" pitchFamily="2" charset="2"/>
                  <a:buChar char="n"/>
                </a:pP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準確性</a:t>
                </a:r>
              </a:p>
            </p:txBody>
          </p:sp>
          <p:sp>
            <p:nvSpPr>
              <p:cNvPr id="6" name="文字方塊 5">
                <a:extLst>
                  <a:ext uri="{FF2B5EF4-FFF2-40B4-BE49-F238E27FC236}">
                    <a16:creationId xmlns:a16="http://schemas.microsoft.com/office/drawing/2014/main" id="{317D7333-B0D4-4CBD-958D-A40D4D8E64E2}"/>
                  </a:ext>
                </a:extLst>
              </p:cNvPr>
              <p:cNvSpPr txBox="1"/>
              <p:nvPr/>
            </p:nvSpPr>
            <p:spPr>
              <a:xfrm>
                <a:off x="6095999" y="1617941"/>
                <a:ext cx="4724400" cy="1323439"/>
              </a:xfrm>
              <a:prstGeom prst="rect">
                <a:avLst/>
              </a:prstGeom>
              <a:noFill/>
            </p:spPr>
            <p:txBody>
              <a:bodyPr wrap="square" rtlCol="0">
                <a:spAutoFit/>
              </a:bodyPr>
              <a:lstStyle/>
              <a:p>
                <a:pPr marL="342900" indent="-342900">
                  <a:lnSpc>
                    <a:spcPts val="3200"/>
                  </a:lnSpc>
                  <a:buFont typeface="Wingdings" panose="05000000000000000000" pitchFamily="2" charset="2"/>
                  <a:buChar char="n"/>
                </a:pP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方法和排放報告的完整性</a:t>
                </a:r>
                <a:endPar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marL="342900" indent="-342900">
                  <a:lnSpc>
                    <a:spcPts val="3200"/>
                  </a:lnSpc>
                  <a:buFont typeface="Wingdings" panose="05000000000000000000" pitchFamily="2" charset="2"/>
                  <a:buChar char="n"/>
                </a:pP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持續改進</a:t>
                </a:r>
                <a:endPar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marL="342900" indent="-342900">
                  <a:lnSpc>
                    <a:spcPts val="3200"/>
                  </a:lnSpc>
                  <a:buFont typeface="Wingdings" panose="05000000000000000000" pitchFamily="2" charset="2"/>
                  <a:buChar char="n"/>
                </a:pP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協調</a:t>
                </a:r>
              </a:p>
            </p:txBody>
          </p:sp>
        </p:grpSp>
        <p:sp>
          <p:nvSpPr>
            <p:cNvPr id="9" name="矩形 8">
              <a:extLst>
                <a:ext uri="{FF2B5EF4-FFF2-40B4-BE49-F238E27FC236}">
                  <a16:creationId xmlns:a16="http://schemas.microsoft.com/office/drawing/2014/main" id="{A95BCA51-3DBA-4052-9F91-74BB50EB381E}"/>
                </a:ext>
              </a:extLst>
            </p:cNvPr>
            <p:cNvSpPr/>
            <p:nvPr/>
          </p:nvSpPr>
          <p:spPr>
            <a:xfrm>
              <a:off x="1207651" y="3542418"/>
              <a:ext cx="4680000" cy="707065"/>
            </a:xfrm>
            <a:prstGeom prst="rect">
              <a:avLst/>
            </a:prstGeom>
            <a:solidFill>
              <a:srgbClr val="004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計算基礎的方法</a:t>
              </a:r>
            </a:p>
          </p:txBody>
        </p:sp>
        <p:sp>
          <p:nvSpPr>
            <p:cNvPr id="11" name="矩形 10">
              <a:extLst>
                <a:ext uri="{FF2B5EF4-FFF2-40B4-BE49-F238E27FC236}">
                  <a16:creationId xmlns:a16="http://schemas.microsoft.com/office/drawing/2014/main" id="{B67AF187-A905-40F0-83E7-C8B7D7441851}"/>
                </a:ext>
              </a:extLst>
            </p:cNvPr>
            <p:cNvSpPr/>
            <p:nvPr/>
          </p:nvSpPr>
          <p:spPr>
            <a:xfrm>
              <a:off x="6250115" y="3542417"/>
              <a:ext cx="4680000" cy="707065"/>
            </a:xfrm>
            <a:prstGeom prst="rect">
              <a:avLst/>
            </a:prstGeom>
            <a:solidFill>
              <a:srgbClr val="004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量測基礎的方法</a:t>
              </a:r>
            </a:p>
          </p:txBody>
        </p:sp>
        <p:sp>
          <p:nvSpPr>
            <p:cNvPr id="12" name="矩形 11">
              <a:extLst>
                <a:ext uri="{FF2B5EF4-FFF2-40B4-BE49-F238E27FC236}">
                  <a16:creationId xmlns:a16="http://schemas.microsoft.com/office/drawing/2014/main" id="{A4625727-2D40-40E7-BD60-600FB58C1540}"/>
                </a:ext>
              </a:extLst>
            </p:cNvPr>
            <p:cNvSpPr/>
            <p:nvPr/>
          </p:nvSpPr>
          <p:spPr>
            <a:xfrm>
              <a:off x="1216210" y="4672766"/>
              <a:ext cx="2334167" cy="565546"/>
            </a:xfrm>
            <a:prstGeom prst="rect">
              <a:avLst/>
            </a:prstGeom>
            <a:solidFill>
              <a:srgbClr val="005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latin typeface="微軟正黑體" panose="020B0604030504040204" pitchFamily="34" charset="-120"/>
                  <a:ea typeface="微軟正黑體" panose="020B0604030504040204" pitchFamily="34" charset="-120"/>
                </a:rPr>
                <a:t>標準化方法</a:t>
              </a:r>
            </a:p>
          </p:txBody>
        </p:sp>
        <p:sp>
          <p:nvSpPr>
            <p:cNvPr id="13" name="矩形 12">
              <a:extLst>
                <a:ext uri="{FF2B5EF4-FFF2-40B4-BE49-F238E27FC236}">
                  <a16:creationId xmlns:a16="http://schemas.microsoft.com/office/drawing/2014/main" id="{D0CEB1FE-DAC8-4CC0-98DE-DF4C56BEDF45}"/>
                </a:ext>
              </a:extLst>
            </p:cNvPr>
            <p:cNvSpPr/>
            <p:nvPr/>
          </p:nvSpPr>
          <p:spPr>
            <a:xfrm>
              <a:off x="3698687" y="4672766"/>
              <a:ext cx="2334167" cy="565546"/>
            </a:xfrm>
            <a:prstGeom prst="rect">
              <a:avLst/>
            </a:prstGeom>
            <a:solidFill>
              <a:srgbClr val="005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latin typeface="微軟正黑體" panose="020B0604030504040204" pitchFamily="34" charset="-120"/>
                  <a:ea typeface="微軟正黑體" panose="020B0604030504040204" pitchFamily="34" charset="-120"/>
                </a:rPr>
                <a:t>質量平衡</a:t>
              </a:r>
            </a:p>
          </p:txBody>
        </p:sp>
        <p:sp>
          <p:nvSpPr>
            <p:cNvPr id="14" name="矩形 13">
              <a:extLst>
                <a:ext uri="{FF2B5EF4-FFF2-40B4-BE49-F238E27FC236}">
                  <a16:creationId xmlns:a16="http://schemas.microsoft.com/office/drawing/2014/main" id="{D52099EB-0467-4C77-AD64-4FF5CB220596}"/>
                </a:ext>
              </a:extLst>
            </p:cNvPr>
            <p:cNvSpPr/>
            <p:nvPr/>
          </p:nvSpPr>
          <p:spPr>
            <a:xfrm>
              <a:off x="1216210" y="5737259"/>
              <a:ext cx="2334167" cy="565546"/>
            </a:xfrm>
            <a:prstGeom prst="rect">
              <a:avLst/>
            </a:prstGeom>
            <a:solidFill>
              <a:srgbClr val="B4E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rgbClr val="6E8089"/>
                  </a:solidFill>
                  <a:latin typeface="微軟正黑體" panose="020B0604030504040204" pitchFamily="34" charset="-120"/>
                  <a:ea typeface="微軟正黑體" panose="020B0604030504040204" pitchFamily="34" charset="-120"/>
                </a:rPr>
                <a:t>製程排放計算</a:t>
              </a:r>
            </a:p>
          </p:txBody>
        </p:sp>
        <p:sp>
          <p:nvSpPr>
            <p:cNvPr id="15" name="矩形 14">
              <a:extLst>
                <a:ext uri="{FF2B5EF4-FFF2-40B4-BE49-F238E27FC236}">
                  <a16:creationId xmlns:a16="http://schemas.microsoft.com/office/drawing/2014/main" id="{8FDA62E1-98AF-4775-922B-5D591A2C6F17}"/>
                </a:ext>
              </a:extLst>
            </p:cNvPr>
            <p:cNvSpPr/>
            <p:nvPr/>
          </p:nvSpPr>
          <p:spPr>
            <a:xfrm>
              <a:off x="3649251" y="5720300"/>
              <a:ext cx="2334167" cy="565546"/>
            </a:xfrm>
            <a:prstGeom prst="rect">
              <a:avLst/>
            </a:prstGeom>
            <a:solidFill>
              <a:srgbClr val="B4E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rgbClr val="6E8089"/>
                  </a:solidFill>
                  <a:latin typeface="微軟正黑體" panose="020B0604030504040204" pitchFamily="34" charset="-120"/>
                  <a:ea typeface="微軟正黑體" panose="020B0604030504040204" pitchFamily="34" charset="-120"/>
                </a:rPr>
                <a:t>燃燒排放計算</a:t>
              </a:r>
            </a:p>
          </p:txBody>
        </p:sp>
        <p:cxnSp>
          <p:nvCxnSpPr>
            <p:cNvPr id="19" name="直線單箭頭接點 18">
              <a:extLst>
                <a:ext uri="{FF2B5EF4-FFF2-40B4-BE49-F238E27FC236}">
                  <a16:creationId xmlns:a16="http://schemas.microsoft.com/office/drawing/2014/main" id="{EF5DA13A-0555-47CD-AB29-677B7AE09DCE}"/>
                </a:ext>
              </a:extLst>
            </p:cNvPr>
            <p:cNvCxnSpPr>
              <a:stCxn id="12" idx="2"/>
              <a:endCxn id="14" idx="0"/>
            </p:cNvCxnSpPr>
            <p:nvPr/>
          </p:nvCxnSpPr>
          <p:spPr>
            <a:xfrm>
              <a:off x="2383294" y="5238312"/>
              <a:ext cx="0" cy="498947"/>
            </a:xfrm>
            <a:prstGeom prst="straightConnector1">
              <a:avLst/>
            </a:prstGeom>
            <a:ln w="28575">
              <a:solidFill>
                <a:srgbClr val="005C83"/>
              </a:solidFill>
              <a:tailEnd type="triangle"/>
            </a:ln>
          </p:spPr>
          <p:style>
            <a:lnRef idx="1">
              <a:schemeClr val="accent1"/>
            </a:lnRef>
            <a:fillRef idx="0">
              <a:schemeClr val="accent1"/>
            </a:fillRef>
            <a:effectRef idx="0">
              <a:schemeClr val="accent1"/>
            </a:effectRef>
            <a:fontRef idx="minor">
              <a:schemeClr val="tx1"/>
            </a:fontRef>
          </p:style>
        </p:cxnSp>
        <p:cxnSp>
          <p:nvCxnSpPr>
            <p:cNvPr id="21" name="接點: 肘形 20">
              <a:extLst>
                <a:ext uri="{FF2B5EF4-FFF2-40B4-BE49-F238E27FC236}">
                  <a16:creationId xmlns:a16="http://schemas.microsoft.com/office/drawing/2014/main" id="{DF110DCE-F311-49EF-835E-B856445C10BE}"/>
                </a:ext>
              </a:extLst>
            </p:cNvPr>
            <p:cNvCxnSpPr>
              <a:stCxn id="12" idx="2"/>
              <a:endCxn id="15" idx="0"/>
            </p:cNvCxnSpPr>
            <p:nvPr/>
          </p:nvCxnSpPr>
          <p:spPr>
            <a:xfrm rot="16200000" flipH="1">
              <a:off x="3358820" y="4262785"/>
              <a:ext cx="481988" cy="2433041"/>
            </a:xfrm>
            <a:prstGeom prst="bentConnector3">
              <a:avLst/>
            </a:prstGeom>
            <a:ln w="28575">
              <a:solidFill>
                <a:srgbClr val="005C83"/>
              </a:solidFill>
              <a:tailEnd type="triangle"/>
            </a:ln>
          </p:spPr>
          <p:style>
            <a:lnRef idx="1">
              <a:schemeClr val="accent1"/>
            </a:lnRef>
            <a:fillRef idx="0">
              <a:schemeClr val="accent1"/>
            </a:fillRef>
            <a:effectRef idx="0">
              <a:schemeClr val="accent1"/>
            </a:effectRef>
            <a:fontRef idx="minor">
              <a:schemeClr val="tx1"/>
            </a:fontRef>
          </p:style>
        </p:cxnSp>
        <p:cxnSp>
          <p:nvCxnSpPr>
            <p:cNvPr id="22" name="接點: 肘形 21">
              <a:extLst>
                <a:ext uri="{FF2B5EF4-FFF2-40B4-BE49-F238E27FC236}">
                  <a16:creationId xmlns:a16="http://schemas.microsoft.com/office/drawing/2014/main" id="{010C02E0-9655-4E6B-AD69-FD6ABE16100C}"/>
                </a:ext>
              </a:extLst>
            </p:cNvPr>
            <p:cNvCxnSpPr>
              <a:cxnSpLocks/>
              <a:stCxn id="9" idx="2"/>
              <a:endCxn id="12" idx="0"/>
            </p:cNvCxnSpPr>
            <p:nvPr/>
          </p:nvCxnSpPr>
          <p:spPr>
            <a:xfrm rot="5400000">
              <a:off x="2753832" y="3878946"/>
              <a:ext cx="423283" cy="1164357"/>
            </a:xfrm>
            <a:prstGeom prst="bentConnector3">
              <a:avLst/>
            </a:prstGeom>
            <a:ln w="28575">
              <a:solidFill>
                <a:srgbClr val="005C83"/>
              </a:solidFill>
              <a:tailEnd type="triangle"/>
            </a:ln>
          </p:spPr>
          <p:style>
            <a:lnRef idx="1">
              <a:schemeClr val="accent1"/>
            </a:lnRef>
            <a:fillRef idx="0">
              <a:schemeClr val="accent1"/>
            </a:fillRef>
            <a:effectRef idx="0">
              <a:schemeClr val="accent1"/>
            </a:effectRef>
            <a:fontRef idx="minor">
              <a:schemeClr val="tx1"/>
            </a:fontRef>
          </p:style>
        </p:cxnSp>
        <p:cxnSp>
          <p:nvCxnSpPr>
            <p:cNvPr id="25" name="接點: 肘形 24">
              <a:extLst>
                <a:ext uri="{FF2B5EF4-FFF2-40B4-BE49-F238E27FC236}">
                  <a16:creationId xmlns:a16="http://schemas.microsoft.com/office/drawing/2014/main" id="{9DFFA835-8B4E-499E-B112-A4136093EE28}"/>
                </a:ext>
              </a:extLst>
            </p:cNvPr>
            <p:cNvCxnSpPr>
              <a:cxnSpLocks/>
              <a:stCxn id="9" idx="2"/>
              <a:endCxn id="13" idx="0"/>
            </p:cNvCxnSpPr>
            <p:nvPr/>
          </p:nvCxnSpPr>
          <p:spPr>
            <a:xfrm rot="16200000" flipH="1">
              <a:off x="3995070" y="3802064"/>
              <a:ext cx="423283" cy="1318120"/>
            </a:xfrm>
            <a:prstGeom prst="bentConnector3">
              <a:avLst>
                <a:gd name="adj1" fmla="val 50000"/>
              </a:avLst>
            </a:prstGeom>
            <a:ln w="28575">
              <a:solidFill>
                <a:srgbClr val="005C83"/>
              </a:solidFill>
              <a:tailEnd type="triangle"/>
            </a:ln>
          </p:spPr>
          <p:style>
            <a:lnRef idx="1">
              <a:schemeClr val="accent1"/>
            </a:lnRef>
            <a:fillRef idx="0">
              <a:schemeClr val="accent1"/>
            </a:fillRef>
            <a:effectRef idx="0">
              <a:schemeClr val="accent1"/>
            </a:effectRef>
            <a:fontRef idx="minor">
              <a:schemeClr val="tx1"/>
            </a:fontRef>
          </p:style>
        </p:cxnSp>
        <p:sp>
          <p:nvSpPr>
            <p:cNvPr id="29" name="矩形 28">
              <a:extLst>
                <a:ext uri="{FF2B5EF4-FFF2-40B4-BE49-F238E27FC236}">
                  <a16:creationId xmlns:a16="http://schemas.microsoft.com/office/drawing/2014/main" id="{E85EDB44-DDD7-4C49-BE5E-609F7C1870F5}"/>
                </a:ext>
              </a:extLst>
            </p:cNvPr>
            <p:cNvSpPr/>
            <p:nvPr/>
          </p:nvSpPr>
          <p:spPr>
            <a:xfrm>
              <a:off x="7425540" y="4672764"/>
              <a:ext cx="2334167" cy="565546"/>
            </a:xfrm>
            <a:prstGeom prst="rect">
              <a:avLst/>
            </a:prstGeom>
            <a:solidFill>
              <a:srgbClr val="005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latin typeface="微軟正黑體" panose="020B0604030504040204" pitchFamily="34" charset="-120"/>
                  <a:ea typeface="微軟正黑體" panose="020B0604030504040204" pitchFamily="34" charset="-120"/>
                </a:rPr>
                <a:t>排放量連續監測</a:t>
              </a:r>
            </a:p>
          </p:txBody>
        </p:sp>
        <p:cxnSp>
          <p:nvCxnSpPr>
            <p:cNvPr id="30" name="直線單箭頭接點 29">
              <a:extLst>
                <a:ext uri="{FF2B5EF4-FFF2-40B4-BE49-F238E27FC236}">
                  <a16:creationId xmlns:a16="http://schemas.microsoft.com/office/drawing/2014/main" id="{19009E34-2DE9-4708-A6F5-03421BBDD358}"/>
                </a:ext>
              </a:extLst>
            </p:cNvPr>
            <p:cNvCxnSpPr>
              <a:cxnSpLocks/>
              <a:stCxn id="11" idx="2"/>
              <a:endCxn id="29" idx="0"/>
            </p:cNvCxnSpPr>
            <p:nvPr/>
          </p:nvCxnSpPr>
          <p:spPr>
            <a:xfrm>
              <a:off x="8590115" y="4249482"/>
              <a:ext cx="2509" cy="423282"/>
            </a:xfrm>
            <a:prstGeom prst="straightConnector1">
              <a:avLst/>
            </a:prstGeom>
            <a:ln w="28575">
              <a:solidFill>
                <a:srgbClr val="005C83"/>
              </a:solidFill>
              <a:tailEnd type="triangle"/>
            </a:ln>
          </p:spPr>
          <p:style>
            <a:lnRef idx="1">
              <a:schemeClr val="accent1"/>
            </a:lnRef>
            <a:fillRef idx="0">
              <a:schemeClr val="accent1"/>
            </a:fillRef>
            <a:effectRef idx="0">
              <a:schemeClr val="accent1"/>
            </a:effectRef>
            <a:fontRef idx="minor">
              <a:schemeClr val="tx1"/>
            </a:fontRef>
          </p:style>
        </p:cxnSp>
        <p:cxnSp>
          <p:nvCxnSpPr>
            <p:cNvPr id="33" name="接點: 肘形 32">
              <a:extLst>
                <a:ext uri="{FF2B5EF4-FFF2-40B4-BE49-F238E27FC236}">
                  <a16:creationId xmlns:a16="http://schemas.microsoft.com/office/drawing/2014/main" id="{DFC0AB4B-2E8D-4036-9E0C-35B9663F60EC}"/>
                </a:ext>
              </a:extLst>
            </p:cNvPr>
            <p:cNvCxnSpPr>
              <a:cxnSpLocks/>
              <a:stCxn id="7" idx="2"/>
              <a:endCxn id="11" idx="0"/>
            </p:cNvCxnSpPr>
            <p:nvPr/>
          </p:nvCxnSpPr>
          <p:spPr>
            <a:xfrm rot="16200000" flipH="1">
              <a:off x="7156820" y="2109122"/>
              <a:ext cx="414344" cy="2452246"/>
            </a:xfrm>
            <a:prstGeom prst="bentConnector3">
              <a:avLst>
                <a:gd name="adj1" fmla="val 50000"/>
              </a:avLst>
            </a:prstGeom>
            <a:ln w="28575">
              <a:solidFill>
                <a:srgbClr val="005C83"/>
              </a:solidFill>
              <a:tailEnd type="triangle"/>
            </a:ln>
          </p:spPr>
          <p:style>
            <a:lnRef idx="1">
              <a:schemeClr val="accent1"/>
            </a:lnRef>
            <a:fillRef idx="0">
              <a:schemeClr val="accent1"/>
            </a:fillRef>
            <a:effectRef idx="0">
              <a:schemeClr val="accent1"/>
            </a:effectRef>
            <a:fontRef idx="minor">
              <a:schemeClr val="tx1"/>
            </a:fontRef>
          </p:style>
        </p:cxnSp>
        <p:cxnSp>
          <p:nvCxnSpPr>
            <p:cNvPr id="36" name="接點: 肘形 35">
              <a:extLst>
                <a:ext uri="{FF2B5EF4-FFF2-40B4-BE49-F238E27FC236}">
                  <a16:creationId xmlns:a16="http://schemas.microsoft.com/office/drawing/2014/main" id="{3388F805-8DBD-47CB-B3FE-59FCCBAB9674}"/>
                </a:ext>
              </a:extLst>
            </p:cNvPr>
            <p:cNvCxnSpPr>
              <a:cxnSpLocks/>
              <a:stCxn id="7" idx="2"/>
              <a:endCxn id="9" idx="0"/>
            </p:cNvCxnSpPr>
            <p:nvPr/>
          </p:nvCxnSpPr>
          <p:spPr>
            <a:xfrm rot="5400000">
              <a:off x="4635588" y="2040136"/>
              <a:ext cx="414345" cy="2590218"/>
            </a:xfrm>
            <a:prstGeom prst="bentConnector3">
              <a:avLst>
                <a:gd name="adj1" fmla="val 50000"/>
              </a:avLst>
            </a:prstGeom>
            <a:ln w="28575">
              <a:solidFill>
                <a:srgbClr val="005C83"/>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4049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7">
            <a:extLst>
              <a:ext uri="{FF2B5EF4-FFF2-40B4-BE49-F238E27FC236}">
                <a16:creationId xmlns:a16="http://schemas.microsoft.com/office/drawing/2014/main" id="{8803437C-EB2B-4030-8AEE-86F5864BA508}"/>
              </a:ext>
            </a:extLst>
          </p:cNvPr>
          <p:cNvSpPr txBox="1"/>
          <p:nvPr/>
        </p:nvSpPr>
        <p:spPr>
          <a:xfrm>
            <a:off x="2442248" y="1592653"/>
            <a:ext cx="8963261" cy="427553"/>
          </a:xfrm>
          <a:prstGeom prst="rect">
            <a:avLst/>
          </a:prstGeom>
          <a:ln w="9143">
            <a:solidFill>
              <a:srgbClr val="339966"/>
            </a:solidFill>
          </a:ln>
        </p:spPr>
        <p:txBody>
          <a:bodyPr vert="horz" wrap="square" lIns="0" tIns="31750" rIns="0" bIns="0" rtlCol="0" anchor="ctr">
            <a:spAutoFit/>
          </a:bodyPr>
          <a:lstStyle/>
          <a:p>
            <a:pPr marL="579755" marR="158115" indent="-285750">
              <a:lnSpc>
                <a:spcPts val="3500"/>
              </a:lnSpc>
              <a:spcBef>
                <a:spcPts val="600"/>
              </a:spcBef>
              <a:spcAft>
                <a:spcPts val="600"/>
              </a:spcAft>
              <a:buFont typeface="Wingdings" panose="05000000000000000000" pitchFamily="2" charset="2"/>
              <a:buChar char="n"/>
              <a:defRPr/>
            </a:pPr>
            <a:r>
              <a:rPr lang="zh-TW" altLang="en-US" sz="2000" dirty="0">
                <a:latin typeface="微軟正黑體" panose="020B0604030504040204" pitchFamily="34" charset="-120"/>
                <a:ea typeface="微軟正黑體" panose="020B0604030504040204" pitchFamily="34" charset="-120"/>
                <a:cs typeface="微軟正黑體"/>
              </a:rPr>
              <a:t>選擇</a:t>
            </a:r>
            <a:r>
              <a:rPr lang="zh-TW" altLang="en-US" sz="2000" b="1" dirty="0">
                <a:solidFill>
                  <a:srgbClr val="C00000"/>
                </a:solidFill>
                <a:latin typeface="微軟正黑體" panose="020B0604030504040204" pitchFamily="34" charset="-120"/>
                <a:ea typeface="微軟正黑體" panose="020B0604030504040204" pitchFamily="34" charset="-120"/>
                <a:cs typeface="微軟正黑體"/>
              </a:rPr>
              <a:t>預期使用者需求</a:t>
            </a:r>
            <a:r>
              <a:rPr lang="zh-TW" altLang="en-US" sz="2000" dirty="0">
                <a:latin typeface="微軟正黑體" panose="020B0604030504040204" pitchFamily="34" charset="-120"/>
                <a:ea typeface="微軟正黑體" panose="020B0604030504040204" pitchFamily="34" charset="-120"/>
                <a:cs typeface="微軟正黑體"/>
              </a:rPr>
              <a:t>之溫室氣體排放源、移除、數據和方法。</a:t>
            </a:r>
            <a:endParaRPr sz="2000" dirty="0">
              <a:latin typeface="微軟正黑體" panose="020B0604030504040204" pitchFamily="34" charset="-120"/>
              <a:ea typeface="微軟正黑體" panose="020B0604030504040204" pitchFamily="34" charset="-120"/>
              <a:cs typeface="微軟正黑體"/>
            </a:endParaRPr>
          </a:p>
        </p:txBody>
      </p:sp>
      <p:sp>
        <p:nvSpPr>
          <p:cNvPr id="4" name="object 10">
            <a:extLst>
              <a:ext uri="{FF2B5EF4-FFF2-40B4-BE49-F238E27FC236}">
                <a16:creationId xmlns:a16="http://schemas.microsoft.com/office/drawing/2014/main" id="{87087A8F-7863-410F-951A-E84B6998C511}"/>
              </a:ext>
            </a:extLst>
          </p:cNvPr>
          <p:cNvSpPr txBox="1"/>
          <p:nvPr/>
        </p:nvSpPr>
        <p:spPr>
          <a:xfrm>
            <a:off x="2422081" y="2538285"/>
            <a:ext cx="8963261" cy="482055"/>
          </a:xfrm>
          <a:prstGeom prst="rect">
            <a:avLst/>
          </a:prstGeom>
          <a:ln w="9144">
            <a:solidFill>
              <a:srgbClr val="339966"/>
            </a:solidFill>
          </a:ln>
        </p:spPr>
        <p:txBody>
          <a:bodyPr vert="horz" wrap="square" lIns="0" tIns="76200" rIns="0" bIns="0" rtlCol="0" anchor="ctr">
            <a:spAutoFit/>
          </a:bodyPr>
          <a:lstStyle/>
          <a:p>
            <a:pPr marL="576000" indent="-285750">
              <a:lnSpc>
                <a:spcPts val="3600"/>
              </a:lnSpc>
              <a:spcBef>
                <a:spcPts val="600"/>
              </a:spcBef>
              <a:spcAft>
                <a:spcPts val="600"/>
              </a:spcAft>
              <a:buFont typeface="Wingdings" panose="05000000000000000000" pitchFamily="2" charset="2"/>
              <a:buChar char="n"/>
              <a:defRPr/>
            </a:pPr>
            <a:r>
              <a:rPr lang="zh-TW" altLang="en-US" sz="2000" dirty="0">
                <a:latin typeface="微軟正黑體" panose="020B0604030504040204" pitchFamily="34" charset="-120"/>
                <a:ea typeface="微軟正黑體" panose="020B0604030504040204" pitchFamily="34" charset="-120"/>
                <a:cs typeface="微軟正黑體"/>
              </a:rPr>
              <a:t>納入所有相關之溫室氣體排放量及移除量。</a:t>
            </a:r>
            <a:endParaRPr lang="en-US" altLang="zh-TW" sz="2000" dirty="0">
              <a:latin typeface="微軟正黑體" panose="020B0604030504040204" pitchFamily="34" charset="-120"/>
              <a:ea typeface="微軟正黑體" panose="020B0604030504040204" pitchFamily="34" charset="-120"/>
              <a:cs typeface="微軟正黑體"/>
            </a:endParaRPr>
          </a:p>
        </p:txBody>
      </p:sp>
      <p:sp>
        <p:nvSpPr>
          <p:cNvPr id="5" name="object 13">
            <a:extLst>
              <a:ext uri="{FF2B5EF4-FFF2-40B4-BE49-F238E27FC236}">
                <a16:creationId xmlns:a16="http://schemas.microsoft.com/office/drawing/2014/main" id="{6A116BF6-7F02-45B4-8F44-B0CE59E5624A}"/>
              </a:ext>
            </a:extLst>
          </p:cNvPr>
          <p:cNvSpPr txBox="1"/>
          <p:nvPr/>
        </p:nvSpPr>
        <p:spPr>
          <a:xfrm>
            <a:off x="2429244" y="3526741"/>
            <a:ext cx="8963260" cy="704680"/>
          </a:xfrm>
          <a:prstGeom prst="rect">
            <a:avLst/>
          </a:prstGeom>
          <a:ln w="9144">
            <a:solidFill>
              <a:srgbClr val="339966"/>
            </a:solidFill>
          </a:ln>
        </p:spPr>
        <p:txBody>
          <a:bodyPr vert="horz" wrap="square" lIns="0" tIns="88265" rIns="0" bIns="0" rtlCol="0" anchor="ctr">
            <a:spAutoFit/>
          </a:bodyPr>
          <a:lstStyle/>
          <a:p>
            <a:pPr marL="579755" indent="-285750">
              <a:spcBef>
                <a:spcPts val="695"/>
              </a:spcBef>
              <a:buFont typeface="Wingdings" panose="05000000000000000000" pitchFamily="2" charset="2"/>
              <a:buChar char="n"/>
              <a:defRPr/>
            </a:pPr>
            <a:r>
              <a:rPr lang="zh-TW" altLang="en-US" sz="2000" dirty="0">
                <a:latin typeface="微軟正黑體" panose="020B0604030504040204" pitchFamily="34" charset="-120"/>
                <a:ea typeface="微軟正黑體" panose="020B0604030504040204" pitchFamily="34" charset="-120"/>
                <a:cs typeface="微軟正黑體"/>
              </a:rPr>
              <a:t>保持數據的一致性，以便決策者在不同時期進行有意義的比較，使各期</a:t>
            </a:r>
            <a:r>
              <a:rPr lang="zh-TW" altLang="en-US" sz="2000" b="1" dirty="0">
                <a:solidFill>
                  <a:srgbClr val="C00000"/>
                </a:solidFill>
                <a:latin typeface="微軟正黑體" panose="020B0604030504040204" pitchFamily="34" charset="-120"/>
                <a:ea typeface="微軟正黑體" panose="020B0604030504040204" pitchFamily="34" charset="-120"/>
                <a:cs typeface="微軟正黑體"/>
              </a:rPr>
              <a:t>盤查報告具備可比較性</a:t>
            </a:r>
            <a:r>
              <a:rPr lang="zh-TW" altLang="en-US" sz="2000" dirty="0">
                <a:latin typeface="微軟正黑體" panose="020B0604030504040204" pitchFamily="34" charset="-120"/>
                <a:ea typeface="微軟正黑體" panose="020B0604030504040204" pitchFamily="34" charset="-120"/>
                <a:cs typeface="微軟正黑體"/>
              </a:rPr>
              <a:t>。</a:t>
            </a:r>
          </a:p>
        </p:txBody>
      </p:sp>
      <p:sp>
        <p:nvSpPr>
          <p:cNvPr id="6" name="object 19">
            <a:extLst>
              <a:ext uri="{FF2B5EF4-FFF2-40B4-BE49-F238E27FC236}">
                <a16:creationId xmlns:a16="http://schemas.microsoft.com/office/drawing/2014/main" id="{0C10F9AD-5F22-4AD0-BFA1-5B8617C3E191}"/>
              </a:ext>
            </a:extLst>
          </p:cNvPr>
          <p:cNvSpPr txBox="1"/>
          <p:nvPr/>
        </p:nvSpPr>
        <p:spPr>
          <a:xfrm>
            <a:off x="2429245" y="4507498"/>
            <a:ext cx="8963260" cy="714939"/>
          </a:xfrm>
          <a:prstGeom prst="rect">
            <a:avLst/>
          </a:prstGeom>
          <a:ln w="9144">
            <a:solidFill>
              <a:srgbClr val="339966"/>
            </a:solidFill>
          </a:ln>
        </p:spPr>
        <p:txBody>
          <a:bodyPr vert="horz" wrap="square" lIns="0" tIns="98425" rIns="0" bIns="0" rtlCol="0" anchor="ctr">
            <a:spAutoFit/>
          </a:bodyPr>
          <a:lstStyle/>
          <a:p>
            <a:pPr marL="579755" indent="-285750">
              <a:spcBef>
                <a:spcPts val="775"/>
              </a:spcBef>
              <a:buFont typeface="Wingdings" panose="05000000000000000000" pitchFamily="2" charset="2"/>
              <a:buChar char="n"/>
              <a:defRPr/>
            </a:pPr>
            <a:r>
              <a:rPr lang="zh-TW" altLang="en-US" sz="2000" dirty="0">
                <a:latin typeface="微軟正黑體" panose="020B0604030504040204" pitchFamily="34" charset="-120"/>
                <a:ea typeface="微軟正黑體" panose="020B0604030504040204" pitchFamily="34" charset="-120"/>
                <a:cs typeface="微軟正黑體"/>
              </a:rPr>
              <a:t>盡量減少數據中的偏差，確保計算的排放量不會被高估或低估，並</a:t>
            </a:r>
            <a:r>
              <a:rPr lang="zh-TW" altLang="en-US" sz="2000" b="1" dirty="0">
                <a:solidFill>
                  <a:srgbClr val="C00000"/>
                </a:solidFill>
                <a:latin typeface="微軟正黑體" panose="020B0604030504040204" pitchFamily="34" charset="-120"/>
                <a:ea typeface="微軟正黑體" panose="020B0604030504040204" pitchFamily="34" charset="-120"/>
                <a:cs typeface="微軟正黑體"/>
              </a:rPr>
              <a:t>減少可能的作業或不確定性</a:t>
            </a:r>
            <a:r>
              <a:rPr lang="zh-TW" altLang="en-US" sz="2000" dirty="0">
                <a:latin typeface="微軟正黑體" panose="020B0604030504040204" pitchFamily="34" charset="-120"/>
                <a:ea typeface="微軟正黑體" panose="020B0604030504040204" pitchFamily="34" charset="-120"/>
                <a:cs typeface="微軟正黑體"/>
              </a:rPr>
              <a:t>。</a:t>
            </a:r>
          </a:p>
        </p:txBody>
      </p:sp>
      <p:sp>
        <p:nvSpPr>
          <p:cNvPr id="7" name="object 23">
            <a:extLst>
              <a:ext uri="{FF2B5EF4-FFF2-40B4-BE49-F238E27FC236}">
                <a16:creationId xmlns:a16="http://schemas.microsoft.com/office/drawing/2014/main" id="{DB338918-294A-445B-8B49-27D7B1BD5FAC}"/>
              </a:ext>
            </a:extLst>
          </p:cNvPr>
          <p:cNvSpPr/>
          <p:nvPr/>
        </p:nvSpPr>
        <p:spPr>
          <a:xfrm>
            <a:off x="786491" y="1443627"/>
            <a:ext cx="1461785" cy="726198"/>
          </a:xfrm>
          <a:prstGeom prst="rect">
            <a:avLst/>
          </a:prstGeom>
          <a:blipFill>
            <a:blip r:embed="rId2" cstate="print">
              <a:duotone>
                <a:prstClr val="black"/>
                <a:schemeClr val="accent1">
                  <a:tint val="45000"/>
                  <a:satMod val="400000"/>
                </a:schemeClr>
              </a:duotone>
            </a:blip>
            <a:stretch>
              <a:fillRect/>
            </a:stretch>
          </a:blipFill>
        </p:spPr>
        <p:txBody>
          <a:bodyPr wrap="square" lIns="0" tIns="0" rIns="0" bIns="0" rtlCol="0" anchor="ctr"/>
          <a:lstStyle/>
          <a:p>
            <a:pPr algn="ctr">
              <a:defRPr/>
            </a:pPr>
            <a:r>
              <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相關性</a:t>
            </a:r>
            <a:endParaRPr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8" name="object 17">
            <a:extLst>
              <a:ext uri="{FF2B5EF4-FFF2-40B4-BE49-F238E27FC236}">
                <a16:creationId xmlns:a16="http://schemas.microsoft.com/office/drawing/2014/main" id="{3B9D9968-9ABA-4B23-A063-FC751ACC1B0A}"/>
              </a:ext>
            </a:extLst>
          </p:cNvPr>
          <p:cNvSpPr txBox="1"/>
          <p:nvPr/>
        </p:nvSpPr>
        <p:spPr>
          <a:xfrm>
            <a:off x="2429245" y="5661076"/>
            <a:ext cx="8963260" cy="674543"/>
          </a:xfrm>
          <a:prstGeom prst="rect">
            <a:avLst/>
          </a:prstGeom>
          <a:ln w="9144">
            <a:solidFill>
              <a:srgbClr val="339966"/>
            </a:solidFill>
          </a:ln>
        </p:spPr>
        <p:txBody>
          <a:bodyPr vert="horz" wrap="square" lIns="0" tIns="58419" rIns="0" bIns="0" rtlCol="0" anchor="ctr">
            <a:spAutoFit/>
          </a:bodyPr>
          <a:lstStyle/>
          <a:p>
            <a:pPr marL="579755" marR="0" lvl="0" indent="-285750" defTabSz="914400" eaLnBrk="1" fontAlgn="auto" latinLnBrk="0" hangingPunct="1">
              <a:lnSpc>
                <a:spcPct val="100000"/>
              </a:lnSpc>
              <a:spcBef>
                <a:spcPts val="459"/>
              </a:spcBef>
              <a:spcAft>
                <a:spcPts val="0"/>
              </a:spcAft>
              <a:buClrTx/>
              <a:buSzTx/>
              <a:buFont typeface="Wingdings" panose="05000000000000000000" pitchFamily="2" charset="2"/>
              <a:buChar char="n"/>
              <a:tabLst/>
              <a:defRPr/>
            </a:pPr>
            <a:r>
              <a:rPr lang="zh-TW" altLang="en-US" sz="2000" b="1" dirty="0">
                <a:solidFill>
                  <a:srgbClr val="C00000"/>
                </a:solidFill>
                <a:latin typeface="微軟正黑體" panose="020B0604030504040204" pitchFamily="34" charset="-120"/>
                <a:ea typeface="微軟正黑體" panose="020B0604030504040204" pitchFamily="34" charset="-120"/>
                <a:cs typeface="微軟正黑體"/>
              </a:rPr>
              <a:t>揭露充分且適當</a:t>
            </a:r>
            <a:r>
              <a:rPr lang="zh-TW" altLang="en-US" sz="2000" dirty="0">
                <a:latin typeface="微軟正黑體" panose="020B0604030504040204" pitchFamily="34" charset="-120"/>
                <a:ea typeface="微軟正黑體" panose="020B0604030504040204" pitchFamily="34" charset="-120"/>
                <a:cs typeface="微軟正黑體"/>
              </a:rPr>
              <a:t>的溫室氣體相關資訊，可</a:t>
            </a:r>
            <a:r>
              <a:rPr lang="zh-TW" altLang="en-US" sz="2000" dirty="0">
                <a:latin typeface="微軟正黑體" panose="020B0604030504040204" pitchFamily="34" charset="-120"/>
                <a:ea typeface="微軟正黑體" panose="020B0604030504040204" pitchFamily="34" charset="-120"/>
              </a:rPr>
              <a:t>供</a:t>
            </a:r>
            <a:r>
              <a:rPr lang="zh-TW" altLang="en-US" sz="2000" b="1" dirty="0">
                <a:solidFill>
                  <a:srgbClr val="C00000"/>
                </a:solidFill>
                <a:latin typeface="微軟正黑體" panose="020B0604030504040204" pitchFamily="34" charset="-120"/>
                <a:ea typeface="微軟正黑體" panose="020B0604030504040204" pitchFamily="34" charset="-120"/>
                <a:cs typeface="微軟正黑體"/>
              </a:rPr>
              <a:t>內部及外部查驗之可信度</a:t>
            </a:r>
            <a:r>
              <a:rPr lang="zh-TW" altLang="en-US" sz="2000" dirty="0">
                <a:latin typeface="微軟正黑體" panose="020B0604030504040204" pitchFamily="34" charset="-120"/>
                <a:ea typeface="微軟正黑體" panose="020B0604030504040204" pitchFamily="34" charset="-120"/>
                <a:cs typeface="微軟正黑體"/>
              </a:rPr>
              <a:t>，</a:t>
            </a:r>
            <a:r>
              <a:rPr lang="zh-TW" altLang="en-US" sz="2000" kern="0" dirty="0">
                <a:latin typeface="微軟正黑體" panose="020B0604030504040204" pitchFamily="34" charset="-120"/>
                <a:ea typeface="微軟正黑體" panose="020B0604030504040204" pitchFamily="34" charset="-120"/>
              </a:rPr>
              <a:t>讓預期使用者做出合理且可信的判斷。</a:t>
            </a:r>
            <a:endParaRPr kumimoji="0" lang="en-US" altLang="zh-TW" sz="2000" b="0" i="0" u="none" strike="noStrike" kern="0" cap="none" spc="0" normalizeH="0" baseline="0" noProof="0" dirty="0">
              <a:ln>
                <a:noFill/>
              </a:ln>
              <a:effectLst/>
              <a:uLnTx/>
              <a:uFillTx/>
              <a:latin typeface="微軟正黑體" panose="020B0604030504040204" pitchFamily="34" charset="-120"/>
              <a:ea typeface="微軟正黑體" panose="020B0604030504040204" pitchFamily="34" charset="-120"/>
            </a:endParaRPr>
          </a:p>
        </p:txBody>
      </p:sp>
      <p:sp>
        <p:nvSpPr>
          <p:cNvPr id="9" name="object 23">
            <a:extLst>
              <a:ext uri="{FF2B5EF4-FFF2-40B4-BE49-F238E27FC236}">
                <a16:creationId xmlns:a16="http://schemas.microsoft.com/office/drawing/2014/main" id="{E18F8687-EC4B-4F58-B387-B9979843471F}"/>
              </a:ext>
            </a:extLst>
          </p:cNvPr>
          <p:cNvSpPr/>
          <p:nvPr/>
        </p:nvSpPr>
        <p:spPr>
          <a:xfrm>
            <a:off x="806658" y="2453247"/>
            <a:ext cx="1461785" cy="726198"/>
          </a:xfrm>
          <a:prstGeom prst="rect">
            <a:avLst/>
          </a:prstGeom>
          <a:blipFill>
            <a:blip r:embed="rId2" cstate="print">
              <a:duotone>
                <a:prstClr val="black"/>
                <a:schemeClr val="accent2">
                  <a:tint val="45000"/>
                  <a:satMod val="400000"/>
                </a:schemeClr>
              </a:duotone>
            </a:blip>
            <a:stretch>
              <a:fillRect/>
            </a:stretch>
          </a:blipFill>
        </p:spPr>
        <p:txBody>
          <a:bodyPr wrap="square" lIns="0" tIns="0" rIns="0" bIns="0" rtlCol="0" anchor="ctr"/>
          <a:lstStyle/>
          <a:p>
            <a:pPr algn="ctr">
              <a:defRPr/>
            </a:pPr>
            <a:r>
              <a:rPr lang="zh-TW" altLang="en-US" sz="2400" b="1" dirty="0">
                <a:solidFill>
                  <a:schemeClr val="bg1"/>
                </a:solidFill>
                <a:latin typeface="微軟正黑體" panose="020B0604030504040204" pitchFamily="34" charset="-120"/>
                <a:ea typeface="微軟正黑體" panose="020B0604030504040204" pitchFamily="34" charset="-120"/>
              </a:rPr>
              <a:t>完整性</a:t>
            </a:r>
            <a:endParaRPr sz="2400" b="1" dirty="0">
              <a:solidFill>
                <a:schemeClr val="bg1"/>
              </a:solidFill>
              <a:latin typeface="微軟正黑體" panose="020B0604030504040204" pitchFamily="34" charset="-120"/>
              <a:ea typeface="微軟正黑體" panose="020B0604030504040204" pitchFamily="34" charset="-120"/>
            </a:endParaRPr>
          </a:p>
        </p:txBody>
      </p:sp>
      <p:sp>
        <p:nvSpPr>
          <p:cNvPr id="10" name="object 23">
            <a:extLst>
              <a:ext uri="{FF2B5EF4-FFF2-40B4-BE49-F238E27FC236}">
                <a16:creationId xmlns:a16="http://schemas.microsoft.com/office/drawing/2014/main" id="{B5AA012D-3DF0-47C8-BDA0-6EEABA03CC57}"/>
              </a:ext>
            </a:extLst>
          </p:cNvPr>
          <p:cNvSpPr/>
          <p:nvPr/>
        </p:nvSpPr>
        <p:spPr>
          <a:xfrm>
            <a:off x="836825" y="3484091"/>
            <a:ext cx="1461785" cy="726198"/>
          </a:xfrm>
          <a:prstGeom prst="rect">
            <a:avLst/>
          </a:prstGeom>
          <a:blipFill>
            <a:blip r:embed="rId2" cstate="print">
              <a:duotone>
                <a:prstClr val="black"/>
                <a:schemeClr val="accent6">
                  <a:tint val="45000"/>
                  <a:satMod val="400000"/>
                </a:schemeClr>
              </a:duotone>
            </a:blip>
            <a:stretch>
              <a:fillRect/>
            </a:stretch>
          </a:blipFill>
        </p:spPr>
        <p:txBody>
          <a:bodyPr wrap="square" lIns="0" tIns="0" rIns="0" bIns="0" rtlCol="0" anchor="ctr"/>
          <a:lstStyle/>
          <a:p>
            <a:pPr algn="ctr">
              <a:defRPr/>
            </a:pPr>
            <a:r>
              <a:rPr lang="zh-TW" altLang="en-US" sz="2400" b="1" dirty="0">
                <a:solidFill>
                  <a:schemeClr val="bg1"/>
                </a:solidFill>
                <a:latin typeface="微軟正黑體" panose="020B0604030504040204" pitchFamily="34" charset="-120"/>
                <a:ea typeface="微軟正黑體" panose="020B0604030504040204" pitchFamily="34" charset="-120"/>
              </a:rPr>
              <a:t>一致性</a:t>
            </a:r>
            <a:endParaRPr sz="2400" b="1" dirty="0">
              <a:solidFill>
                <a:schemeClr val="bg1"/>
              </a:solidFill>
              <a:latin typeface="微軟正黑體" panose="020B0604030504040204" pitchFamily="34" charset="-120"/>
              <a:ea typeface="微軟正黑體" panose="020B0604030504040204" pitchFamily="34" charset="-120"/>
            </a:endParaRPr>
          </a:p>
        </p:txBody>
      </p:sp>
      <p:sp>
        <p:nvSpPr>
          <p:cNvPr id="11" name="object 23">
            <a:extLst>
              <a:ext uri="{FF2B5EF4-FFF2-40B4-BE49-F238E27FC236}">
                <a16:creationId xmlns:a16="http://schemas.microsoft.com/office/drawing/2014/main" id="{48C85BA7-B33C-4DEF-A0E4-1908AC82AD28}"/>
              </a:ext>
            </a:extLst>
          </p:cNvPr>
          <p:cNvSpPr/>
          <p:nvPr/>
        </p:nvSpPr>
        <p:spPr>
          <a:xfrm>
            <a:off x="786491" y="5653668"/>
            <a:ext cx="1512119" cy="726198"/>
          </a:xfrm>
          <a:prstGeom prst="rect">
            <a:avLst/>
          </a:prstGeom>
          <a:blipFill>
            <a:blip r:embed="rId2" cstate="print"/>
            <a:stretch>
              <a:fillRect/>
            </a:stretch>
          </a:blipFill>
        </p:spPr>
        <p:txBody>
          <a:bodyPr wrap="square" lIns="0" tIns="0" rIns="0" bIns="0" rtlCol="0" anchor="ctr"/>
          <a:lstStyle/>
          <a:p>
            <a:pPr algn="ctr">
              <a:defRPr/>
            </a:pPr>
            <a:r>
              <a:rPr lang="zh-TW" altLang="en-US" sz="2400" b="1" dirty="0">
                <a:solidFill>
                  <a:schemeClr val="bg1"/>
                </a:solidFill>
                <a:latin typeface="微軟正黑體" panose="020B0604030504040204" pitchFamily="34" charset="-120"/>
                <a:ea typeface="微軟正黑體" panose="020B0604030504040204" pitchFamily="34" charset="-120"/>
              </a:rPr>
              <a:t>透明度</a:t>
            </a:r>
            <a:endParaRPr sz="2400" b="1" dirty="0">
              <a:solidFill>
                <a:schemeClr val="bg1"/>
              </a:solidFill>
              <a:latin typeface="微軟正黑體" panose="020B0604030504040204" pitchFamily="34" charset="-120"/>
              <a:ea typeface="微軟正黑體" panose="020B0604030504040204" pitchFamily="34" charset="-120"/>
            </a:endParaRPr>
          </a:p>
        </p:txBody>
      </p:sp>
      <p:sp>
        <p:nvSpPr>
          <p:cNvPr id="12" name="object 23">
            <a:extLst>
              <a:ext uri="{FF2B5EF4-FFF2-40B4-BE49-F238E27FC236}">
                <a16:creationId xmlns:a16="http://schemas.microsoft.com/office/drawing/2014/main" id="{289E5EFC-F0E2-4ED2-B72E-48FB1F72E3BE}"/>
              </a:ext>
            </a:extLst>
          </p:cNvPr>
          <p:cNvSpPr/>
          <p:nvPr/>
        </p:nvSpPr>
        <p:spPr>
          <a:xfrm>
            <a:off x="806657" y="4514935"/>
            <a:ext cx="1461785" cy="726198"/>
          </a:xfrm>
          <a:prstGeom prst="rect">
            <a:avLst/>
          </a:prstGeom>
          <a:blipFill>
            <a:blip r:embed="rId2" cstate="print">
              <a:duotone>
                <a:prstClr val="black"/>
                <a:schemeClr val="accent5">
                  <a:tint val="45000"/>
                  <a:satMod val="400000"/>
                </a:schemeClr>
              </a:duotone>
            </a:blip>
            <a:stretch>
              <a:fillRect/>
            </a:stretch>
          </a:blipFill>
        </p:spPr>
        <p:txBody>
          <a:bodyPr wrap="square" lIns="0" tIns="0" rIns="0" bIns="0" rtlCol="0" anchor="ctr"/>
          <a:lstStyle/>
          <a:p>
            <a:pPr algn="ctr">
              <a:defRPr/>
            </a:pPr>
            <a:r>
              <a:rPr lang="zh-TW" altLang="en-US" sz="2400" b="1" dirty="0">
                <a:solidFill>
                  <a:schemeClr val="bg1"/>
                </a:solidFill>
                <a:latin typeface="微軟正黑體" panose="020B0604030504040204" pitchFamily="34" charset="-120"/>
                <a:ea typeface="微軟正黑體" panose="020B0604030504040204" pitchFamily="34" charset="-120"/>
              </a:rPr>
              <a:t>準確度</a:t>
            </a:r>
            <a:endParaRPr sz="2400" b="1" dirty="0">
              <a:solidFill>
                <a:schemeClr val="bg1"/>
              </a:solidFill>
              <a:latin typeface="微軟正黑體" panose="020B0604030504040204" pitchFamily="34" charset="-120"/>
              <a:ea typeface="微軟正黑體" panose="020B0604030504040204" pitchFamily="34" charset="-120"/>
            </a:endParaRPr>
          </a:p>
        </p:txBody>
      </p:sp>
      <p:pic>
        <p:nvPicPr>
          <p:cNvPr id="13" name="圖形 12">
            <a:extLst>
              <a:ext uri="{FF2B5EF4-FFF2-40B4-BE49-F238E27FC236}">
                <a16:creationId xmlns:a16="http://schemas.microsoft.com/office/drawing/2014/main" id="{6ACC4609-639C-46B8-AD02-FB786F0311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2963" y="183098"/>
            <a:ext cx="1791313" cy="551629"/>
          </a:xfrm>
          <a:prstGeom prst="rect">
            <a:avLst/>
          </a:prstGeom>
        </p:spPr>
      </p:pic>
      <p:sp>
        <p:nvSpPr>
          <p:cNvPr id="14" name="文字方塊 13">
            <a:extLst>
              <a:ext uri="{FF2B5EF4-FFF2-40B4-BE49-F238E27FC236}">
                <a16:creationId xmlns:a16="http://schemas.microsoft.com/office/drawing/2014/main" id="{BA966571-CFDF-40EC-966E-D6A698BF392B}"/>
              </a:ext>
            </a:extLst>
          </p:cNvPr>
          <p:cNvSpPr txBox="1"/>
          <p:nvPr/>
        </p:nvSpPr>
        <p:spPr>
          <a:xfrm>
            <a:off x="0" y="242008"/>
            <a:ext cx="12192000" cy="830997"/>
          </a:xfrm>
          <a:prstGeom prst="rect">
            <a:avLst/>
          </a:prstGeom>
          <a:noFill/>
        </p:spPr>
        <p:txBody>
          <a:bodyPr wrap="square" rtlCol="0">
            <a:spAutoFit/>
          </a:bodyPr>
          <a:lstStyle/>
          <a:p>
            <a:pPr algn="ct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盤查的五大原則</a:t>
            </a:r>
          </a:p>
        </p:txBody>
      </p:sp>
    </p:spTree>
    <p:extLst>
      <p:ext uri="{BB962C8B-B14F-4D97-AF65-F5344CB8AC3E}">
        <p14:creationId xmlns:p14="http://schemas.microsoft.com/office/powerpoint/2010/main" val="319788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投影片編號版面配置區 8">
            <a:extLst>
              <a:ext uri="{FF2B5EF4-FFF2-40B4-BE49-F238E27FC236}">
                <a16:creationId xmlns:a16="http://schemas.microsoft.com/office/drawing/2014/main" id="{3378FF72-5123-5990-579A-5A1A292D5B93}"/>
              </a:ext>
            </a:extLst>
          </p:cNvPr>
          <p:cNvSpPr txBox="1">
            <a:spLocks/>
          </p:cNvSpPr>
          <p:nvPr/>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01CC4-3E67-4728-A622-C7FB40383D11}" type="slidenum">
              <a:rPr lang="zh-TW" altLang="en-US" sz="1600" smtClean="0">
                <a:solidFill>
                  <a:schemeClr val="tx1">
                    <a:lumMod val="65000"/>
                    <a:lumOff val="35000"/>
                  </a:schemeClr>
                </a:solidFill>
                <a:latin typeface="微軟正黑體" panose="020B0604030504040204" pitchFamily="34" charset="-120"/>
                <a:ea typeface="微軟正黑體" panose="020B0604030504040204" pitchFamily="34" charset="-120"/>
              </a:rPr>
              <a:pPr/>
              <a:t>15</a:t>
            </a:fld>
            <a:endParaRPr lang="zh-TW" altLang="en-US" sz="16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24" name="文字方塊 23">
            <a:extLst>
              <a:ext uri="{FF2B5EF4-FFF2-40B4-BE49-F238E27FC236}">
                <a16:creationId xmlns:a16="http://schemas.microsoft.com/office/drawing/2014/main" id="{259B7E00-A8A8-3F36-EFA1-F6351E8B852E}"/>
              </a:ext>
            </a:extLst>
          </p:cNvPr>
          <p:cNvSpPr txBox="1"/>
          <p:nvPr/>
        </p:nvSpPr>
        <p:spPr>
          <a:xfrm>
            <a:off x="800033" y="1771580"/>
            <a:ext cx="10449214" cy="600164"/>
          </a:xfrm>
          <a:prstGeom prst="rect">
            <a:avLst/>
          </a:prstGeom>
          <a:noFill/>
        </p:spPr>
        <p:txBody>
          <a:bodyPr wrap="square">
            <a:spAutoFit/>
          </a:bodyPr>
          <a:lstStyle/>
          <a:p>
            <a:pPr marL="457200" indent="-457200">
              <a:buBlip>
                <a:blip r:embed="rId2"/>
              </a:buBlip>
            </a:pPr>
            <a:r>
              <a:rPr lang="zh-TW" altLang="en-US" sz="3300" b="1" dirty="0">
                <a:solidFill>
                  <a:schemeClr val="tx1">
                    <a:lumMod val="65000"/>
                    <a:lumOff val="35000"/>
                  </a:schemeClr>
                </a:solidFill>
                <a:latin typeface="微軟正黑體" panose="020B0604030504040204" pitchFamily="34" charset="-120"/>
                <a:ea typeface="微軟正黑體" panose="020B0604030504040204" pitchFamily="34" charset="-120"/>
              </a:rPr>
              <a:t>依據盤查目的決定需盤查的範疇</a:t>
            </a:r>
          </a:p>
        </p:txBody>
      </p:sp>
      <p:pic>
        <p:nvPicPr>
          <p:cNvPr id="4" name="圖形 3">
            <a:extLst>
              <a:ext uri="{FF2B5EF4-FFF2-40B4-BE49-F238E27FC236}">
                <a16:creationId xmlns:a16="http://schemas.microsoft.com/office/drawing/2014/main" id="{88262BCE-14C3-DA5F-03E5-EB2027B742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2963" y="183098"/>
            <a:ext cx="1791313" cy="551629"/>
          </a:xfrm>
          <a:prstGeom prst="rect">
            <a:avLst/>
          </a:prstGeom>
        </p:spPr>
      </p:pic>
      <p:sp>
        <p:nvSpPr>
          <p:cNvPr id="7" name="文字方塊 6">
            <a:extLst>
              <a:ext uri="{FF2B5EF4-FFF2-40B4-BE49-F238E27FC236}">
                <a16:creationId xmlns:a16="http://schemas.microsoft.com/office/drawing/2014/main" id="{CC4B6DE4-7CCF-41A3-BC19-5D6903CE05A3}"/>
              </a:ext>
            </a:extLst>
          </p:cNvPr>
          <p:cNvSpPr txBox="1"/>
          <p:nvPr/>
        </p:nvSpPr>
        <p:spPr>
          <a:xfrm>
            <a:off x="0" y="242008"/>
            <a:ext cx="12192000" cy="830997"/>
          </a:xfrm>
          <a:prstGeom prst="rect">
            <a:avLst/>
          </a:prstGeom>
          <a:noFill/>
        </p:spPr>
        <p:txBody>
          <a:bodyPr wrap="square" rtlCol="0">
            <a:spAutoFit/>
          </a:bodyPr>
          <a:lstStyle/>
          <a:p>
            <a:pPr algn="ct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企業如何決定盤查範疇？</a:t>
            </a:r>
            <a:endParaRPr lang="en-US" altLang="zh-TW" sz="48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graphicFrame>
        <p:nvGraphicFramePr>
          <p:cNvPr id="8" name="表格 7">
            <a:extLst>
              <a:ext uri="{FF2B5EF4-FFF2-40B4-BE49-F238E27FC236}">
                <a16:creationId xmlns:a16="http://schemas.microsoft.com/office/drawing/2014/main" id="{5F736D5F-B855-4B31-B9BE-13FB024BEC0A}"/>
              </a:ext>
            </a:extLst>
          </p:cNvPr>
          <p:cNvGraphicFramePr>
            <a:graphicFrameLocks noGrp="1"/>
          </p:cNvGraphicFramePr>
          <p:nvPr>
            <p:extLst>
              <p:ext uri="{D42A27DB-BD31-4B8C-83A1-F6EECF244321}">
                <p14:modId xmlns:p14="http://schemas.microsoft.com/office/powerpoint/2010/main" val="201238380"/>
              </p:ext>
            </p:extLst>
          </p:nvPr>
        </p:nvGraphicFramePr>
        <p:xfrm>
          <a:off x="1231509" y="2824473"/>
          <a:ext cx="9688128" cy="2701886"/>
        </p:xfrm>
        <a:graphic>
          <a:graphicData uri="http://schemas.openxmlformats.org/drawingml/2006/table">
            <a:tbl>
              <a:tblPr firstRow="1" bandRow="1">
                <a:tableStyleId>{7DF18680-E054-41AD-8BC1-D1AEF772440D}</a:tableStyleId>
              </a:tblPr>
              <a:tblGrid>
                <a:gridCol w="3778428">
                  <a:extLst>
                    <a:ext uri="{9D8B030D-6E8A-4147-A177-3AD203B41FA5}">
                      <a16:colId xmlns:a16="http://schemas.microsoft.com/office/drawing/2014/main" val="3756462125"/>
                    </a:ext>
                  </a:extLst>
                </a:gridCol>
                <a:gridCol w="1969900">
                  <a:extLst>
                    <a:ext uri="{9D8B030D-6E8A-4147-A177-3AD203B41FA5}">
                      <a16:colId xmlns:a16="http://schemas.microsoft.com/office/drawing/2014/main" val="3762077539"/>
                    </a:ext>
                  </a:extLst>
                </a:gridCol>
                <a:gridCol w="1969900">
                  <a:extLst>
                    <a:ext uri="{9D8B030D-6E8A-4147-A177-3AD203B41FA5}">
                      <a16:colId xmlns:a16="http://schemas.microsoft.com/office/drawing/2014/main" val="2912223610"/>
                    </a:ext>
                  </a:extLst>
                </a:gridCol>
                <a:gridCol w="1969900">
                  <a:extLst>
                    <a:ext uri="{9D8B030D-6E8A-4147-A177-3AD203B41FA5}">
                      <a16:colId xmlns:a16="http://schemas.microsoft.com/office/drawing/2014/main" val="1608886417"/>
                    </a:ext>
                  </a:extLst>
                </a:gridCol>
              </a:tblGrid>
              <a:tr h="341567">
                <a:tc rowSpan="2">
                  <a:txBody>
                    <a:bodyPr/>
                    <a:lstStyle/>
                    <a:p>
                      <a:pPr algn="r"/>
                      <a:r>
                        <a:rPr lang="zh-TW" altLang="en-US" sz="2000" u="sng" dirty="0">
                          <a:solidFill>
                            <a:schemeClr val="bg1"/>
                          </a:solidFill>
                          <a:latin typeface="微軟正黑體" panose="020B0604030504040204" pitchFamily="34" charset="-120"/>
                          <a:ea typeface="微軟正黑體" panose="020B0604030504040204" pitchFamily="34" charset="-120"/>
                        </a:rPr>
                        <a:t>盤查範疇</a:t>
                      </a:r>
                      <a:endParaRPr lang="en-US" altLang="zh-TW" sz="2000" u="sng" dirty="0">
                        <a:solidFill>
                          <a:schemeClr val="bg1"/>
                        </a:solidFill>
                        <a:latin typeface="微軟正黑體" panose="020B0604030504040204" pitchFamily="34" charset="-120"/>
                        <a:ea typeface="微軟正黑體" panose="020B0604030504040204" pitchFamily="34" charset="-120"/>
                      </a:endParaRPr>
                    </a:p>
                    <a:p>
                      <a:pPr algn="l"/>
                      <a:r>
                        <a:rPr lang="zh-TW" altLang="en-US" sz="2000" u="sng" dirty="0">
                          <a:solidFill>
                            <a:schemeClr val="bg1"/>
                          </a:solidFill>
                          <a:latin typeface="微軟正黑體" panose="020B0604030504040204" pitchFamily="34" charset="-120"/>
                          <a:ea typeface="微軟正黑體" panose="020B0604030504040204" pitchFamily="34" charset="-120"/>
                        </a:rPr>
                        <a:t>對象</a:t>
                      </a:r>
                    </a:p>
                  </a:txBody>
                  <a:tcPr marL="36000" marR="36000" marT="34290" marB="34290" anchor="ctr">
                    <a:lnTlToBr w="12700" cap="flat" cmpd="sng" algn="ctr">
                      <a:solidFill>
                        <a:schemeClr val="bg1"/>
                      </a:solidFill>
                      <a:prstDash val="solid"/>
                      <a:round/>
                      <a:headEnd type="none" w="med" len="med"/>
                      <a:tailEnd type="none" w="med" len="med"/>
                    </a:lnTlToBr>
                    <a:solidFill>
                      <a:srgbClr val="79AB80"/>
                    </a:solidFill>
                  </a:tcPr>
                </a:tc>
                <a:tc rowSpan="2">
                  <a:txBody>
                    <a:bodyPr/>
                    <a:lstStyle/>
                    <a:p>
                      <a:pPr algn="ctr"/>
                      <a:r>
                        <a:rPr lang="zh-TW" altLang="en-US" sz="2000" dirty="0">
                          <a:solidFill>
                            <a:schemeClr val="bg1"/>
                          </a:solidFill>
                          <a:latin typeface="微軟正黑體" panose="020B0604030504040204" pitchFamily="34" charset="-120"/>
                          <a:ea typeface="微軟正黑體" panose="020B0604030504040204" pitchFamily="34" charset="-120"/>
                        </a:rPr>
                        <a:t>直接排放</a:t>
                      </a:r>
                    </a:p>
                  </a:txBody>
                  <a:tcPr marL="36000" marR="36000" marT="34290" marB="34290" anchor="ctr">
                    <a:solidFill>
                      <a:srgbClr val="79AB80"/>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bg1"/>
                          </a:solidFill>
                          <a:latin typeface="微軟正黑體" panose="020B0604030504040204" pitchFamily="34" charset="-120"/>
                          <a:ea typeface="微軟正黑體" panose="020B0604030504040204" pitchFamily="34" charset="-120"/>
                        </a:rPr>
                        <a:t>間接排放</a:t>
                      </a:r>
                    </a:p>
                  </a:txBody>
                  <a:tcPr marL="36000" marR="36000" marT="34290" marB="34290" anchor="ctr">
                    <a:lnB w="12700" cap="flat" cmpd="sng" algn="ctr">
                      <a:solidFill>
                        <a:schemeClr val="bg1"/>
                      </a:solidFill>
                      <a:prstDash val="solid"/>
                      <a:round/>
                      <a:headEnd type="none" w="med" len="med"/>
                      <a:tailEnd type="none" w="med" len="med"/>
                    </a:lnB>
                    <a:solidFill>
                      <a:srgbClr val="79AB80"/>
                    </a:solidFill>
                  </a:tcPr>
                </a:tc>
                <a:tc hMerge="1">
                  <a:txBody>
                    <a:bodyPr/>
                    <a:lstStyle/>
                    <a:p>
                      <a:pPr algn="ctr"/>
                      <a:r>
                        <a:rPr lang="zh-TW" altLang="en-US" sz="1800" dirty="0">
                          <a:solidFill>
                            <a:schemeClr val="bg1"/>
                          </a:solidFill>
                          <a:latin typeface="微軟正黑體" panose="020B0604030504040204" pitchFamily="34" charset="-120"/>
                          <a:ea typeface="微軟正黑體" panose="020B0604030504040204" pitchFamily="34" charset="-120"/>
                        </a:rPr>
                        <a:t>標題</a:t>
                      </a:r>
                      <a:r>
                        <a:rPr lang="en-US" altLang="zh-TW" sz="1800" dirty="0">
                          <a:solidFill>
                            <a:schemeClr val="bg1"/>
                          </a:solidFill>
                          <a:latin typeface="微軟正黑體" panose="020B0604030504040204" pitchFamily="34" charset="-120"/>
                          <a:ea typeface="微軟正黑體" panose="020B0604030504040204" pitchFamily="34" charset="-120"/>
                        </a:rPr>
                        <a:t>3</a:t>
                      </a:r>
                      <a:endParaRPr lang="zh-TW" altLang="en-US" sz="1800" dirty="0">
                        <a:solidFill>
                          <a:schemeClr val="bg1"/>
                        </a:solidFill>
                        <a:latin typeface="微軟正黑體" panose="020B0604030504040204" pitchFamily="34" charset="-120"/>
                        <a:ea typeface="微軟正黑體" panose="020B0604030504040204" pitchFamily="34" charset="-120"/>
                      </a:endParaRPr>
                    </a:p>
                  </a:txBody>
                  <a:tcPr marL="36000" marR="36000" marT="34290" marB="34290" anchor="ctr">
                    <a:solidFill>
                      <a:srgbClr val="79AB80"/>
                    </a:solidFill>
                  </a:tcPr>
                </a:tc>
                <a:extLst>
                  <a:ext uri="{0D108BD9-81ED-4DB2-BD59-A6C34878D82A}">
                    <a16:rowId xmlns:a16="http://schemas.microsoft.com/office/drawing/2014/main" val="1958516031"/>
                  </a:ext>
                </a:extLst>
              </a:tr>
              <a:tr h="341567">
                <a:tc vMerge="1">
                  <a:txBody>
                    <a:bodyPr/>
                    <a:lstStyle/>
                    <a:p>
                      <a:endParaRPr lang="zh-TW" altLang="en-US"/>
                    </a:p>
                  </a:txBody>
                  <a:tcPr/>
                </a:tc>
                <a:tc vMerge="1">
                  <a:txBody>
                    <a:bodyPr/>
                    <a:lstStyle/>
                    <a:p>
                      <a:endParaRPr lang="zh-TW"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chemeClr val="bg1"/>
                          </a:solidFill>
                          <a:latin typeface="微軟正黑體" panose="020B0604030504040204" pitchFamily="34" charset="-120"/>
                          <a:ea typeface="微軟正黑體" panose="020B0604030504040204" pitchFamily="34" charset="-120"/>
                        </a:rPr>
                        <a:t>能源間接</a:t>
                      </a:r>
                    </a:p>
                  </a:txBody>
                  <a:tcPr marL="36000" marR="3600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AB80"/>
                    </a:solidFill>
                  </a:tcPr>
                </a:tc>
                <a:tc>
                  <a:txBody>
                    <a:bodyPr/>
                    <a:lstStyle/>
                    <a:p>
                      <a:pPr algn="ctr"/>
                      <a:r>
                        <a:rPr lang="zh-TW" altLang="en-US" sz="2000" b="1" dirty="0">
                          <a:solidFill>
                            <a:schemeClr val="bg1"/>
                          </a:solidFill>
                          <a:latin typeface="微軟正黑體" panose="020B0604030504040204" pitchFamily="34" charset="-120"/>
                          <a:ea typeface="微軟正黑體" panose="020B0604030504040204" pitchFamily="34" charset="-120"/>
                        </a:rPr>
                        <a:t>其他間接</a:t>
                      </a:r>
                    </a:p>
                  </a:txBody>
                  <a:tcPr marL="36000" marR="3600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AB80"/>
                    </a:solidFill>
                  </a:tcPr>
                </a:tc>
                <a:extLst>
                  <a:ext uri="{0D108BD9-81ED-4DB2-BD59-A6C34878D82A}">
                    <a16:rowId xmlns:a16="http://schemas.microsoft.com/office/drawing/2014/main" val="2724123146"/>
                  </a:ext>
                </a:extLst>
              </a:tr>
              <a:tr h="591926">
                <a:tc>
                  <a:txBody>
                    <a:bodyPr/>
                    <a:lstStyle/>
                    <a:p>
                      <a:pPr algn="ctr"/>
                      <a:r>
                        <a:rPr lang="zh-TW" altLang="en-US" sz="2000" b="1" dirty="0">
                          <a:solidFill>
                            <a:srgbClr val="639D6B"/>
                          </a:solidFill>
                          <a:latin typeface="微軟正黑體" panose="020B0604030504040204" pitchFamily="34" charset="-120"/>
                          <a:ea typeface="微軟正黑體" panose="020B0604030504040204" pitchFamily="34" charset="-120"/>
                        </a:rPr>
                        <a:t>環境部公告列管對象</a:t>
                      </a:r>
                    </a:p>
                  </a:txBody>
                  <a:tcPr marL="36000" marR="36000" marT="34290" marB="34290" anchor="ctr">
                    <a:solidFill>
                      <a:schemeClr val="bg1">
                        <a:lumMod val="95000"/>
                      </a:schemeClr>
                    </a:solidFill>
                  </a:tcPr>
                </a:tc>
                <a:tc>
                  <a:txBody>
                    <a:bodyPr/>
                    <a:lstStyle/>
                    <a:p>
                      <a:pPr algn="ctr" fontAlgn="auto">
                        <a:lnSpc>
                          <a:spcPct val="100000"/>
                        </a:lnSpc>
                        <a:spcAft>
                          <a:spcPts val="0"/>
                        </a:spcAft>
                      </a:pPr>
                      <a:r>
                        <a:rPr lang="zh-TW" sz="2000" b="1" dirty="0">
                          <a:latin typeface="微軟正黑體" pitchFamily="34" charset="-120"/>
                          <a:ea typeface="微軟正黑體" pitchFamily="34" charset="-120"/>
                          <a:cs typeface="新細明體"/>
                        </a:rPr>
                        <a:t>○</a:t>
                      </a:r>
                      <a:endParaRPr lang="zh-TW" sz="2000" b="1" dirty="0">
                        <a:latin typeface="微軟正黑體" pitchFamily="34" charset="-120"/>
                        <a:ea typeface="微軟正黑體" pitchFamily="34" charset="-120"/>
                        <a:cs typeface="Times New Roman"/>
                      </a:endParaRPr>
                    </a:p>
                  </a:txBody>
                  <a:tcPr marL="68049" marR="68049" marT="36000" marB="36000" anchor="ctr">
                    <a:solidFill>
                      <a:schemeClr val="bg1">
                        <a:lumMod val="95000"/>
                      </a:schemeClr>
                    </a:solidFill>
                  </a:tcPr>
                </a:tc>
                <a:tc>
                  <a:txBody>
                    <a:bodyPr/>
                    <a:lstStyle/>
                    <a:p>
                      <a:pPr algn="ctr" fontAlgn="auto">
                        <a:lnSpc>
                          <a:spcPct val="100000"/>
                        </a:lnSpc>
                        <a:spcAft>
                          <a:spcPts val="0"/>
                        </a:spcAft>
                      </a:pPr>
                      <a:r>
                        <a:rPr lang="zh-TW" sz="2000" b="1" dirty="0">
                          <a:latin typeface="微軟正黑體" pitchFamily="34" charset="-120"/>
                          <a:ea typeface="微軟正黑體" pitchFamily="34" charset="-120"/>
                          <a:cs typeface="新細明體"/>
                        </a:rPr>
                        <a:t>○</a:t>
                      </a:r>
                      <a:endParaRPr lang="zh-TW" sz="2000" b="1" dirty="0">
                        <a:latin typeface="微軟正黑體" pitchFamily="34" charset="-120"/>
                        <a:ea typeface="微軟正黑體" pitchFamily="34" charset="-120"/>
                        <a:cs typeface="Times New Roman"/>
                      </a:endParaRPr>
                    </a:p>
                  </a:txBody>
                  <a:tcPr marL="68049" marR="68049" marT="36000" marB="36000" anchor="ctr">
                    <a:lnT w="12700" cap="flat" cmpd="sng" algn="ctr">
                      <a:solidFill>
                        <a:schemeClr val="bg1"/>
                      </a:solidFill>
                      <a:prstDash val="solid"/>
                      <a:round/>
                      <a:headEnd type="none" w="med" len="med"/>
                      <a:tailEnd type="none" w="med" len="med"/>
                    </a:lnT>
                    <a:solidFill>
                      <a:schemeClr val="bg1">
                        <a:lumMod val="95000"/>
                      </a:schemeClr>
                    </a:solidFill>
                  </a:tcPr>
                </a:tc>
                <a:tc>
                  <a:txBody>
                    <a:bodyPr/>
                    <a:lstStyle/>
                    <a:p>
                      <a:pPr algn="ctr" fontAlgn="auto">
                        <a:lnSpc>
                          <a:spcPct val="100000"/>
                        </a:lnSpc>
                        <a:spcAft>
                          <a:spcPts val="0"/>
                        </a:spcAft>
                      </a:pPr>
                      <a:r>
                        <a:rPr lang="zh-TW" sz="2000" b="1" dirty="0">
                          <a:latin typeface="微軟正黑體" pitchFamily="34" charset="-120"/>
                          <a:ea typeface="微軟正黑體" pitchFamily="34" charset="-120"/>
                          <a:cs typeface="新細明體"/>
                        </a:rPr>
                        <a:t>×</a:t>
                      </a:r>
                      <a:endParaRPr lang="zh-TW" sz="2000" b="1" dirty="0">
                        <a:latin typeface="微軟正黑體" pitchFamily="34" charset="-120"/>
                        <a:ea typeface="微軟正黑體" pitchFamily="34" charset="-120"/>
                        <a:cs typeface="Times New Roman"/>
                      </a:endParaRPr>
                    </a:p>
                  </a:txBody>
                  <a:tcPr marL="68049" marR="68049" marT="36000" marB="36000" anchor="ctr">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305161663"/>
                  </a:ext>
                </a:extLst>
              </a:tr>
              <a:tr h="5919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639D6B"/>
                          </a:solidFill>
                          <a:latin typeface="微軟正黑體" panose="020B0604030504040204" pitchFamily="34" charset="-120"/>
                          <a:ea typeface="微軟正黑體" panose="020B0604030504040204" pitchFamily="34" charset="-120"/>
                        </a:rPr>
                        <a:t>金管會指定揭露對象</a:t>
                      </a:r>
                    </a:p>
                  </a:txBody>
                  <a:tcPr marL="36000" marR="36000" marT="34290" marB="34290" anchor="ctr">
                    <a:solidFill>
                      <a:srgbClr val="DBE9DD"/>
                    </a:solidFill>
                  </a:tcPr>
                </a:tc>
                <a:tc>
                  <a:txBody>
                    <a:bodyPr/>
                    <a:lstStyle/>
                    <a:p>
                      <a:pPr algn="ctr" fontAlgn="auto">
                        <a:lnSpc>
                          <a:spcPct val="100000"/>
                        </a:lnSpc>
                        <a:spcAft>
                          <a:spcPts val="0"/>
                        </a:spcAft>
                      </a:pPr>
                      <a:r>
                        <a:rPr lang="zh-TW" sz="2000" b="1" dirty="0">
                          <a:latin typeface="微軟正黑體" pitchFamily="34" charset="-120"/>
                          <a:ea typeface="微軟正黑體" pitchFamily="34" charset="-120"/>
                          <a:cs typeface="新細明體"/>
                        </a:rPr>
                        <a:t>○</a:t>
                      </a:r>
                      <a:endParaRPr lang="zh-TW" sz="2000" b="1" dirty="0">
                        <a:latin typeface="微軟正黑體" pitchFamily="34" charset="-120"/>
                        <a:ea typeface="微軟正黑體" pitchFamily="34" charset="-120"/>
                        <a:cs typeface="Times New Roman"/>
                      </a:endParaRPr>
                    </a:p>
                  </a:txBody>
                  <a:tcPr marL="68049" marR="68049" marT="36000" marB="36000" anchor="ctr">
                    <a:solidFill>
                      <a:srgbClr val="DBE9DD"/>
                    </a:solidFill>
                  </a:tcPr>
                </a:tc>
                <a:tc>
                  <a:txBody>
                    <a:bodyPr/>
                    <a:lstStyle/>
                    <a:p>
                      <a:pPr algn="ctr" fontAlgn="auto">
                        <a:lnSpc>
                          <a:spcPct val="100000"/>
                        </a:lnSpc>
                        <a:spcAft>
                          <a:spcPts val="0"/>
                        </a:spcAft>
                      </a:pPr>
                      <a:r>
                        <a:rPr lang="zh-TW" sz="2000" b="1" dirty="0">
                          <a:latin typeface="微軟正黑體" pitchFamily="34" charset="-120"/>
                          <a:ea typeface="微軟正黑體" pitchFamily="34" charset="-120"/>
                          <a:cs typeface="新細明體"/>
                        </a:rPr>
                        <a:t>○</a:t>
                      </a:r>
                      <a:endParaRPr lang="zh-TW" sz="2000" b="1" dirty="0">
                        <a:latin typeface="微軟正黑體" pitchFamily="34" charset="-120"/>
                        <a:ea typeface="微軟正黑體" pitchFamily="34" charset="-120"/>
                        <a:cs typeface="Times New Roman"/>
                      </a:endParaRPr>
                    </a:p>
                  </a:txBody>
                  <a:tcPr marL="68049" marR="68049" marT="36000" marB="36000" anchor="ctr">
                    <a:solidFill>
                      <a:srgbClr val="DBE9DD"/>
                    </a:solidFill>
                  </a:tcPr>
                </a:tc>
                <a:tc>
                  <a:txBody>
                    <a:bodyPr/>
                    <a:lstStyle/>
                    <a:p>
                      <a:pPr marL="0" algn="ctr" defTabSz="914400" rtl="0" eaLnBrk="1" fontAlgn="auto" latinLnBrk="0" hangingPunct="1">
                        <a:lnSpc>
                          <a:spcPct val="100000"/>
                        </a:lnSpc>
                        <a:spcAft>
                          <a:spcPts val="0"/>
                        </a:spcAft>
                      </a:pPr>
                      <a:r>
                        <a:rPr lang="zh-TW" altLang="zh-TW" sz="4000" b="1" kern="1200" dirty="0">
                          <a:solidFill>
                            <a:schemeClr val="tx1"/>
                          </a:solidFill>
                          <a:latin typeface="微軟正黑體" pitchFamily="34" charset="-120"/>
                          <a:ea typeface="微軟正黑體" pitchFamily="34" charset="-120"/>
                          <a:cs typeface="新細明體"/>
                        </a:rPr>
                        <a:t>△</a:t>
                      </a:r>
                    </a:p>
                  </a:txBody>
                  <a:tcPr marL="68049" marR="68049" marT="36000" marB="36000" anchor="ctr">
                    <a:solidFill>
                      <a:srgbClr val="DBE9DD"/>
                    </a:solidFill>
                  </a:tcPr>
                </a:tc>
                <a:extLst>
                  <a:ext uri="{0D108BD9-81ED-4DB2-BD59-A6C34878D82A}">
                    <a16:rowId xmlns:a16="http://schemas.microsoft.com/office/drawing/2014/main" val="3424782311"/>
                  </a:ext>
                </a:extLst>
              </a:tr>
              <a:tr h="622158">
                <a:tc>
                  <a:txBody>
                    <a:bodyPr/>
                    <a:lstStyle/>
                    <a:p>
                      <a:pPr algn="ctr"/>
                      <a:r>
                        <a:rPr lang="zh-TW" altLang="en-US" sz="2000" b="1" dirty="0">
                          <a:solidFill>
                            <a:srgbClr val="639D6B"/>
                          </a:solidFill>
                          <a:latin typeface="微軟正黑體" panose="020B0604030504040204" pitchFamily="34" charset="-120"/>
                          <a:ea typeface="微軟正黑體" panose="020B0604030504040204" pitchFamily="34" charset="-120"/>
                        </a:rPr>
                        <a:t>自願性盤查者</a:t>
                      </a:r>
                      <a:endParaRPr lang="zh-TW" altLang="en-US" sz="2000" b="1" baseline="30000" dirty="0">
                        <a:solidFill>
                          <a:srgbClr val="639D6B"/>
                        </a:solidFill>
                        <a:latin typeface="微軟正黑體" panose="020B0604030504040204" pitchFamily="34" charset="-120"/>
                        <a:ea typeface="微軟正黑體" panose="020B0604030504040204" pitchFamily="34" charset="-120"/>
                      </a:endParaRPr>
                    </a:p>
                  </a:txBody>
                  <a:tcPr marL="36000" marR="36000" marT="34290" marB="34290" anchor="ctr">
                    <a:solidFill>
                      <a:schemeClr val="bg1">
                        <a:lumMod val="95000"/>
                      </a:schemeClr>
                    </a:solidFill>
                  </a:tcPr>
                </a:tc>
                <a:tc>
                  <a:txBody>
                    <a:bodyPr/>
                    <a:lstStyle/>
                    <a:p>
                      <a:pPr marL="0" algn="ctr" defTabSz="914400" rtl="0" eaLnBrk="1" fontAlgn="auto" latinLnBrk="0" hangingPunct="1">
                        <a:lnSpc>
                          <a:spcPct val="100000"/>
                        </a:lnSpc>
                        <a:spcAft>
                          <a:spcPts val="0"/>
                        </a:spcAft>
                      </a:pPr>
                      <a:r>
                        <a:rPr lang="zh-TW" altLang="zh-TW" sz="4000" b="1" kern="1200" dirty="0">
                          <a:solidFill>
                            <a:schemeClr val="tx1"/>
                          </a:solidFill>
                          <a:latin typeface="微軟正黑體" pitchFamily="34" charset="-120"/>
                          <a:ea typeface="微軟正黑體" pitchFamily="34" charset="-120"/>
                          <a:cs typeface="新細明體"/>
                        </a:rPr>
                        <a:t>△</a:t>
                      </a:r>
                    </a:p>
                  </a:txBody>
                  <a:tcPr marL="68049" marR="68049" marT="36000" marB="36000" anchor="ctr">
                    <a:solidFill>
                      <a:schemeClr val="bg1">
                        <a:lumMod val="95000"/>
                      </a:schemeClr>
                    </a:solidFill>
                  </a:tcPr>
                </a:tc>
                <a:tc>
                  <a:txBody>
                    <a:bodyPr/>
                    <a:lstStyle/>
                    <a:p>
                      <a:pPr algn="ctr" fontAlgn="auto">
                        <a:lnSpc>
                          <a:spcPct val="100000"/>
                        </a:lnSpc>
                        <a:spcAft>
                          <a:spcPts val="0"/>
                        </a:spcAft>
                      </a:pPr>
                      <a:r>
                        <a:rPr lang="zh-TW" sz="4000" b="1" kern="1200" dirty="0">
                          <a:solidFill>
                            <a:schemeClr val="tx1"/>
                          </a:solidFill>
                          <a:latin typeface="微軟正黑體" pitchFamily="34" charset="-120"/>
                          <a:ea typeface="微軟正黑體" pitchFamily="34" charset="-120"/>
                          <a:cs typeface="新細明體"/>
                        </a:rPr>
                        <a:t>△</a:t>
                      </a:r>
                    </a:p>
                  </a:txBody>
                  <a:tcPr marL="68049" marR="68049" marT="36000" marB="36000" anchor="ctr">
                    <a:solidFill>
                      <a:schemeClr val="bg1">
                        <a:lumMod val="95000"/>
                      </a:schemeClr>
                    </a:solidFill>
                  </a:tcPr>
                </a:tc>
                <a:tc>
                  <a:txBody>
                    <a:bodyPr/>
                    <a:lstStyle/>
                    <a:p>
                      <a:pPr algn="ctr" fontAlgn="auto">
                        <a:lnSpc>
                          <a:spcPct val="100000"/>
                        </a:lnSpc>
                        <a:spcAft>
                          <a:spcPts val="0"/>
                        </a:spcAft>
                      </a:pPr>
                      <a:r>
                        <a:rPr lang="zh-TW" sz="4000" b="1" kern="1200" dirty="0">
                          <a:solidFill>
                            <a:schemeClr val="tx1"/>
                          </a:solidFill>
                          <a:latin typeface="微軟正黑體" pitchFamily="34" charset="-120"/>
                          <a:ea typeface="微軟正黑體" pitchFamily="34" charset="-120"/>
                          <a:cs typeface="新細明體"/>
                        </a:rPr>
                        <a:t>△</a:t>
                      </a:r>
                    </a:p>
                  </a:txBody>
                  <a:tcPr marL="68049" marR="68049" marT="36000" marB="36000" anchor="ctr">
                    <a:solidFill>
                      <a:schemeClr val="bg1">
                        <a:lumMod val="95000"/>
                      </a:schemeClr>
                    </a:solidFill>
                  </a:tcPr>
                </a:tc>
                <a:extLst>
                  <a:ext uri="{0D108BD9-81ED-4DB2-BD59-A6C34878D82A}">
                    <a16:rowId xmlns:a16="http://schemas.microsoft.com/office/drawing/2014/main" val="1336148064"/>
                  </a:ext>
                </a:extLst>
              </a:tr>
            </a:tbl>
          </a:graphicData>
        </a:graphic>
      </p:graphicFrame>
      <p:sp>
        <p:nvSpPr>
          <p:cNvPr id="9" name="Rectangle 3">
            <a:extLst>
              <a:ext uri="{FF2B5EF4-FFF2-40B4-BE49-F238E27FC236}">
                <a16:creationId xmlns:a16="http://schemas.microsoft.com/office/drawing/2014/main" id="{B17FE6CF-A063-40CD-99DB-CFE145FF0587}"/>
              </a:ext>
            </a:extLst>
          </p:cNvPr>
          <p:cNvSpPr>
            <a:spLocks noChangeArrowheads="1"/>
          </p:cNvSpPr>
          <p:nvPr/>
        </p:nvSpPr>
        <p:spPr bwMode="auto">
          <a:xfrm>
            <a:off x="1527650" y="5794422"/>
            <a:ext cx="6421047"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34963" algn="l" defTabSz="914400" rtl="0" eaLnBrk="1" fontAlgn="base" latinLnBrk="0" hangingPunct="1">
              <a:lnSpc>
                <a:spcPct val="100000"/>
              </a:lnSpc>
              <a:spcBef>
                <a:spcPct val="0"/>
              </a:spcBef>
              <a:spcAft>
                <a:spcPct val="0"/>
              </a:spcAft>
              <a:buClrTx/>
              <a:buSzTx/>
              <a:buFontTx/>
              <a:buNone/>
              <a:tabLst/>
            </a:pPr>
            <a:r>
              <a:rPr lang="zh-TW" altLang="zh-TW" sz="1600"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表示必須執行；</a:t>
            </a:r>
            <a:r>
              <a:rPr lang="zh-TW" altLang="en-US"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表示視其盤查目的需求；</a:t>
            </a:r>
            <a:r>
              <a:rPr lang="zh-TW" altLang="zh-TW" dirty="0">
                <a:latin typeface="微軟正黑體" panose="020B0604030504040204" pitchFamily="34" charset="-120"/>
                <a:ea typeface="微軟正黑體" panose="020B0604030504040204" pitchFamily="34" charset="-120"/>
              </a:rPr>
              <a:t>×</a:t>
            </a:r>
            <a:r>
              <a:rPr lang="zh-TW" altLang="en-US" sz="1600" dirty="0">
                <a:latin typeface="微軟正黑體" panose="020B0604030504040204" pitchFamily="34" charset="-120"/>
                <a:ea typeface="微軟正黑體" panose="020B0604030504040204" pitchFamily="34" charset="-120"/>
              </a:rPr>
              <a:t>表示無須執行</a:t>
            </a:r>
          </a:p>
        </p:txBody>
      </p:sp>
    </p:spTree>
    <p:extLst>
      <p:ext uri="{BB962C8B-B14F-4D97-AF65-F5344CB8AC3E}">
        <p14:creationId xmlns:p14="http://schemas.microsoft.com/office/powerpoint/2010/main" val="283331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形 4">
            <a:extLst>
              <a:ext uri="{FF2B5EF4-FFF2-40B4-BE49-F238E27FC236}">
                <a16:creationId xmlns:a16="http://schemas.microsoft.com/office/drawing/2014/main" id="{336E4C17-12D7-C5FB-E56C-8C917D59C8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7798" y="4544924"/>
            <a:ext cx="3762375" cy="3894003"/>
          </a:xfrm>
          <a:prstGeom prst="rect">
            <a:avLst/>
          </a:prstGeom>
        </p:spPr>
      </p:pic>
      <p:sp>
        <p:nvSpPr>
          <p:cNvPr id="4" name="文字方塊 3">
            <a:extLst>
              <a:ext uri="{FF2B5EF4-FFF2-40B4-BE49-F238E27FC236}">
                <a16:creationId xmlns:a16="http://schemas.microsoft.com/office/drawing/2014/main" id="{FD4D6152-2F85-30F0-6719-293D6465A269}"/>
              </a:ext>
            </a:extLst>
          </p:cNvPr>
          <p:cNvSpPr txBox="1"/>
          <p:nvPr/>
        </p:nvSpPr>
        <p:spPr>
          <a:xfrm>
            <a:off x="1701747" y="2545867"/>
            <a:ext cx="8788507" cy="938719"/>
          </a:xfrm>
          <a:prstGeom prst="rect">
            <a:avLst/>
          </a:prstGeom>
          <a:noFill/>
        </p:spPr>
        <p:txBody>
          <a:bodyPr wrap="square">
            <a:spAutoFit/>
          </a:bodyPr>
          <a:lstStyle/>
          <a:p>
            <a:pPr algn="ctr"/>
            <a:r>
              <a:rPr lang="zh-TW" altLang="en-US" sz="5500" b="1" dirty="0">
                <a:solidFill>
                  <a:schemeClr val="tx1">
                    <a:lumMod val="65000"/>
                    <a:lumOff val="35000"/>
                  </a:schemeClr>
                </a:solidFill>
                <a:latin typeface="微軟正黑體" panose="020B0604030504040204" pitchFamily="34" charset="-120"/>
                <a:ea typeface="微軟正黑體" panose="020B0604030504040204" pitchFamily="34" charset="-120"/>
              </a:rPr>
              <a:t>溫室氣體盤查登錄法規說明</a:t>
            </a:r>
          </a:p>
        </p:txBody>
      </p:sp>
      <p:pic>
        <p:nvPicPr>
          <p:cNvPr id="9" name="圖形 8">
            <a:extLst>
              <a:ext uri="{FF2B5EF4-FFF2-40B4-BE49-F238E27FC236}">
                <a16:creationId xmlns:a16="http://schemas.microsoft.com/office/drawing/2014/main" id="{3FD8C250-0F36-CF2D-71F8-AEB1294888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5385" y="3817102"/>
            <a:ext cx="2452250" cy="2452250"/>
          </a:xfrm>
          <a:prstGeom prst="rect">
            <a:avLst/>
          </a:prstGeom>
          <a:effectLst>
            <a:outerShdw blurRad="50800" dist="38100" dir="2700000" algn="tl" rotWithShape="0">
              <a:prstClr val="black">
                <a:alpha val="40000"/>
              </a:prstClr>
            </a:outerShdw>
          </a:effectLst>
        </p:spPr>
      </p:pic>
      <p:sp>
        <p:nvSpPr>
          <p:cNvPr id="3" name="文字方塊 2">
            <a:extLst>
              <a:ext uri="{FF2B5EF4-FFF2-40B4-BE49-F238E27FC236}">
                <a16:creationId xmlns:a16="http://schemas.microsoft.com/office/drawing/2014/main" id="{C67EB58B-578F-C53C-16B1-BE78717EEBB1}"/>
              </a:ext>
            </a:extLst>
          </p:cNvPr>
          <p:cNvSpPr txBox="1"/>
          <p:nvPr/>
        </p:nvSpPr>
        <p:spPr>
          <a:xfrm>
            <a:off x="901463" y="4319952"/>
            <a:ext cx="1820094" cy="1446550"/>
          </a:xfrm>
          <a:prstGeom prst="rect">
            <a:avLst/>
          </a:prstGeom>
          <a:noFill/>
        </p:spPr>
        <p:txBody>
          <a:bodyPr wrap="square" rtlCol="0">
            <a:spAutoFit/>
          </a:bodyPr>
          <a:lstStyle/>
          <a:p>
            <a:pPr algn="ctr"/>
            <a:r>
              <a:rPr lang="en-US" altLang="zh-TW" sz="8800" b="1" dirty="0">
                <a:solidFill>
                  <a:schemeClr val="tx1">
                    <a:lumMod val="65000"/>
                    <a:lumOff val="35000"/>
                  </a:schemeClr>
                </a:solidFill>
                <a:latin typeface="微軟正黑體" panose="020B0604030504040204" pitchFamily="34" charset="-120"/>
                <a:ea typeface="微軟正黑體" panose="020B0604030504040204" pitchFamily="34" charset="-120"/>
              </a:rPr>
              <a:t>02</a:t>
            </a:r>
            <a:endParaRPr lang="zh-TW" altLang="en-US" sz="88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pic>
        <p:nvPicPr>
          <p:cNvPr id="7" name="圖形 6">
            <a:extLst>
              <a:ext uri="{FF2B5EF4-FFF2-40B4-BE49-F238E27FC236}">
                <a16:creationId xmlns:a16="http://schemas.microsoft.com/office/drawing/2014/main" id="{FE698A8B-E76B-2D08-33A8-596773FFD4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48106" y="1005082"/>
            <a:ext cx="870652" cy="870652"/>
          </a:xfrm>
          <a:prstGeom prst="rect">
            <a:avLst/>
          </a:prstGeom>
        </p:spPr>
      </p:pic>
      <p:pic>
        <p:nvPicPr>
          <p:cNvPr id="10" name="圖形 9">
            <a:extLst>
              <a:ext uri="{FF2B5EF4-FFF2-40B4-BE49-F238E27FC236}">
                <a16:creationId xmlns:a16="http://schemas.microsoft.com/office/drawing/2014/main" id="{85F8E941-D5A0-3570-02A7-907F80206A1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75727" y="5766502"/>
            <a:ext cx="1612197" cy="1612197"/>
          </a:xfrm>
          <a:prstGeom prst="rect">
            <a:avLst/>
          </a:prstGeom>
        </p:spPr>
      </p:pic>
      <p:pic>
        <p:nvPicPr>
          <p:cNvPr id="14" name="圖形 13">
            <a:extLst>
              <a:ext uri="{FF2B5EF4-FFF2-40B4-BE49-F238E27FC236}">
                <a16:creationId xmlns:a16="http://schemas.microsoft.com/office/drawing/2014/main" id="{9BB74606-0146-FC43-86B8-AEF0F23AB02C}"/>
              </a:ext>
            </a:extLst>
          </p:cNvPr>
          <p:cNvPicPr>
            <a:picLocks noChangeAspect="1"/>
          </p:cNvPicPr>
          <p:nvPr/>
        </p:nvPicPr>
        <p:blipFill rotWithShape="1">
          <a:blip r:embed="rId10">
            <a:clrChange>
              <a:clrFrom>
                <a:srgbClr val="000000">
                  <a:alpha val="0"/>
                </a:srgbClr>
              </a:clrFrom>
              <a:clrTo>
                <a:srgbClr val="000000">
                  <a:alpha val="0"/>
                </a:srgbClr>
              </a:clrTo>
            </a:clrChange>
            <a:extLst>
              <a:ext uri="{96DAC541-7B7A-43D3-8B79-37D633B846F1}">
                <asvg:svgBlip xmlns:asvg="http://schemas.microsoft.com/office/drawing/2016/SVG/main" r:embed="rId11"/>
              </a:ext>
            </a:extLst>
          </a:blip>
          <a:srcRect/>
          <a:stretch/>
        </p:blipFill>
        <p:spPr>
          <a:xfrm>
            <a:off x="10217324" y="1780484"/>
            <a:ext cx="1054359" cy="1054359"/>
          </a:xfrm>
          <a:prstGeom prst="rect">
            <a:avLst/>
          </a:prstGeom>
        </p:spPr>
      </p:pic>
      <p:pic>
        <p:nvPicPr>
          <p:cNvPr id="15" name="圖形 14">
            <a:extLst>
              <a:ext uri="{FF2B5EF4-FFF2-40B4-BE49-F238E27FC236}">
                <a16:creationId xmlns:a16="http://schemas.microsoft.com/office/drawing/2014/main" id="{F455C564-5079-4710-0BD1-71E7344F42C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217324" y="172814"/>
            <a:ext cx="1791313" cy="551629"/>
          </a:xfrm>
          <a:prstGeom prst="rect">
            <a:avLst/>
          </a:prstGeom>
        </p:spPr>
      </p:pic>
    </p:spTree>
    <p:extLst>
      <p:ext uri="{BB962C8B-B14F-4D97-AF65-F5344CB8AC3E}">
        <p14:creationId xmlns:p14="http://schemas.microsoft.com/office/powerpoint/2010/main" val="27932468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직선 연결선 259">
            <a:extLst>
              <a:ext uri="{FF2B5EF4-FFF2-40B4-BE49-F238E27FC236}">
                <a16:creationId xmlns:a16="http://schemas.microsoft.com/office/drawing/2014/main" id="{CEAC356E-C8B5-432B-9E1B-312C3A658ACC}"/>
              </a:ext>
            </a:extLst>
          </p:cNvPr>
          <p:cNvCxnSpPr>
            <a:cxnSpLocks/>
          </p:cNvCxnSpPr>
          <p:nvPr/>
        </p:nvCxnSpPr>
        <p:spPr>
          <a:xfrm>
            <a:off x="10607545" y="4313954"/>
            <a:ext cx="0" cy="1020046"/>
          </a:xfrm>
          <a:prstGeom prst="line">
            <a:avLst/>
          </a:prstGeom>
          <a:noFill/>
          <a:ln w="19050" cap="flat" cmpd="sng" algn="ctr">
            <a:solidFill>
              <a:srgbClr val="FF7D7D"/>
            </a:solidFill>
            <a:prstDash val="dash"/>
            <a:miter lim="800000"/>
          </a:ln>
          <a:effectLst/>
        </p:spPr>
      </p:cxnSp>
      <p:sp>
        <p:nvSpPr>
          <p:cNvPr id="2" name="矩形 1"/>
          <p:cNvSpPr/>
          <p:nvPr/>
        </p:nvSpPr>
        <p:spPr>
          <a:xfrm>
            <a:off x="647999" y="1658100"/>
            <a:ext cx="11337809" cy="1923091"/>
          </a:xfrm>
          <a:prstGeom prst="rect">
            <a:avLst/>
          </a:prstGeom>
        </p:spPr>
        <p:txBody>
          <a:bodyPr wrap="square">
            <a:spAutoFit/>
          </a:bodyPr>
          <a:lstStyle/>
          <a:p>
            <a:pPr marL="342900" marR="0" lvl="0" indent="-342900" algn="l" defTabSz="914400" rtl="0" eaLnBrk="1" fontAlgn="auto" latinLnBrk="0" hangingPunct="1">
              <a:lnSpc>
                <a:spcPts val="3500"/>
              </a:lnSpc>
              <a:spcBef>
                <a:spcPts val="600"/>
              </a:spcBef>
              <a:spcAft>
                <a:spcPts val="0"/>
              </a:spcAft>
              <a:buClr>
                <a:srgbClr val="CEDBE6">
                  <a:lumMod val="25000"/>
                </a:srgbClr>
              </a:buClr>
              <a:buSzPct val="80000"/>
              <a:buFont typeface="Arial" panose="020B0604020202020204" pitchFamily="34" charset="0"/>
              <a:buChar char="•"/>
              <a:tabLst/>
              <a:defRPr/>
            </a:pPr>
            <a:r>
              <a:rPr kumimoji="0" lang="zh-TW" altLang="en-US" sz="2400" b="0" i="0" u="none" strike="noStrike" kern="1200" cap="none" spc="20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「溫室氣體排放量盤查登錄管理辦法」自</a:t>
            </a:r>
            <a:r>
              <a:rPr kumimoji="0" lang="en-US" altLang="zh-TW" sz="2400" b="0" i="0" u="none" strike="noStrike" kern="1200" cap="none" spc="20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105</a:t>
            </a:r>
            <a:r>
              <a:rPr kumimoji="0" lang="zh-TW" altLang="en-US" sz="2400" b="0" i="0" u="none" strike="noStrike" kern="1200" cap="none" spc="20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年至今歷經</a:t>
            </a:r>
            <a:r>
              <a:rPr kumimoji="0" lang="en-US" altLang="zh-TW" sz="2400" b="0" i="0" u="none" strike="noStrike" kern="1200" cap="none" spc="20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a:t>
            </a:r>
            <a:r>
              <a:rPr kumimoji="0" lang="zh-TW" altLang="en-US" sz="2400" b="0" i="0" u="none" strike="noStrike" kern="1200" cap="none" spc="20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次修正，</a:t>
            </a:r>
            <a:r>
              <a:rPr kumimoji="0" lang="en-US" altLang="zh-TW" sz="2400" b="0" i="0" u="none" strike="noStrike" kern="1200" cap="none" spc="20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112</a:t>
            </a:r>
            <a:r>
              <a:rPr kumimoji="0" lang="zh-TW" altLang="en-US" sz="2400" b="0" i="0" u="none" strike="noStrike" kern="1200" cap="none" spc="20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年修正為「溫室氣體排放量盤查登錄及查驗管理辦法」。</a:t>
            </a:r>
            <a:endParaRPr kumimoji="0" lang="en-US" altLang="zh-TW" sz="2400" b="0" i="0" u="none" strike="noStrike" kern="1200" cap="none" spc="20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342900" marR="0" lvl="0" indent="-342900" algn="l" defTabSz="914400" rtl="0" eaLnBrk="1" fontAlgn="auto" latinLnBrk="0" hangingPunct="1">
              <a:lnSpc>
                <a:spcPts val="3500"/>
              </a:lnSpc>
              <a:spcBef>
                <a:spcPts val="600"/>
              </a:spcBef>
              <a:spcAft>
                <a:spcPts val="0"/>
              </a:spcAft>
              <a:buClr>
                <a:srgbClr val="CEDBE6">
                  <a:lumMod val="25000"/>
                </a:srgbClr>
              </a:buClr>
              <a:buSzPct val="80000"/>
              <a:buFont typeface="Arial" panose="020B0604020202020204" pitchFamily="34" charset="0"/>
              <a:buChar char="•"/>
              <a:tabLst/>
              <a:defRPr/>
            </a:pPr>
            <a:r>
              <a:rPr kumimoji="0" lang="zh-TW" altLang="en-US" sz="2400" b="0" i="0" u="none" strike="noStrike" kern="1200" cap="none" spc="20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「事業應盤查登錄及查驗溫室氣體排放量之排放源」自</a:t>
            </a:r>
            <a:r>
              <a:rPr kumimoji="0" lang="en-US" altLang="zh-TW" sz="2400" b="0" i="0" u="none" strike="noStrike" kern="1200" cap="none" spc="20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105</a:t>
            </a:r>
            <a:r>
              <a:rPr kumimoji="0" lang="zh-TW" altLang="en-US" sz="2400" b="0" i="0" u="none" strike="noStrike" kern="1200" cap="none" spc="20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年至今歷經</a:t>
            </a:r>
            <a:r>
              <a:rPr kumimoji="0" lang="en-US" altLang="zh-TW" sz="2400" b="0" i="0" u="none" strike="noStrike" kern="1200" cap="none" spc="20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3</a:t>
            </a:r>
            <a:r>
              <a:rPr kumimoji="0" lang="zh-TW" altLang="en-US" sz="2400" b="0" i="0" u="none" strike="noStrike" kern="1200" cap="none" spc="20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次修正；又於</a:t>
            </a:r>
            <a:r>
              <a:rPr kumimoji="0" lang="en-US" altLang="zh-TW" sz="2400" b="0" i="0" u="none" strike="noStrike" kern="1200" cap="none" spc="20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114</a:t>
            </a:r>
            <a:r>
              <a:rPr kumimoji="0" lang="zh-TW" altLang="en-US" sz="2400" b="0" i="0" u="none" strike="noStrike" kern="1200" cap="none" spc="20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年新增公告「事業應盤查登錄溫室氣體排放量之排放源」。</a:t>
            </a:r>
          </a:p>
        </p:txBody>
      </p:sp>
      <p:grpSp>
        <p:nvGrpSpPr>
          <p:cNvPr id="6" name="群組 5">
            <a:extLst>
              <a:ext uri="{FF2B5EF4-FFF2-40B4-BE49-F238E27FC236}">
                <a16:creationId xmlns:a16="http://schemas.microsoft.com/office/drawing/2014/main" id="{8B8577AE-FD66-53D2-0306-94CB42258A53}"/>
              </a:ext>
            </a:extLst>
          </p:cNvPr>
          <p:cNvGrpSpPr/>
          <p:nvPr/>
        </p:nvGrpSpPr>
        <p:grpSpPr>
          <a:xfrm>
            <a:off x="351000" y="3861263"/>
            <a:ext cx="11754000" cy="2641058"/>
            <a:chOff x="234000" y="4056269"/>
            <a:chExt cx="11754000" cy="2641058"/>
          </a:xfrm>
        </p:grpSpPr>
        <p:cxnSp>
          <p:nvCxnSpPr>
            <p:cNvPr id="76" name="직선 연결선 254">
              <a:extLst>
                <a:ext uri="{FF2B5EF4-FFF2-40B4-BE49-F238E27FC236}">
                  <a16:creationId xmlns:a16="http://schemas.microsoft.com/office/drawing/2014/main" id="{AA7B7DCF-5965-18BC-74D1-307B595DF636}"/>
                </a:ext>
              </a:extLst>
            </p:cNvPr>
            <p:cNvCxnSpPr>
              <a:cxnSpLocks/>
            </p:cNvCxnSpPr>
            <p:nvPr/>
          </p:nvCxnSpPr>
          <p:spPr>
            <a:xfrm>
              <a:off x="972000" y="4500000"/>
              <a:ext cx="0" cy="288000"/>
            </a:xfrm>
            <a:prstGeom prst="line">
              <a:avLst/>
            </a:prstGeom>
            <a:noFill/>
            <a:ln w="19050" cap="flat" cmpd="sng" algn="ctr">
              <a:solidFill>
                <a:srgbClr val="272A29"/>
              </a:solidFill>
              <a:prstDash val="dash"/>
              <a:miter lim="800000"/>
            </a:ln>
            <a:effectLst/>
          </p:spPr>
        </p:cxnSp>
        <p:cxnSp>
          <p:nvCxnSpPr>
            <p:cNvPr id="78" name="직선 연결선 257">
              <a:extLst>
                <a:ext uri="{FF2B5EF4-FFF2-40B4-BE49-F238E27FC236}">
                  <a16:creationId xmlns:a16="http://schemas.microsoft.com/office/drawing/2014/main" id="{5CE3ECA6-6871-35A3-A92D-CB8468C173CC}"/>
                </a:ext>
              </a:extLst>
            </p:cNvPr>
            <p:cNvCxnSpPr>
              <a:cxnSpLocks/>
            </p:cNvCxnSpPr>
            <p:nvPr/>
          </p:nvCxnSpPr>
          <p:spPr>
            <a:xfrm>
              <a:off x="5292000" y="4500000"/>
              <a:ext cx="0" cy="288000"/>
            </a:xfrm>
            <a:prstGeom prst="line">
              <a:avLst/>
            </a:prstGeom>
            <a:noFill/>
            <a:ln w="19050" cap="flat" cmpd="sng" algn="ctr">
              <a:solidFill>
                <a:srgbClr val="E5AD90"/>
              </a:solidFill>
              <a:prstDash val="dash"/>
              <a:miter lim="800000"/>
            </a:ln>
            <a:effectLst/>
          </p:spPr>
        </p:cxnSp>
        <p:cxnSp>
          <p:nvCxnSpPr>
            <p:cNvPr id="79" name="직선 연결선 258">
              <a:extLst>
                <a:ext uri="{FF2B5EF4-FFF2-40B4-BE49-F238E27FC236}">
                  <a16:creationId xmlns:a16="http://schemas.microsoft.com/office/drawing/2014/main" id="{2BC122BE-DF38-65AC-E2D4-2A80E9362D4C}"/>
                </a:ext>
              </a:extLst>
            </p:cNvPr>
            <p:cNvCxnSpPr>
              <a:cxnSpLocks/>
            </p:cNvCxnSpPr>
            <p:nvPr/>
          </p:nvCxnSpPr>
          <p:spPr>
            <a:xfrm>
              <a:off x="6732000" y="4500000"/>
              <a:ext cx="0" cy="648000"/>
            </a:xfrm>
            <a:prstGeom prst="line">
              <a:avLst/>
            </a:prstGeom>
            <a:noFill/>
            <a:ln w="19050" cap="flat" cmpd="sng" algn="ctr">
              <a:solidFill>
                <a:srgbClr val="699EB5"/>
              </a:solidFill>
              <a:prstDash val="dash"/>
              <a:miter lim="800000"/>
            </a:ln>
            <a:effectLst/>
          </p:spPr>
        </p:cxnSp>
        <p:cxnSp>
          <p:nvCxnSpPr>
            <p:cNvPr id="80" name="직선 연결선 259">
              <a:extLst>
                <a:ext uri="{FF2B5EF4-FFF2-40B4-BE49-F238E27FC236}">
                  <a16:creationId xmlns:a16="http://schemas.microsoft.com/office/drawing/2014/main" id="{41F6DA93-3344-1C5B-F886-F1AA1BAEFFB8}"/>
                </a:ext>
              </a:extLst>
            </p:cNvPr>
            <p:cNvCxnSpPr>
              <a:cxnSpLocks/>
            </p:cNvCxnSpPr>
            <p:nvPr/>
          </p:nvCxnSpPr>
          <p:spPr>
            <a:xfrm>
              <a:off x="8172000" y="4500000"/>
              <a:ext cx="0" cy="288000"/>
            </a:xfrm>
            <a:prstGeom prst="line">
              <a:avLst/>
            </a:prstGeom>
            <a:noFill/>
            <a:ln w="19050" cap="flat" cmpd="sng" algn="ctr">
              <a:solidFill>
                <a:srgbClr val="106018"/>
              </a:solidFill>
              <a:prstDash val="dash"/>
              <a:miter lim="800000"/>
            </a:ln>
            <a:effectLst/>
          </p:spPr>
        </p:cxnSp>
        <p:sp>
          <p:nvSpPr>
            <p:cNvPr id="81" name="TextBox 261">
              <a:extLst>
                <a:ext uri="{FF2B5EF4-FFF2-40B4-BE49-F238E27FC236}">
                  <a16:creationId xmlns:a16="http://schemas.microsoft.com/office/drawing/2014/main" id="{429D5DDF-39CA-C86D-C693-DC3B08594B9B}"/>
                </a:ext>
              </a:extLst>
            </p:cNvPr>
            <p:cNvSpPr txBox="1"/>
            <p:nvPr/>
          </p:nvSpPr>
          <p:spPr>
            <a:xfrm>
              <a:off x="828000" y="4680000"/>
              <a:ext cx="1440000" cy="738664"/>
            </a:xfrm>
            <a:prstGeom prst="rect">
              <a:avLst/>
            </a:prstGeom>
            <a:noFill/>
          </p:spPr>
          <p:txBody>
            <a:bodyPr wrap="square" rtlCol="0">
              <a:spAutoFit/>
            </a:bodyPr>
            <a:lstStyle/>
            <a:p>
              <a:pPr marL="171450" marR="0" lvl="0" indent="-171450" algn="l" defTabSz="914400" rtl="0" eaLnBrk="1" fontAlgn="auto" latinLnBrk="1" hangingPunct="1">
                <a:lnSpc>
                  <a:spcPct val="100000"/>
                </a:lnSpc>
                <a:spcBef>
                  <a:spcPts val="0"/>
                </a:spcBef>
                <a:spcAft>
                  <a:spcPts val="0"/>
                </a:spcAft>
                <a:buClrTx/>
                <a:buSzTx/>
                <a:buFont typeface="Wingdings" panose="05000000000000000000" pitchFamily="2" charset="2"/>
                <a:buChar char="l"/>
                <a:tabLst/>
                <a:defRPr/>
              </a:pPr>
              <a:r>
                <a:rPr kumimoji="0" lang="zh-TW" altLang="en-US" sz="1400" b="0" i="0" u="none" strike="noStrike" kern="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rial" pitchFamily="34" charset="0"/>
                </a:rPr>
                <a:t>制定「溫室氣體減量及管理法」</a:t>
              </a:r>
              <a:endParaRPr kumimoji="0" lang="en-US" altLang="ko-KR" sz="1400" b="0" i="0" u="none" strike="noStrike" kern="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rial" pitchFamily="34" charset="0"/>
              </a:endParaRPr>
            </a:p>
          </p:txBody>
        </p:sp>
        <p:grpSp>
          <p:nvGrpSpPr>
            <p:cNvPr id="82" name="그룹 264">
              <a:extLst>
                <a:ext uri="{FF2B5EF4-FFF2-40B4-BE49-F238E27FC236}">
                  <a16:creationId xmlns:a16="http://schemas.microsoft.com/office/drawing/2014/main" id="{5A48C7EF-1579-7CEA-BE21-E1DE33CC568C}"/>
                </a:ext>
              </a:extLst>
            </p:cNvPr>
            <p:cNvGrpSpPr/>
            <p:nvPr/>
          </p:nvGrpSpPr>
          <p:grpSpPr>
            <a:xfrm>
              <a:off x="2268000" y="4680000"/>
              <a:ext cx="2340002" cy="1008000"/>
              <a:chOff x="825634" y="4164664"/>
              <a:chExt cx="2189595" cy="1008000"/>
            </a:xfrm>
            <a:solidFill>
              <a:sysClr val="window" lastClr="FFFFFF"/>
            </a:solidFill>
          </p:grpSpPr>
          <p:sp>
            <p:nvSpPr>
              <p:cNvPr id="98" name="TextBox 266">
                <a:extLst>
                  <a:ext uri="{FF2B5EF4-FFF2-40B4-BE49-F238E27FC236}">
                    <a16:creationId xmlns:a16="http://schemas.microsoft.com/office/drawing/2014/main" id="{E6B0320A-7FA5-B182-BBEB-56899D89BEEA}"/>
                  </a:ext>
                </a:extLst>
              </p:cNvPr>
              <p:cNvSpPr txBox="1"/>
              <p:nvPr/>
            </p:nvSpPr>
            <p:spPr>
              <a:xfrm>
                <a:off x="825634" y="4632664"/>
                <a:ext cx="2189593" cy="540000"/>
              </a:xfrm>
              <a:prstGeom prst="rect">
                <a:avLst/>
              </a:prstGeom>
              <a:noFill/>
            </p:spPr>
            <p:txBody>
              <a:bodyPr wrap="square" rtlCol="0" anchor="ctr">
                <a:spAutoFit/>
              </a:bodyPr>
              <a:lstStyle/>
              <a:p>
                <a:pPr marL="171450" marR="0" lvl="0" indent="-171450" algn="l" defTabSz="914400" rtl="0" eaLnBrk="1" fontAlgn="auto" latinLnBrk="1" hangingPunct="1">
                  <a:lnSpc>
                    <a:spcPct val="100000"/>
                  </a:lnSpc>
                  <a:spcBef>
                    <a:spcPts val="0"/>
                  </a:spcBef>
                  <a:spcAft>
                    <a:spcPts val="0"/>
                  </a:spcAft>
                  <a:buClrTx/>
                  <a:buSzTx/>
                  <a:buFont typeface="Wingdings" panose="05000000000000000000" pitchFamily="2" charset="2"/>
                  <a:buChar char="l"/>
                  <a:tabLst/>
                  <a:defRPr/>
                </a:pPr>
                <a:r>
                  <a:rPr kumimoji="0" lang="zh-TW" altLang="en-US" sz="1400" b="0" i="0" u="none" strike="noStrike" kern="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rial" pitchFamily="34" charset="0"/>
                  </a:rPr>
                  <a:t>公告「第一批應盤查登錄溫室氣體排放量之排放源」</a:t>
                </a:r>
                <a:endParaRPr kumimoji="0" lang="ko-KR" altLang="en-US" sz="1400" b="0" i="0" u="none" strike="noStrike" kern="0" cap="none" spc="0" normalizeH="0" baseline="0" noProof="0" dirty="0">
                  <a:ln>
                    <a:noFill/>
                  </a:ln>
                  <a:solidFill>
                    <a:prstClr val="black">
                      <a:lumMod val="75000"/>
                      <a:lumOff val="25000"/>
                    </a:prstClr>
                  </a:solidFill>
                  <a:effectLst/>
                  <a:uLnTx/>
                  <a:uFillTx/>
                  <a:latin typeface="微軟正黑體" panose="020B0604030504040204" pitchFamily="34" charset="-120"/>
                  <a:ea typeface="맑은 고딕" panose="020B0503020000020004" pitchFamily="34" charset="-127"/>
                  <a:cs typeface="Arial" pitchFamily="34" charset="0"/>
                </a:endParaRPr>
              </a:p>
            </p:txBody>
          </p:sp>
          <p:sp>
            <p:nvSpPr>
              <p:cNvPr id="99" name="TextBox 265">
                <a:extLst>
                  <a:ext uri="{FF2B5EF4-FFF2-40B4-BE49-F238E27FC236}">
                    <a16:creationId xmlns:a16="http://schemas.microsoft.com/office/drawing/2014/main" id="{C7D3A4B9-5D3E-8E31-C313-0DA908AE795B}"/>
                  </a:ext>
                </a:extLst>
              </p:cNvPr>
              <p:cNvSpPr txBox="1"/>
              <p:nvPr/>
            </p:nvSpPr>
            <p:spPr>
              <a:xfrm>
                <a:off x="825636" y="4164664"/>
                <a:ext cx="2189593" cy="540000"/>
              </a:xfrm>
              <a:prstGeom prst="rect">
                <a:avLst/>
              </a:prstGeom>
              <a:noFill/>
            </p:spPr>
            <p:txBody>
              <a:bodyPr wrap="square" rtlCol="0">
                <a:spAutoFit/>
              </a:bodyPr>
              <a:lstStyle/>
              <a:p>
                <a:pPr marL="171450" marR="0" lvl="0" indent="-171450" algn="l" defTabSz="914400" rtl="0" eaLnBrk="1" fontAlgn="auto" latinLnBrk="1" hangingPunct="1">
                  <a:lnSpc>
                    <a:spcPct val="100000"/>
                  </a:lnSpc>
                  <a:spcBef>
                    <a:spcPts val="0"/>
                  </a:spcBef>
                  <a:spcAft>
                    <a:spcPts val="0"/>
                  </a:spcAft>
                  <a:buClrTx/>
                  <a:buSzTx/>
                  <a:buFont typeface="Wingdings" panose="05000000000000000000" pitchFamily="2" charset="2"/>
                  <a:buChar char="l"/>
                  <a:tabLst/>
                  <a:defRPr/>
                </a:pPr>
                <a:r>
                  <a:rPr kumimoji="0" lang="zh-TW" altLang="en-US" sz="1400" b="0" i="0" u="none" strike="noStrike" kern="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rial" pitchFamily="34" charset="0"/>
                  </a:rPr>
                  <a:t>訂定「溫室氣體排放量盤查登錄管理辦法」</a:t>
                </a:r>
                <a:endParaRPr kumimoji="0" lang="en-US" altLang="ko-KR" sz="1400" b="0" i="0" u="none" strike="noStrike" kern="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rial" pitchFamily="34" charset="0"/>
                </a:endParaRPr>
              </a:p>
            </p:txBody>
          </p:sp>
        </p:grpSp>
        <p:sp>
          <p:nvSpPr>
            <p:cNvPr id="83" name="TextBox 273">
              <a:extLst>
                <a:ext uri="{FF2B5EF4-FFF2-40B4-BE49-F238E27FC236}">
                  <a16:creationId xmlns:a16="http://schemas.microsoft.com/office/drawing/2014/main" id="{909BA0F9-81FA-5BED-9DF2-8BA5F02347DB}"/>
                </a:ext>
              </a:extLst>
            </p:cNvPr>
            <p:cNvSpPr txBox="1"/>
            <p:nvPr/>
          </p:nvSpPr>
          <p:spPr>
            <a:xfrm>
              <a:off x="5148000" y="4680000"/>
              <a:ext cx="1548000" cy="1384995"/>
            </a:xfrm>
            <a:prstGeom prst="rect">
              <a:avLst/>
            </a:prstGeom>
            <a:noFill/>
          </p:spPr>
          <p:txBody>
            <a:bodyPr wrap="square" rtlCol="0">
              <a:spAutoFit/>
            </a:bodyPr>
            <a:lstStyle/>
            <a:p>
              <a:pPr marL="171450" marR="0" lvl="0" indent="-171450" algn="l" defTabSz="914400" rtl="0" eaLnBrk="1" fontAlgn="auto" latinLnBrk="1" hangingPunct="1">
                <a:lnSpc>
                  <a:spcPct val="100000"/>
                </a:lnSpc>
                <a:spcBef>
                  <a:spcPts val="0"/>
                </a:spcBef>
                <a:spcAft>
                  <a:spcPts val="0"/>
                </a:spcAft>
                <a:buClrTx/>
                <a:buSzTx/>
                <a:buFont typeface="Wingdings" panose="05000000000000000000" pitchFamily="2" charset="2"/>
                <a:buChar char="l"/>
                <a:tabLst/>
                <a:defRPr/>
              </a:pPr>
              <a:r>
                <a:rPr kumimoji="0" lang="zh-TW" altLang="en-US" sz="1400" b="0" i="0" u="none" strike="noStrike" kern="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rial" pitchFamily="34" charset="0"/>
                </a:rPr>
                <a:t>修正公告並將名稱修正為「事業應盤查登錄溫室氣體排放量之排放源」</a:t>
              </a:r>
              <a:endParaRPr kumimoji="0" lang="en-US" altLang="ko-KR" sz="1400" b="0" i="0" u="none" strike="noStrike" kern="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rial" pitchFamily="34" charset="0"/>
              </a:endParaRPr>
            </a:p>
          </p:txBody>
        </p:sp>
        <p:sp>
          <p:nvSpPr>
            <p:cNvPr id="96" name="TextBox 281">
              <a:extLst>
                <a:ext uri="{FF2B5EF4-FFF2-40B4-BE49-F238E27FC236}">
                  <a16:creationId xmlns:a16="http://schemas.microsoft.com/office/drawing/2014/main" id="{F53D94CF-BA15-CD2E-FF4B-0A698AAC3532}"/>
                </a:ext>
              </a:extLst>
            </p:cNvPr>
            <p:cNvSpPr txBox="1"/>
            <p:nvPr/>
          </p:nvSpPr>
          <p:spPr>
            <a:xfrm>
              <a:off x="8022320" y="4680000"/>
              <a:ext cx="1620000" cy="954107"/>
            </a:xfrm>
            <a:prstGeom prst="rect">
              <a:avLst/>
            </a:prstGeom>
            <a:noFill/>
          </p:spPr>
          <p:txBody>
            <a:bodyPr wrap="square" rtlCol="0">
              <a:spAutoFit/>
            </a:bodyPr>
            <a:lstStyle/>
            <a:p>
              <a:pPr marL="171450" marR="0" lvl="0" indent="-171450" algn="l" defTabSz="914400" rtl="0" eaLnBrk="1" fontAlgn="auto" latinLnBrk="1" hangingPunct="1">
                <a:lnSpc>
                  <a:spcPct val="100000"/>
                </a:lnSpc>
                <a:spcBef>
                  <a:spcPts val="0"/>
                </a:spcBef>
                <a:spcAft>
                  <a:spcPts val="0"/>
                </a:spcAft>
                <a:buClrTx/>
                <a:buSzTx/>
                <a:buFont typeface="Wingdings" panose="05000000000000000000" pitchFamily="2" charset="2"/>
                <a:buChar char="l"/>
                <a:tabLst/>
                <a:defRPr/>
              </a:pPr>
              <a:r>
                <a:rPr kumimoji="0" lang="zh-TW" altLang="en-US" sz="1400" b="0" i="0" u="none" strike="noStrike" kern="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rial" pitchFamily="34" charset="0"/>
                </a:rPr>
                <a:t>第</a:t>
              </a:r>
              <a:r>
                <a:rPr kumimoji="0" lang="en-US" altLang="zh-TW" sz="1400" b="0" i="0" u="none" strike="noStrike" kern="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rial" pitchFamily="34" charset="0"/>
                </a:rPr>
                <a:t>1</a:t>
              </a:r>
              <a:r>
                <a:rPr kumimoji="0" lang="zh-TW" altLang="en-US" sz="1400" b="0" i="0" u="none" strike="noStrike" kern="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rial" pitchFamily="34" charset="0"/>
                </a:rPr>
                <a:t>次修正「事業應盤查登錄及查驗溫室氣體排放量之排放源」</a:t>
              </a:r>
              <a:endParaRPr kumimoji="0" lang="en-US" altLang="ko-KR" sz="1400" b="0" i="0" u="none" strike="noStrike" kern="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rial" pitchFamily="34" charset="0"/>
              </a:endParaRPr>
            </a:p>
          </p:txBody>
        </p:sp>
        <p:sp>
          <p:nvSpPr>
            <p:cNvPr id="97" name="TextBox 282">
              <a:extLst>
                <a:ext uri="{FF2B5EF4-FFF2-40B4-BE49-F238E27FC236}">
                  <a16:creationId xmlns:a16="http://schemas.microsoft.com/office/drawing/2014/main" id="{3036318A-2CBC-C0C0-2833-643CBB8A0888}"/>
                </a:ext>
              </a:extLst>
            </p:cNvPr>
            <p:cNvSpPr txBox="1"/>
            <p:nvPr/>
          </p:nvSpPr>
          <p:spPr>
            <a:xfrm>
              <a:off x="9468000" y="4680000"/>
              <a:ext cx="2520000" cy="523220"/>
            </a:xfrm>
            <a:prstGeom prst="rect">
              <a:avLst/>
            </a:prstGeom>
            <a:noFill/>
          </p:spPr>
          <p:txBody>
            <a:bodyPr wrap="square" rtlCol="0" anchor="ctr">
              <a:spAutoFit/>
            </a:bodyPr>
            <a:lstStyle/>
            <a:p>
              <a:pPr marL="171450" marR="0" lvl="0" indent="-171450" algn="l" defTabSz="914400" rtl="0" eaLnBrk="1" fontAlgn="auto" latinLnBrk="1" hangingPunct="1">
                <a:lnSpc>
                  <a:spcPct val="100000"/>
                </a:lnSpc>
                <a:spcBef>
                  <a:spcPts val="0"/>
                </a:spcBef>
                <a:spcAft>
                  <a:spcPts val="0"/>
                </a:spcAft>
                <a:buClrTx/>
                <a:buSzTx/>
                <a:buFont typeface="Wingdings" panose="05000000000000000000" pitchFamily="2" charset="2"/>
                <a:buChar char="l"/>
                <a:tabLst/>
                <a:defRPr/>
              </a:pPr>
              <a:r>
                <a:rPr kumimoji="0" lang="zh-TW" altLang="en-US" sz="1400" b="0" i="0" u="none" strike="noStrike" kern="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rial" pitchFamily="34" charset="0"/>
                </a:rPr>
                <a:t>新增公告</a:t>
              </a:r>
              <a:r>
                <a:rPr kumimoji="0" lang="zh-TW" altLang="en-US" sz="1400" b="1" i="0" u="none" strike="noStrike" kern="0" cap="none" spc="0" normalizeH="0" baseline="0" noProof="0" dirty="0">
                  <a:ln>
                    <a:noFill/>
                  </a:ln>
                  <a:effectLst/>
                  <a:uLnTx/>
                  <a:uFillTx/>
                  <a:latin typeface="微軟正黑體" panose="020B0604030504040204" pitchFamily="34" charset="-120"/>
                  <a:ea typeface="微軟正黑體" panose="020B0604030504040204" pitchFamily="34" charset="-120"/>
                  <a:cs typeface="Arial" pitchFamily="34" charset="0"/>
                </a:rPr>
                <a:t>「事業應盤查登錄溫室氣體排放量之排放源」</a:t>
              </a:r>
              <a:endParaRPr kumimoji="0" lang="ko-KR" altLang="en-US" sz="1400" b="1" i="0" u="none" strike="noStrike" kern="0" cap="none" spc="0" normalizeH="0" baseline="0" noProof="0" dirty="0">
                <a:ln>
                  <a:noFill/>
                </a:ln>
                <a:effectLst/>
                <a:uLnTx/>
                <a:uFillTx/>
                <a:latin typeface="微軟正黑體" panose="020B0604030504040204" pitchFamily="34" charset="-120"/>
                <a:ea typeface="맑은 고딕" panose="020B0503020000020004" pitchFamily="34" charset="-127"/>
                <a:cs typeface="Arial" pitchFamily="34" charset="0"/>
              </a:endParaRPr>
            </a:p>
          </p:txBody>
        </p:sp>
        <p:grpSp>
          <p:nvGrpSpPr>
            <p:cNvPr id="92" name="群組 91">
              <a:extLst>
                <a:ext uri="{FF2B5EF4-FFF2-40B4-BE49-F238E27FC236}">
                  <a16:creationId xmlns:a16="http://schemas.microsoft.com/office/drawing/2014/main" id="{F4005A29-4972-948B-D443-C7E7763A96EC}"/>
                </a:ext>
              </a:extLst>
            </p:cNvPr>
            <p:cNvGrpSpPr/>
            <p:nvPr/>
          </p:nvGrpSpPr>
          <p:grpSpPr>
            <a:xfrm>
              <a:off x="6588000" y="5040000"/>
              <a:ext cx="3060002" cy="1657327"/>
              <a:chOff x="7666790" y="3560847"/>
              <a:chExt cx="3060002" cy="1657327"/>
            </a:xfrm>
          </p:grpSpPr>
          <p:sp>
            <p:nvSpPr>
              <p:cNvPr id="93" name="TextBox 277">
                <a:extLst>
                  <a:ext uri="{FF2B5EF4-FFF2-40B4-BE49-F238E27FC236}">
                    <a16:creationId xmlns:a16="http://schemas.microsoft.com/office/drawing/2014/main" id="{1A4FC469-3626-7FED-158B-ADD616405E98}"/>
                  </a:ext>
                </a:extLst>
              </p:cNvPr>
              <p:cNvSpPr txBox="1"/>
              <p:nvPr/>
            </p:nvSpPr>
            <p:spPr>
              <a:xfrm>
                <a:off x="7666790" y="3560847"/>
                <a:ext cx="1620000" cy="738664"/>
              </a:xfrm>
              <a:prstGeom prst="rect">
                <a:avLst/>
              </a:prstGeom>
              <a:noFill/>
            </p:spPr>
            <p:txBody>
              <a:bodyPr wrap="square" rtlCol="0">
                <a:spAutoFit/>
              </a:bodyPr>
              <a:lstStyle/>
              <a:p>
                <a:pPr marL="171450" marR="0" lvl="0" indent="-171450" algn="l" defTabSz="914400" rtl="0" eaLnBrk="1" fontAlgn="auto" latinLnBrk="1" hangingPunct="1">
                  <a:lnSpc>
                    <a:spcPct val="100000"/>
                  </a:lnSpc>
                  <a:spcBef>
                    <a:spcPts val="0"/>
                  </a:spcBef>
                  <a:spcAft>
                    <a:spcPts val="0"/>
                  </a:spcAft>
                  <a:buClrTx/>
                  <a:buSzTx/>
                  <a:buFont typeface="Wingdings" panose="05000000000000000000" pitchFamily="2" charset="2"/>
                  <a:buChar char="l"/>
                  <a:tabLst/>
                  <a:defRPr/>
                </a:pPr>
                <a:r>
                  <a:rPr kumimoji="0" lang="zh-TW" altLang="en-US" sz="1400" b="0" i="0" u="none" strike="noStrike" kern="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rial" pitchFamily="34" charset="0"/>
                  </a:rPr>
                  <a:t>溫減法修正為「氣候變遷因應法」</a:t>
                </a:r>
                <a:endParaRPr kumimoji="0" lang="en-US" altLang="ko-KR" sz="1400" b="0" i="0" u="none" strike="noStrike" kern="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rial" pitchFamily="34" charset="0"/>
                </a:endParaRPr>
              </a:p>
            </p:txBody>
          </p:sp>
          <p:sp>
            <p:nvSpPr>
              <p:cNvPr id="94" name="TextBox 278">
                <a:extLst>
                  <a:ext uri="{FF2B5EF4-FFF2-40B4-BE49-F238E27FC236}">
                    <a16:creationId xmlns:a16="http://schemas.microsoft.com/office/drawing/2014/main" id="{36CFC1F1-D994-9805-6180-EC976DF76590}"/>
                  </a:ext>
                </a:extLst>
              </p:cNvPr>
              <p:cNvSpPr txBox="1"/>
              <p:nvPr/>
            </p:nvSpPr>
            <p:spPr>
              <a:xfrm>
                <a:off x="7666792" y="4244847"/>
                <a:ext cx="3060000" cy="523220"/>
              </a:xfrm>
              <a:prstGeom prst="rect">
                <a:avLst/>
              </a:prstGeom>
              <a:noFill/>
            </p:spPr>
            <p:txBody>
              <a:bodyPr wrap="square" rtlCol="0" anchor="ctr">
                <a:spAutoFit/>
              </a:bodyPr>
              <a:lstStyle/>
              <a:p>
                <a:pPr marL="171450" marR="0" lvl="0" indent="-171450" algn="l" defTabSz="914400" rtl="0" eaLnBrk="1" fontAlgn="auto" latinLnBrk="1" hangingPunct="1">
                  <a:lnSpc>
                    <a:spcPct val="100000"/>
                  </a:lnSpc>
                  <a:spcBef>
                    <a:spcPts val="0"/>
                  </a:spcBef>
                  <a:spcAft>
                    <a:spcPts val="0"/>
                  </a:spcAft>
                  <a:buClrTx/>
                  <a:buSzTx/>
                  <a:buFont typeface="Wingdings" panose="05000000000000000000" pitchFamily="2" charset="2"/>
                  <a:buChar char="l"/>
                  <a:tabLst/>
                  <a:defRPr/>
                </a:pPr>
                <a:r>
                  <a:rPr kumimoji="0" lang="zh-TW" altLang="en-US" sz="1400" b="0" i="0" u="none" strike="noStrike" kern="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rial" pitchFamily="34" charset="0"/>
                  </a:rPr>
                  <a:t>修正公告名稱為「事業應盤查登錄</a:t>
                </a:r>
                <a:r>
                  <a:rPr kumimoji="0" lang="zh-TW" altLang="en-US" sz="1400" b="1" i="0" u="none" strike="noStrike" kern="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rial" pitchFamily="34" charset="0"/>
                  </a:rPr>
                  <a:t>及查驗</a:t>
                </a:r>
                <a:r>
                  <a:rPr kumimoji="0" lang="zh-TW" altLang="en-US" sz="1400" b="0" i="0" u="none" strike="noStrike" kern="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rial" pitchFamily="34" charset="0"/>
                  </a:rPr>
                  <a:t>溫室氣體排放量之排放源」</a:t>
                </a:r>
                <a:endParaRPr kumimoji="0" lang="ko-KR" altLang="en-US" sz="1400" b="0" i="0" u="none" strike="noStrike" kern="0" cap="none" spc="0" normalizeH="0" baseline="0" noProof="0" dirty="0">
                  <a:ln>
                    <a:noFill/>
                  </a:ln>
                  <a:solidFill>
                    <a:prstClr val="black">
                      <a:lumMod val="75000"/>
                      <a:lumOff val="25000"/>
                    </a:prstClr>
                  </a:solidFill>
                  <a:effectLst/>
                  <a:uLnTx/>
                  <a:uFillTx/>
                  <a:latin typeface="微軟正黑體" panose="020B0604030504040204" pitchFamily="34" charset="-120"/>
                  <a:ea typeface="맑은 고딕" panose="020B0503020000020004" pitchFamily="34" charset="-127"/>
                  <a:cs typeface="Arial" pitchFamily="34" charset="0"/>
                </a:endParaRPr>
              </a:p>
            </p:txBody>
          </p:sp>
          <p:sp>
            <p:nvSpPr>
              <p:cNvPr id="95" name="TextBox 278">
                <a:extLst>
                  <a:ext uri="{FF2B5EF4-FFF2-40B4-BE49-F238E27FC236}">
                    <a16:creationId xmlns:a16="http://schemas.microsoft.com/office/drawing/2014/main" id="{A8AECC9C-EB85-7224-C574-52E1C742C042}"/>
                  </a:ext>
                </a:extLst>
              </p:cNvPr>
              <p:cNvSpPr txBox="1"/>
              <p:nvPr/>
            </p:nvSpPr>
            <p:spPr>
              <a:xfrm>
                <a:off x="7666790" y="4694954"/>
                <a:ext cx="2419861" cy="523220"/>
              </a:xfrm>
              <a:prstGeom prst="rect">
                <a:avLst/>
              </a:prstGeom>
              <a:noFill/>
            </p:spPr>
            <p:txBody>
              <a:bodyPr wrap="square" rtlCol="0" anchor="ctr">
                <a:spAutoFit/>
              </a:bodyPr>
              <a:lstStyle/>
              <a:p>
                <a:pPr marL="171450" marR="0" lvl="0" indent="-171450" algn="l" defTabSz="914400" rtl="0" eaLnBrk="1" fontAlgn="auto" latinLnBrk="1" hangingPunct="1">
                  <a:lnSpc>
                    <a:spcPct val="100000"/>
                  </a:lnSpc>
                  <a:spcBef>
                    <a:spcPts val="0"/>
                  </a:spcBef>
                  <a:spcAft>
                    <a:spcPts val="0"/>
                  </a:spcAft>
                  <a:buClrTx/>
                  <a:buSzTx/>
                  <a:buFont typeface="Wingdings" panose="05000000000000000000" pitchFamily="2" charset="2"/>
                  <a:buChar char="l"/>
                  <a:tabLst/>
                  <a:defRPr/>
                </a:pPr>
                <a:r>
                  <a:rPr kumimoji="0" lang="zh-TW" altLang="en-US" sz="1400" b="0" i="0" u="none" strike="noStrike" kern="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rial" pitchFamily="34" charset="0"/>
                  </a:rPr>
                  <a:t>修正「溫室氣體排放量盤查登錄</a:t>
                </a:r>
                <a:r>
                  <a:rPr kumimoji="0" lang="zh-TW" altLang="en-US" sz="1400" b="0" i="0" u="none" strike="noStrike" kern="1200" cap="none" spc="20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及查驗</a:t>
                </a:r>
                <a:r>
                  <a:rPr kumimoji="0" lang="zh-TW" altLang="en-US" sz="1400" b="0" i="0" u="none" strike="noStrike" kern="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rial" pitchFamily="34" charset="0"/>
                  </a:rPr>
                  <a:t>管理辦法」</a:t>
                </a:r>
                <a:endParaRPr kumimoji="0" lang="ko-KR" altLang="en-US" sz="1400" b="0" i="0" u="none" strike="noStrike" kern="0" cap="none" spc="0" normalizeH="0" baseline="0" noProof="0" dirty="0">
                  <a:ln>
                    <a:noFill/>
                  </a:ln>
                  <a:solidFill>
                    <a:prstClr val="black">
                      <a:lumMod val="75000"/>
                      <a:lumOff val="25000"/>
                    </a:prstClr>
                  </a:solidFill>
                  <a:effectLst/>
                  <a:uLnTx/>
                  <a:uFillTx/>
                  <a:latin typeface="微軟正黑體" panose="020B0604030504040204" pitchFamily="34" charset="-120"/>
                  <a:ea typeface="맑은 고딕" panose="020B0503020000020004" pitchFamily="34" charset="-127"/>
                  <a:cs typeface="Arial" pitchFamily="34" charset="0"/>
                </a:endParaRPr>
              </a:p>
            </p:txBody>
          </p:sp>
        </p:grpSp>
        <p:grpSp>
          <p:nvGrpSpPr>
            <p:cNvPr id="4" name="群組 3">
              <a:extLst>
                <a:ext uri="{FF2B5EF4-FFF2-40B4-BE49-F238E27FC236}">
                  <a16:creationId xmlns:a16="http://schemas.microsoft.com/office/drawing/2014/main" id="{AC4BD4ED-D604-DAFD-14F8-09AAC8856B08}"/>
                </a:ext>
              </a:extLst>
            </p:cNvPr>
            <p:cNvGrpSpPr/>
            <p:nvPr/>
          </p:nvGrpSpPr>
          <p:grpSpPr>
            <a:xfrm>
              <a:off x="234000" y="4140000"/>
              <a:ext cx="11552288" cy="360000"/>
              <a:chOff x="-18000" y="4140000"/>
              <a:chExt cx="11552288" cy="360000"/>
            </a:xfrm>
          </p:grpSpPr>
          <p:sp>
            <p:nvSpPr>
              <p:cNvPr id="69" name="Rectangle 29">
                <a:extLst>
                  <a:ext uri="{FF2B5EF4-FFF2-40B4-BE49-F238E27FC236}">
                    <a16:creationId xmlns:a16="http://schemas.microsoft.com/office/drawing/2014/main" id="{444FAD4B-B1C3-6A1A-1886-DBAD9A37CEBC}"/>
                  </a:ext>
                </a:extLst>
              </p:cNvPr>
              <p:cNvSpPr/>
              <p:nvPr/>
            </p:nvSpPr>
            <p:spPr>
              <a:xfrm rot="5400000">
                <a:off x="252000" y="3870000"/>
                <a:ext cx="360000" cy="900000"/>
              </a:xfrm>
              <a:prstGeom prst="round2SameRect">
                <a:avLst>
                  <a:gd name="adj1" fmla="val 50000"/>
                  <a:gd name="adj2" fmla="val 0"/>
                </a:avLst>
              </a:prstGeom>
              <a:solidFill>
                <a:sysClr val="window" lastClr="FFFFFF">
                  <a:lumMod val="65000"/>
                  <a:alpha val="40000"/>
                </a:sysClr>
              </a:solidFill>
              <a:ln w="12700" cap="flat" cmpd="sng" algn="ctr">
                <a:noFill/>
                <a:prstDash val="solid"/>
                <a:miter lim="800000"/>
              </a:ln>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prstClr val="black">
                      <a:lumMod val="95000"/>
                      <a:lumOff val="5000"/>
                    </a:prstClr>
                  </a:solidFill>
                  <a:effectLst/>
                  <a:uLnTx/>
                  <a:uFillTx/>
                  <a:latin typeface="微軟正黑體" panose="020B0604030504040204" pitchFamily="34" charset="-120"/>
                  <a:ea typeface="맑은 고딕" panose="020B0503020000020004" pitchFamily="34" charset="-127"/>
                </a:endParaRPr>
              </a:p>
            </p:txBody>
          </p:sp>
          <p:sp>
            <p:nvSpPr>
              <p:cNvPr id="70" name="Rectangle 2">
                <a:extLst>
                  <a:ext uri="{FF2B5EF4-FFF2-40B4-BE49-F238E27FC236}">
                    <a16:creationId xmlns:a16="http://schemas.microsoft.com/office/drawing/2014/main" id="{97732567-2CE4-EA9B-93E8-C2F6B9DEA5CB}"/>
                  </a:ext>
                </a:extLst>
              </p:cNvPr>
              <p:cNvSpPr/>
              <p:nvPr/>
            </p:nvSpPr>
            <p:spPr>
              <a:xfrm>
                <a:off x="1980000" y="4140000"/>
                <a:ext cx="1800000" cy="360000"/>
              </a:xfrm>
              <a:prstGeom prst="roundRect">
                <a:avLst>
                  <a:gd name="adj" fmla="val 50000"/>
                </a:avLst>
              </a:prstGeom>
              <a:solidFill>
                <a:srgbClr val="7F766A">
                  <a:alpha val="40000"/>
                </a:srgbClr>
              </a:solidFill>
              <a:ln w="12700" cap="flat" cmpd="sng" algn="ctr">
                <a:noFill/>
                <a:prstDash val="solid"/>
                <a:miter lim="800000"/>
              </a:ln>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prstClr val="black">
                      <a:lumMod val="95000"/>
                      <a:lumOff val="5000"/>
                    </a:prstClr>
                  </a:solidFill>
                  <a:effectLst/>
                  <a:uLnTx/>
                  <a:uFillTx/>
                  <a:latin typeface="微軟正黑體" panose="020B0604030504040204" pitchFamily="34" charset="-120"/>
                  <a:ea typeface="맑은 고딕" panose="020B0503020000020004" pitchFamily="34" charset="-127"/>
                </a:endParaRPr>
              </a:p>
            </p:txBody>
          </p:sp>
          <p:sp>
            <p:nvSpPr>
              <p:cNvPr id="71" name="Rectangle 4">
                <a:extLst>
                  <a:ext uri="{FF2B5EF4-FFF2-40B4-BE49-F238E27FC236}">
                    <a16:creationId xmlns:a16="http://schemas.microsoft.com/office/drawing/2014/main" id="{8B3EE333-FBF7-E3D5-AEF7-3CC7271A8201}"/>
                  </a:ext>
                </a:extLst>
              </p:cNvPr>
              <p:cNvSpPr/>
              <p:nvPr/>
            </p:nvSpPr>
            <p:spPr>
              <a:xfrm>
                <a:off x="3420000" y="4140000"/>
                <a:ext cx="1800000" cy="360000"/>
              </a:xfrm>
              <a:prstGeom prst="roundRect">
                <a:avLst>
                  <a:gd name="adj" fmla="val 50000"/>
                </a:avLst>
              </a:prstGeom>
              <a:solidFill>
                <a:srgbClr val="DDAC73">
                  <a:alpha val="40000"/>
                </a:srgbClr>
              </a:solidFill>
              <a:ln w="12700" cap="flat" cmpd="sng" algn="ctr">
                <a:noFill/>
                <a:prstDash val="solid"/>
                <a:miter lim="800000"/>
              </a:ln>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prstClr val="black">
                      <a:lumMod val="95000"/>
                      <a:lumOff val="5000"/>
                    </a:prstClr>
                  </a:solidFill>
                  <a:effectLst/>
                  <a:uLnTx/>
                  <a:uFillTx/>
                  <a:latin typeface="微軟正黑體" panose="020B0604030504040204" pitchFamily="34" charset="-120"/>
                  <a:ea typeface="맑은 고딕" panose="020B0503020000020004" pitchFamily="34" charset="-127"/>
                </a:endParaRPr>
              </a:p>
            </p:txBody>
          </p:sp>
          <p:sp>
            <p:nvSpPr>
              <p:cNvPr id="72" name="Rectangle 5">
                <a:extLst>
                  <a:ext uri="{FF2B5EF4-FFF2-40B4-BE49-F238E27FC236}">
                    <a16:creationId xmlns:a16="http://schemas.microsoft.com/office/drawing/2014/main" id="{91A6A46A-15D4-3F91-5C29-ED9D2B1F8BB6}"/>
                  </a:ext>
                </a:extLst>
              </p:cNvPr>
              <p:cNvSpPr/>
              <p:nvPr/>
            </p:nvSpPr>
            <p:spPr>
              <a:xfrm>
                <a:off x="4860000" y="4140000"/>
                <a:ext cx="1800000" cy="360000"/>
              </a:xfrm>
              <a:prstGeom prst="roundRect">
                <a:avLst>
                  <a:gd name="adj" fmla="val 50000"/>
                </a:avLst>
              </a:prstGeom>
              <a:solidFill>
                <a:srgbClr val="E5AD90">
                  <a:alpha val="40000"/>
                </a:srgbClr>
              </a:solidFill>
              <a:ln w="12700" cap="flat" cmpd="sng" algn="ctr">
                <a:noFill/>
                <a:prstDash val="solid"/>
                <a:miter lim="800000"/>
              </a:ln>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prstClr val="black">
                      <a:lumMod val="95000"/>
                      <a:lumOff val="5000"/>
                    </a:prstClr>
                  </a:solidFill>
                  <a:effectLst/>
                  <a:uLnTx/>
                  <a:uFillTx/>
                  <a:latin typeface="微軟正黑體" panose="020B0604030504040204" pitchFamily="34" charset="-120"/>
                  <a:ea typeface="맑은 고딕" panose="020B0503020000020004" pitchFamily="34" charset="-127"/>
                </a:endParaRPr>
              </a:p>
            </p:txBody>
          </p:sp>
          <p:sp>
            <p:nvSpPr>
              <p:cNvPr id="73" name="Rectangle 6">
                <a:extLst>
                  <a:ext uri="{FF2B5EF4-FFF2-40B4-BE49-F238E27FC236}">
                    <a16:creationId xmlns:a16="http://schemas.microsoft.com/office/drawing/2014/main" id="{B9380C2F-49B0-EA7A-292A-854FA3C80703}"/>
                  </a:ext>
                </a:extLst>
              </p:cNvPr>
              <p:cNvSpPr/>
              <p:nvPr/>
            </p:nvSpPr>
            <p:spPr>
              <a:xfrm>
                <a:off x="6300000" y="4140000"/>
                <a:ext cx="1800000" cy="360000"/>
              </a:xfrm>
              <a:prstGeom prst="roundRect">
                <a:avLst>
                  <a:gd name="adj" fmla="val 50000"/>
                </a:avLst>
              </a:prstGeom>
              <a:solidFill>
                <a:srgbClr val="699EB5">
                  <a:alpha val="40000"/>
                </a:srgbClr>
              </a:solidFill>
              <a:ln w="12700" cap="flat" cmpd="sng" algn="ctr">
                <a:noFill/>
                <a:prstDash val="solid"/>
                <a:miter lim="800000"/>
              </a:ln>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prstClr val="black">
                      <a:lumMod val="95000"/>
                      <a:lumOff val="5000"/>
                    </a:prstClr>
                  </a:solidFill>
                  <a:effectLst/>
                  <a:uLnTx/>
                  <a:uFillTx/>
                  <a:latin typeface="微軟正黑體" panose="020B0604030504040204" pitchFamily="34" charset="-120"/>
                  <a:ea typeface="맑은 고딕" panose="020B0503020000020004" pitchFamily="34" charset="-127"/>
                </a:endParaRPr>
              </a:p>
            </p:txBody>
          </p:sp>
          <p:sp>
            <p:nvSpPr>
              <p:cNvPr id="74" name="Rectangle 7">
                <a:extLst>
                  <a:ext uri="{FF2B5EF4-FFF2-40B4-BE49-F238E27FC236}">
                    <a16:creationId xmlns:a16="http://schemas.microsoft.com/office/drawing/2014/main" id="{07E44C33-56A1-C96A-4022-CEEFB97AF096}"/>
                  </a:ext>
                </a:extLst>
              </p:cNvPr>
              <p:cNvSpPr/>
              <p:nvPr/>
            </p:nvSpPr>
            <p:spPr>
              <a:xfrm rot="16200000">
                <a:off x="10904288" y="3870000"/>
                <a:ext cx="360000" cy="900000"/>
              </a:xfrm>
              <a:prstGeom prst="round2SameRect">
                <a:avLst>
                  <a:gd name="adj1" fmla="val 50000"/>
                  <a:gd name="adj2" fmla="val 0"/>
                </a:avLst>
              </a:prstGeom>
              <a:solidFill>
                <a:sysClr val="window" lastClr="FFFFFF">
                  <a:lumMod val="65000"/>
                  <a:alpha val="40000"/>
                </a:sysClr>
              </a:solidFill>
              <a:ln w="12700" cap="flat" cmpd="sng" algn="ctr">
                <a:noFill/>
                <a:prstDash val="solid"/>
                <a:miter lim="800000"/>
              </a:ln>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prstClr val="black">
                      <a:lumMod val="95000"/>
                      <a:lumOff val="5000"/>
                    </a:prstClr>
                  </a:solidFill>
                  <a:effectLst/>
                  <a:uLnTx/>
                  <a:uFillTx/>
                  <a:latin typeface="微軟正黑體" panose="020B0604030504040204" pitchFamily="34" charset="-120"/>
                  <a:ea typeface="맑은 고딕" panose="020B0503020000020004" pitchFamily="34" charset="-127"/>
                </a:endParaRPr>
              </a:p>
            </p:txBody>
          </p:sp>
          <p:sp>
            <p:nvSpPr>
              <p:cNvPr id="75" name="Rectangle 2">
                <a:extLst>
                  <a:ext uri="{FF2B5EF4-FFF2-40B4-BE49-F238E27FC236}">
                    <a16:creationId xmlns:a16="http://schemas.microsoft.com/office/drawing/2014/main" id="{96151DCD-8E2F-660E-5A8D-CA5857FE2DF4}"/>
                  </a:ext>
                </a:extLst>
              </p:cNvPr>
              <p:cNvSpPr/>
              <p:nvPr/>
            </p:nvSpPr>
            <p:spPr>
              <a:xfrm>
                <a:off x="540000" y="4140000"/>
                <a:ext cx="1800000" cy="360000"/>
              </a:xfrm>
              <a:prstGeom prst="roundRect">
                <a:avLst>
                  <a:gd name="adj" fmla="val 50000"/>
                </a:avLst>
              </a:prstGeom>
              <a:solidFill>
                <a:srgbClr val="272A29">
                  <a:alpha val="40000"/>
                </a:srgbClr>
              </a:solidFill>
              <a:ln w="12700" cap="flat" cmpd="sng" algn="ctr">
                <a:noFill/>
                <a:prstDash val="solid"/>
                <a:miter lim="800000"/>
              </a:ln>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prstClr val="black">
                      <a:lumMod val="95000"/>
                      <a:lumOff val="5000"/>
                    </a:prstClr>
                  </a:solidFill>
                  <a:effectLst/>
                  <a:uLnTx/>
                  <a:uFillTx/>
                  <a:latin typeface="微軟正黑體" panose="020B0604030504040204" pitchFamily="34" charset="-120"/>
                  <a:ea typeface="맑은 고딕" panose="020B0503020000020004" pitchFamily="34" charset="-127"/>
                </a:endParaRPr>
              </a:p>
            </p:txBody>
          </p:sp>
          <p:sp>
            <p:nvSpPr>
              <p:cNvPr id="85" name="Rectangle 6">
                <a:extLst>
                  <a:ext uri="{FF2B5EF4-FFF2-40B4-BE49-F238E27FC236}">
                    <a16:creationId xmlns:a16="http://schemas.microsoft.com/office/drawing/2014/main" id="{C314BD3D-D3F7-2300-D4C3-F9AF03D4B56C}"/>
                  </a:ext>
                </a:extLst>
              </p:cNvPr>
              <p:cNvSpPr/>
              <p:nvPr/>
            </p:nvSpPr>
            <p:spPr>
              <a:xfrm>
                <a:off x="7740000" y="4140000"/>
                <a:ext cx="1800000" cy="360000"/>
              </a:xfrm>
              <a:prstGeom prst="roundRect">
                <a:avLst>
                  <a:gd name="adj" fmla="val 50000"/>
                </a:avLst>
              </a:prstGeom>
              <a:solidFill>
                <a:srgbClr val="106018">
                  <a:alpha val="40000"/>
                </a:srgbClr>
              </a:solidFill>
              <a:ln w="12700" cap="flat" cmpd="sng" algn="ctr">
                <a:noFill/>
                <a:prstDash val="solid"/>
                <a:miter lim="800000"/>
              </a:ln>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prstClr val="black">
                      <a:lumMod val="95000"/>
                      <a:lumOff val="5000"/>
                    </a:prstClr>
                  </a:solidFill>
                  <a:effectLst/>
                  <a:uLnTx/>
                  <a:uFillTx/>
                  <a:latin typeface="微軟正黑體" panose="020B0604030504040204" pitchFamily="34" charset="-120"/>
                  <a:ea typeface="맑은 고딕" panose="020B0503020000020004" pitchFamily="34" charset="-127"/>
                </a:endParaRPr>
              </a:p>
            </p:txBody>
          </p:sp>
          <p:sp>
            <p:nvSpPr>
              <p:cNvPr id="3" name="Rectangle 6">
                <a:extLst>
                  <a:ext uri="{FF2B5EF4-FFF2-40B4-BE49-F238E27FC236}">
                    <a16:creationId xmlns:a16="http://schemas.microsoft.com/office/drawing/2014/main" id="{78D7FA49-3796-2EB0-B7A9-FB277CDB8E80}"/>
                  </a:ext>
                </a:extLst>
              </p:cNvPr>
              <p:cNvSpPr/>
              <p:nvPr/>
            </p:nvSpPr>
            <p:spPr>
              <a:xfrm>
                <a:off x="9180000" y="4140000"/>
                <a:ext cx="1800000" cy="360000"/>
              </a:xfrm>
              <a:prstGeom prst="roundRect">
                <a:avLst>
                  <a:gd name="adj" fmla="val 50000"/>
                </a:avLst>
              </a:prstGeom>
              <a:solidFill>
                <a:srgbClr val="FF7D7D">
                  <a:alpha val="40000"/>
                </a:srgbClr>
              </a:solidFill>
              <a:ln w="12700" cap="flat" cmpd="sng" algn="ctr">
                <a:noFill/>
                <a:prstDash val="solid"/>
                <a:miter lim="800000"/>
              </a:ln>
              <a:effectLst/>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prstClr val="black">
                      <a:lumMod val="95000"/>
                      <a:lumOff val="5000"/>
                    </a:prstClr>
                  </a:solidFill>
                  <a:effectLst/>
                  <a:uLnTx/>
                  <a:uFillTx/>
                  <a:latin typeface="微軟正黑體" panose="020B0604030504040204" pitchFamily="34" charset="-120"/>
                  <a:ea typeface="맑은 고딕" panose="020B0503020000020004" pitchFamily="34" charset="-127"/>
                </a:endParaRPr>
              </a:p>
            </p:txBody>
          </p:sp>
        </p:grpSp>
        <p:cxnSp>
          <p:nvCxnSpPr>
            <p:cNvPr id="77" name="직선 연결선 255">
              <a:extLst>
                <a:ext uri="{FF2B5EF4-FFF2-40B4-BE49-F238E27FC236}">
                  <a16:creationId xmlns:a16="http://schemas.microsoft.com/office/drawing/2014/main" id="{B980C9E4-C87C-C969-88D6-2E23DB66DA78}"/>
                </a:ext>
              </a:extLst>
            </p:cNvPr>
            <p:cNvCxnSpPr>
              <a:cxnSpLocks/>
            </p:cNvCxnSpPr>
            <p:nvPr/>
          </p:nvCxnSpPr>
          <p:spPr>
            <a:xfrm>
              <a:off x="2412000" y="4500000"/>
              <a:ext cx="0" cy="288000"/>
            </a:xfrm>
            <a:prstGeom prst="line">
              <a:avLst/>
            </a:prstGeom>
            <a:noFill/>
            <a:ln w="19050" cap="flat" cmpd="sng" algn="ctr">
              <a:solidFill>
                <a:srgbClr val="7F766A"/>
              </a:solidFill>
              <a:prstDash val="dash"/>
              <a:miter lim="800000"/>
            </a:ln>
            <a:effectLst/>
          </p:spPr>
        </p:cxnSp>
        <p:sp>
          <p:nvSpPr>
            <p:cNvPr id="91" name="TextBox 290">
              <a:extLst>
                <a:ext uri="{FF2B5EF4-FFF2-40B4-BE49-F238E27FC236}">
                  <a16:creationId xmlns:a16="http://schemas.microsoft.com/office/drawing/2014/main" id="{F6D7153E-1B91-87F5-9571-FB6BDF7CF878}"/>
                </a:ext>
              </a:extLst>
            </p:cNvPr>
            <p:cNvSpPr txBox="1"/>
            <p:nvPr/>
          </p:nvSpPr>
          <p:spPr>
            <a:xfrm>
              <a:off x="1419393" y="4187289"/>
              <a:ext cx="1136850" cy="288000"/>
            </a:xfrm>
            <a:prstGeom prst="rect">
              <a:avLst/>
            </a:prstGeom>
            <a:noFill/>
          </p:spPr>
          <p:txBody>
            <a:bodyPr wrap="none" lIns="0" tIns="0" rIns="0" bIns="0" rtlCol="0">
              <a:no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zh-TW" sz="2000" b="1" i="0" u="none" strike="noStrike" kern="0" cap="none" spc="0" normalizeH="0" baseline="0" noProof="0" dirty="0">
                  <a:ln>
                    <a:noFill/>
                  </a:ln>
                  <a:solidFill>
                    <a:prstClr val="black">
                      <a:lumMod val="95000"/>
                      <a:lumOff val="5000"/>
                    </a:prstClr>
                  </a:solidFill>
                  <a:effectLst/>
                  <a:uLnTx/>
                  <a:uFillTx/>
                  <a:latin typeface="微軟正黑體" panose="020B0604030504040204" pitchFamily="34" charset="-120"/>
                  <a:ea typeface="微軟正黑體" panose="020B0604030504040204" pitchFamily="34" charset="-120"/>
                  <a:cs typeface="Arial" pitchFamily="34" charset="0"/>
                </a:rPr>
                <a:t>104</a:t>
              </a:r>
              <a:r>
                <a:rPr kumimoji="0" lang="zh-TW" altLang="en-US" sz="2000" b="1" i="0" u="none" strike="noStrike" kern="0" cap="none" spc="0" normalizeH="0" baseline="0" noProof="0" dirty="0">
                  <a:ln>
                    <a:noFill/>
                  </a:ln>
                  <a:solidFill>
                    <a:prstClr val="black">
                      <a:lumMod val="95000"/>
                      <a:lumOff val="5000"/>
                    </a:prstClr>
                  </a:solidFill>
                  <a:effectLst/>
                  <a:uLnTx/>
                  <a:uFillTx/>
                  <a:latin typeface="微軟正黑體" panose="020B0604030504040204" pitchFamily="34" charset="-120"/>
                  <a:ea typeface="微軟正黑體" panose="020B0604030504040204" pitchFamily="34" charset="-120"/>
                  <a:cs typeface="Arial" pitchFamily="34" charset="0"/>
                </a:rPr>
                <a:t>             </a:t>
              </a:r>
              <a:r>
                <a:rPr kumimoji="0" lang="en-US" altLang="zh-TW" sz="2000" b="1" i="0" u="none" strike="noStrike" kern="0" cap="none" spc="0" normalizeH="0" baseline="0" noProof="0" dirty="0">
                  <a:ln>
                    <a:noFill/>
                  </a:ln>
                  <a:solidFill>
                    <a:prstClr val="black">
                      <a:lumMod val="95000"/>
                      <a:lumOff val="5000"/>
                    </a:prstClr>
                  </a:solidFill>
                  <a:effectLst/>
                  <a:uLnTx/>
                  <a:uFillTx/>
                  <a:latin typeface="微軟正黑體" panose="020B0604030504040204" pitchFamily="34" charset="-120"/>
                  <a:ea typeface="微軟正黑體" panose="020B0604030504040204" pitchFamily="34" charset="-120"/>
                  <a:cs typeface="Arial" pitchFamily="34" charset="0"/>
                </a:rPr>
                <a:t>105                                111            112             113             114</a:t>
              </a:r>
              <a:endParaRPr kumimoji="0" lang="ko-KR" altLang="en-US" sz="2000" b="1" i="0" u="none" strike="noStrike" kern="0" cap="none" spc="0" normalizeH="0" baseline="0" noProof="0" dirty="0">
                <a:ln>
                  <a:noFill/>
                </a:ln>
                <a:solidFill>
                  <a:prstClr val="black">
                    <a:lumMod val="95000"/>
                    <a:lumOff val="5000"/>
                  </a:prstClr>
                </a:solidFill>
                <a:effectLst/>
                <a:uLnTx/>
                <a:uFillTx/>
                <a:latin typeface="微軟正黑體" panose="020B0604030504040204" pitchFamily="34" charset="-120"/>
                <a:ea typeface="맑은 고딕" panose="020B0503020000020004" pitchFamily="34" charset="-127"/>
                <a:cs typeface="Arial" pitchFamily="34" charset="0"/>
              </a:endParaRPr>
            </a:p>
          </p:txBody>
        </p:sp>
        <p:sp>
          <p:nvSpPr>
            <p:cNvPr id="89" name="TextBox 288">
              <a:extLst>
                <a:ext uri="{FF2B5EF4-FFF2-40B4-BE49-F238E27FC236}">
                  <a16:creationId xmlns:a16="http://schemas.microsoft.com/office/drawing/2014/main" id="{84C1306A-8F61-5B91-18F0-3EE05D0BF739}"/>
                </a:ext>
              </a:extLst>
            </p:cNvPr>
            <p:cNvSpPr txBox="1"/>
            <p:nvPr/>
          </p:nvSpPr>
          <p:spPr>
            <a:xfrm>
              <a:off x="4046288" y="4056269"/>
              <a:ext cx="1080000" cy="360000"/>
            </a:xfrm>
            <a:prstGeom prst="rect">
              <a:avLst/>
            </a:prstGeom>
            <a:noFill/>
          </p:spPr>
          <p:txBody>
            <a:bodyPr wrap="square" lIns="0" tIns="0" rIns="0" bIns="0" rtlCol="0">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zh-TW" sz="2400" b="1" i="0" u="none" strike="noStrike" kern="0" cap="none" spc="0" normalizeH="0" baseline="0" noProof="0" dirty="0">
                  <a:ln>
                    <a:noFill/>
                  </a:ln>
                  <a:solidFill>
                    <a:prstClr val="black">
                      <a:lumMod val="95000"/>
                      <a:lumOff val="5000"/>
                    </a:prstClr>
                  </a:solidFill>
                  <a:effectLst/>
                  <a:uLnTx/>
                  <a:uFillTx/>
                  <a:latin typeface="微軟正黑體" panose="020B0604030504040204" pitchFamily="34" charset="-120"/>
                  <a:ea typeface="微軟正黑體" panose="020B0604030504040204" pitchFamily="34" charset="-120"/>
                  <a:cs typeface="Arial" pitchFamily="34" charset="0"/>
                </a:rPr>
                <a:t>……..</a:t>
              </a:r>
              <a:endParaRPr kumimoji="0" lang="ko-KR" altLang="en-US" sz="2400" b="1" i="0" u="none" strike="noStrike" kern="0" cap="none" spc="0" normalizeH="0" baseline="0" noProof="0" dirty="0">
                <a:ln>
                  <a:noFill/>
                </a:ln>
                <a:solidFill>
                  <a:prstClr val="black">
                    <a:lumMod val="95000"/>
                    <a:lumOff val="5000"/>
                  </a:prstClr>
                </a:solidFill>
                <a:effectLst/>
                <a:uLnTx/>
                <a:uFillTx/>
                <a:latin typeface="微軟正黑體" panose="020B0604030504040204" pitchFamily="34" charset="-120"/>
                <a:ea typeface="맑은 고딕" panose="020B0503020000020004" pitchFamily="34" charset="-127"/>
                <a:cs typeface="Arial" pitchFamily="34" charset="0"/>
              </a:endParaRPr>
            </a:p>
          </p:txBody>
        </p:sp>
        <p:cxnSp>
          <p:nvCxnSpPr>
            <p:cNvPr id="5" name="직선 연결선 259">
              <a:extLst>
                <a:ext uri="{FF2B5EF4-FFF2-40B4-BE49-F238E27FC236}">
                  <a16:creationId xmlns:a16="http://schemas.microsoft.com/office/drawing/2014/main" id="{B8A96FB8-2593-2D93-FBF1-5D36A69B92A6}"/>
                </a:ext>
              </a:extLst>
            </p:cNvPr>
            <p:cNvCxnSpPr>
              <a:cxnSpLocks/>
            </p:cNvCxnSpPr>
            <p:nvPr/>
          </p:nvCxnSpPr>
          <p:spPr>
            <a:xfrm>
              <a:off x="9612000" y="4500000"/>
              <a:ext cx="0" cy="288000"/>
            </a:xfrm>
            <a:prstGeom prst="line">
              <a:avLst/>
            </a:prstGeom>
            <a:noFill/>
            <a:ln w="19050" cap="flat" cmpd="sng" algn="ctr">
              <a:solidFill>
                <a:srgbClr val="FF7D7D"/>
              </a:solidFill>
              <a:prstDash val="dash"/>
              <a:miter lim="800000"/>
            </a:ln>
            <a:effectLst/>
          </p:spPr>
        </p:cxnSp>
      </p:grpSp>
      <p:pic>
        <p:nvPicPr>
          <p:cNvPr id="7" name="圖形 6">
            <a:extLst>
              <a:ext uri="{FF2B5EF4-FFF2-40B4-BE49-F238E27FC236}">
                <a16:creationId xmlns:a16="http://schemas.microsoft.com/office/drawing/2014/main" id="{E41B6B8C-C79E-AA74-3D7F-707BAA95FE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2963" y="183098"/>
            <a:ext cx="1791313" cy="551629"/>
          </a:xfrm>
          <a:prstGeom prst="rect">
            <a:avLst/>
          </a:prstGeom>
        </p:spPr>
      </p:pic>
      <p:sp>
        <p:nvSpPr>
          <p:cNvPr id="8" name="文字方塊 7">
            <a:extLst>
              <a:ext uri="{FF2B5EF4-FFF2-40B4-BE49-F238E27FC236}">
                <a16:creationId xmlns:a16="http://schemas.microsoft.com/office/drawing/2014/main" id="{0FEAFE15-E149-EC70-2F4F-A2879C9EDEA6}"/>
              </a:ext>
            </a:extLst>
          </p:cNvPr>
          <p:cNvSpPr txBox="1"/>
          <p:nvPr/>
        </p:nvSpPr>
        <p:spPr>
          <a:xfrm>
            <a:off x="0" y="553229"/>
            <a:ext cx="12192000" cy="830997"/>
          </a:xfrm>
          <a:prstGeom prst="rect">
            <a:avLst/>
          </a:prstGeom>
          <a:noFill/>
        </p:spPr>
        <p:txBody>
          <a:bodyPr wrap="square" rtlCol="0">
            <a:spAutoFit/>
          </a:bodyPr>
          <a:lstStyle/>
          <a:p>
            <a:pPr algn="ct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排放量盤查相關規範修正沿革</a:t>
            </a:r>
          </a:p>
        </p:txBody>
      </p:sp>
      <p:sp>
        <p:nvSpPr>
          <p:cNvPr id="37" name="TextBox 278">
            <a:extLst>
              <a:ext uri="{FF2B5EF4-FFF2-40B4-BE49-F238E27FC236}">
                <a16:creationId xmlns:a16="http://schemas.microsoft.com/office/drawing/2014/main" id="{11ED01FD-C2FC-4367-985B-F71D1452601A}"/>
              </a:ext>
            </a:extLst>
          </p:cNvPr>
          <p:cNvSpPr txBox="1"/>
          <p:nvPr/>
        </p:nvSpPr>
        <p:spPr>
          <a:xfrm>
            <a:off x="10259438" y="5313551"/>
            <a:ext cx="1932562" cy="954107"/>
          </a:xfrm>
          <a:prstGeom prst="rect">
            <a:avLst/>
          </a:prstGeom>
          <a:noFill/>
        </p:spPr>
        <p:txBody>
          <a:bodyPr wrap="square" rtlCol="0" anchor="ctr">
            <a:spAutoFit/>
          </a:bodyPr>
          <a:lstStyle/>
          <a:p>
            <a:pPr marL="171450" marR="0" lvl="0" indent="-171450" algn="l" defTabSz="914400" rtl="0" eaLnBrk="1" fontAlgn="auto" latinLnBrk="1" hangingPunct="1">
              <a:lnSpc>
                <a:spcPct val="100000"/>
              </a:lnSpc>
              <a:spcBef>
                <a:spcPts val="0"/>
              </a:spcBef>
              <a:spcAft>
                <a:spcPts val="0"/>
              </a:spcAft>
              <a:buClrTx/>
              <a:buSzTx/>
              <a:buFont typeface="Wingdings" panose="05000000000000000000" pitchFamily="2" charset="2"/>
              <a:buChar char="l"/>
              <a:tabLst/>
              <a:defRPr/>
            </a:pPr>
            <a:r>
              <a:rPr kumimoji="0" lang="zh-TW" altLang="en-US" sz="1400" b="0" i="0" u="none" strike="noStrike" kern="0" cap="none" spc="0" normalizeH="0" baseline="0" noProof="0" dirty="0">
                <a:ln>
                  <a:noFill/>
                </a:ln>
                <a:solidFill>
                  <a:prstClr val="black">
                    <a:lumMod val="75000"/>
                    <a:lumOff val="25000"/>
                  </a:prstClr>
                </a:solidFill>
                <a:effectLst/>
                <a:uLnTx/>
                <a:uFillTx/>
                <a:latin typeface="微軟正黑體" panose="020B0604030504040204" pitchFamily="34" charset="-120"/>
                <a:ea typeface="微軟正黑體" panose="020B0604030504040204" pitchFamily="34" charset="-120"/>
                <a:cs typeface="Arial" pitchFamily="34" charset="0"/>
              </a:rPr>
              <a:t>「溫室氣體排放量盤查登錄及查驗管理辦法」部分條文修正</a:t>
            </a:r>
            <a:endParaRPr kumimoji="0" lang="ko-KR" altLang="en-US" sz="1400" b="0" i="0" u="none" strike="noStrike" kern="0" cap="none" spc="0" normalizeH="0" baseline="0" noProof="0" dirty="0">
              <a:ln>
                <a:noFill/>
              </a:ln>
              <a:solidFill>
                <a:prstClr val="black">
                  <a:lumMod val="75000"/>
                  <a:lumOff val="25000"/>
                </a:prstClr>
              </a:solidFill>
              <a:effectLst/>
              <a:uLnTx/>
              <a:uFillTx/>
              <a:latin typeface="微軟正黑體" panose="020B0604030504040204" pitchFamily="34" charset="-120"/>
              <a:ea typeface="맑은 고딕" panose="020B0503020000020004" pitchFamily="34" charset="-127"/>
              <a:cs typeface="Arial" pitchFamily="34" charset="0"/>
            </a:endParaRPr>
          </a:p>
        </p:txBody>
      </p:sp>
    </p:spTree>
    <p:extLst>
      <p:ext uri="{BB962C8B-B14F-4D97-AF65-F5344CB8AC3E}">
        <p14:creationId xmlns:p14="http://schemas.microsoft.com/office/powerpoint/2010/main" val="24829034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28BF2-64B9-BF15-C5E4-765DAAED3C71}"/>
            </a:ext>
          </a:extLst>
        </p:cNvPr>
        <p:cNvGrpSpPr/>
        <p:nvPr/>
      </p:nvGrpSpPr>
      <p:grpSpPr>
        <a:xfrm>
          <a:off x="0" y="0"/>
          <a:ext cx="0" cy="0"/>
          <a:chOff x="0" y="0"/>
          <a:chExt cx="0" cy="0"/>
        </a:xfrm>
      </p:grpSpPr>
      <p:sp>
        <p:nvSpPr>
          <p:cNvPr id="2" name="矩形 1">
            <a:extLst>
              <a:ext uri="{FF2B5EF4-FFF2-40B4-BE49-F238E27FC236}">
                <a16:creationId xmlns:a16="http://schemas.microsoft.com/office/drawing/2014/main" id="{2AFD89CA-FAAC-FE15-8704-1B96F30E9FE8}"/>
              </a:ext>
            </a:extLst>
          </p:cNvPr>
          <p:cNvSpPr/>
          <p:nvPr/>
        </p:nvSpPr>
        <p:spPr>
          <a:xfrm>
            <a:off x="648000" y="1658100"/>
            <a:ext cx="11160000" cy="4058932"/>
          </a:xfrm>
          <a:prstGeom prst="rect">
            <a:avLst/>
          </a:prstGeom>
        </p:spPr>
        <p:txBody>
          <a:bodyPr wrap="square">
            <a:spAutoFit/>
          </a:bodyPr>
          <a:lstStyle/>
          <a:p>
            <a:pPr lvl="0">
              <a:lnSpc>
                <a:spcPct val="150000"/>
              </a:lnSpc>
              <a:defRPr/>
            </a:pPr>
            <a:r>
              <a:rPr lang="zh-TW" altLang="en-US" sz="2400" b="1" spc="300" dirty="0">
                <a:solidFill>
                  <a:prstClr val="black">
                    <a:lumMod val="75000"/>
                    <a:lumOff val="25000"/>
                  </a:prstClr>
                </a:solidFill>
                <a:latin typeface="微軟正黑體" panose="020B0604030504040204" pitchFamily="34" charset="-120"/>
                <a:ea typeface="微軟正黑體" panose="020B0604030504040204" pitchFamily="34" charset="-120"/>
              </a:rPr>
              <a:t>第</a:t>
            </a:r>
            <a:r>
              <a:rPr lang="en-US" altLang="zh-TW" sz="2400" b="1" spc="300" dirty="0">
                <a:solidFill>
                  <a:prstClr val="black">
                    <a:lumMod val="75000"/>
                    <a:lumOff val="25000"/>
                  </a:prstClr>
                </a:solidFill>
                <a:latin typeface="微軟正黑體" panose="020B0604030504040204" pitchFamily="34" charset="-120"/>
                <a:ea typeface="微軟正黑體" panose="020B0604030504040204" pitchFamily="34" charset="-120"/>
              </a:rPr>
              <a:t>1</a:t>
            </a:r>
            <a:r>
              <a:rPr lang="zh-TW" altLang="en-US" sz="2400" b="1" spc="300" dirty="0">
                <a:solidFill>
                  <a:prstClr val="black">
                    <a:lumMod val="75000"/>
                    <a:lumOff val="25000"/>
                  </a:prstClr>
                </a:solidFill>
                <a:latin typeface="微軟正黑體" panose="020B0604030504040204" pitchFamily="34" charset="-120"/>
                <a:ea typeface="微軟正黑體" panose="020B0604030504040204" pitchFamily="34" charset="-120"/>
              </a:rPr>
              <a:t>項：盤查及查驗分級管理</a:t>
            </a:r>
          </a:p>
          <a:p>
            <a:pPr marL="900000" lvl="0">
              <a:lnSpc>
                <a:spcPct val="150000"/>
              </a:lnSpc>
              <a:defRPr/>
            </a:pPr>
            <a:r>
              <a:rPr lang="zh-TW" altLang="en-US" sz="2400" spc="300" dirty="0">
                <a:solidFill>
                  <a:prstClr val="black">
                    <a:lumMod val="75000"/>
                    <a:lumOff val="25000"/>
                  </a:prstClr>
                </a:solidFill>
                <a:latin typeface="微軟正黑體" panose="020B0604030504040204" pitchFamily="34" charset="-120"/>
                <a:ea typeface="微軟正黑體" panose="020B0604030504040204" pitchFamily="34" charset="-120"/>
              </a:rPr>
              <a:t>事業</a:t>
            </a:r>
            <a:r>
              <a:rPr lang="zh-TW" altLang="en-US" sz="2400" b="1" spc="300" dirty="0">
                <a:solidFill>
                  <a:srgbClr val="0070C0"/>
                </a:solidFill>
                <a:latin typeface="微軟正黑體" panose="020B0604030504040204" pitchFamily="34" charset="-120"/>
                <a:ea typeface="微軟正黑體" panose="020B0604030504040204" pitchFamily="34" charset="-120"/>
              </a:rPr>
              <a:t>具有經中央主管機關公告之排放源，應進行排放量盤查</a:t>
            </a:r>
            <a:r>
              <a:rPr lang="zh-TW" altLang="en-US" sz="2400" spc="300" dirty="0">
                <a:solidFill>
                  <a:prstClr val="black">
                    <a:lumMod val="75000"/>
                    <a:lumOff val="25000"/>
                  </a:prstClr>
                </a:solidFill>
                <a:latin typeface="微軟正黑體" panose="020B0604030504040204" pitchFamily="34" charset="-120"/>
                <a:ea typeface="微軟正黑體" panose="020B0604030504040204" pitchFamily="34" charset="-120"/>
              </a:rPr>
              <a:t>，並於規定期限前登錄於中央主管機關指定資訊平台；其</a:t>
            </a:r>
            <a:r>
              <a:rPr lang="zh-TW" altLang="en-US" sz="2400" b="1" spc="300" dirty="0">
                <a:solidFill>
                  <a:srgbClr val="FF5050"/>
                </a:solidFill>
                <a:latin typeface="微軟正黑體" panose="020B0604030504040204" pitchFamily="34" charset="-120"/>
                <a:ea typeface="微軟正黑體" panose="020B0604030504040204" pitchFamily="34" charset="-120"/>
              </a:rPr>
              <a:t>經中央主管機關公告指定應查驗者</a:t>
            </a:r>
            <a:r>
              <a:rPr lang="zh-TW" altLang="en-US" sz="2400" spc="300" dirty="0">
                <a:solidFill>
                  <a:prstClr val="black">
                    <a:lumMod val="75000"/>
                    <a:lumOff val="25000"/>
                  </a:prstClr>
                </a:solidFill>
                <a:latin typeface="微軟正黑體" panose="020B0604030504040204" pitchFamily="34" charset="-120"/>
                <a:ea typeface="微軟正黑體" panose="020B0604030504040204" pitchFamily="34" charset="-120"/>
              </a:rPr>
              <a:t>，盤查相關資料並應經查驗機構查驗 。</a:t>
            </a:r>
          </a:p>
          <a:p>
            <a:pPr lvl="0">
              <a:lnSpc>
                <a:spcPct val="150000"/>
              </a:lnSpc>
              <a:spcBef>
                <a:spcPts val="1200"/>
              </a:spcBef>
              <a:defRPr/>
            </a:pPr>
            <a:r>
              <a:rPr lang="zh-TW" altLang="en-US" sz="2400" b="1" spc="300" dirty="0">
                <a:solidFill>
                  <a:prstClr val="black">
                    <a:lumMod val="75000"/>
                    <a:lumOff val="25000"/>
                  </a:prstClr>
                </a:solidFill>
                <a:latin typeface="微軟正黑體" panose="020B0604030504040204" pitchFamily="34" charset="-120"/>
                <a:ea typeface="微軟正黑體" panose="020B0604030504040204" pitchFamily="34" charset="-120"/>
              </a:rPr>
              <a:t>第</a:t>
            </a:r>
            <a:r>
              <a:rPr lang="en-US" altLang="zh-TW" sz="2400" b="1" spc="300" dirty="0">
                <a:solidFill>
                  <a:prstClr val="black">
                    <a:lumMod val="75000"/>
                    <a:lumOff val="25000"/>
                  </a:prstClr>
                </a:solidFill>
                <a:latin typeface="微軟正黑體" panose="020B0604030504040204" pitchFamily="34" charset="-120"/>
                <a:ea typeface="微軟正黑體" panose="020B0604030504040204" pitchFamily="34" charset="-120"/>
              </a:rPr>
              <a:t>2</a:t>
            </a:r>
            <a:r>
              <a:rPr lang="zh-TW" altLang="en-US" sz="2400" b="1" spc="300" dirty="0">
                <a:solidFill>
                  <a:prstClr val="black">
                    <a:lumMod val="75000"/>
                    <a:lumOff val="25000"/>
                  </a:prstClr>
                </a:solidFill>
                <a:latin typeface="微軟正黑體" panose="020B0604030504040204" pitchFamily="34" charset="-120"/>
                <a:ea typeface="微軟正黑體" panose="020B0604030504040204" pitchFamily="34" charset="-120"/>
              </a:rPr>
              <a:t>項：訂定盤查、登錄及查驗方式的辦法授權</a:t>
            </a:r>
          </a:p>
          <a:p>
            <a:pPr marL="900000" lvl="0">
              <a:lnSpc>
                <a:spcPct val="150000"/>
              </a:lnSpc>
              <a:defRPr/>
            </a:pPr>
            <a:r>
              <a:rPr lang="zh-TW" altLang="en-US" sz="2400" spc="300" dirty="0">
                <a:solidFill>
                  <a:prstClr val="black">
                    <a:lumMod val="75000"/>
                    <a:lumOff val="25000"/>
                  </a:prstClr>
                </a:solidFill>
                <a:latin typeface="微軟正黑體" panose="020B0604030504040204" pitchFamily="34" charset="-120"/>
                <a:ea typeface="微軟正黑體" panose="020B0604030504040204" pitchFamily="34" charset="-120"/>
              </a:rPr>
              <a:t>前項之排放量盤查、登錄之頻率、紀錄、應登錄事項與期限、查驗方式、管理及其他應遵行事項之辦法，由中央主管機關定之。	</a:t>
            </a:r>
          </a:p>
        </p:txBody>
      </p:sp>
      <p:pic>
        <p:nvPicPr>
          <p:cNvPr id="7" name="圖形 6">
            <a:extLst>
              <a:ext uri="{FF2B5EF4-FFF2-40B4-BE49-F238E27FC236}">
                <a16:creationId xmlns:a16="http://schemas.microsoft.com/office/drawing/2014/main" id="{F272B091-6FF4-CFDF-99BA-67D6A7CEF47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2963" y="183098"/>
            <a:ext cx="1791313" cy="551629"/>
          </a:xfrm>
          <a:prstGeom prst="rect">
            <a:avLst/>
          </a:prstGeom>
        </p:spPr>
      </p:pic>
      <p:sp>
        <p:nvSpPr>
          <p:cNvPr id="8" name="文字方塊 7">
            <a:extLst>
              <a:ext uri="{FF2B5EF4-FFF2-40B4-BE49-F238E27FC236}">
                <a16:creationId xmlns:a16="http://schemas.microsoft.com/office/drawing/2014/main" id="{BAD445C2-5B18-9754-7E63-522163C3669D}"/>
              </a:ext>
            </a:extLst>
          </p:cNvPr>
          <p:cNvSpPr txBox="1"/>
          <p:nvPr/>
        </p:nvSpPr>
        <p:spPr>
          <a:xfrm>
            <a:off x="0" y="553229"/>
            <a:ext cx="12192000" cy="830997"/>
          </a:xfrm>
          <a:prstGeom prst="rect">
            <a:avLst/>
          </a:prstGeom>
          <a:noFill/>
        </p:spPr>
        <p:txBody>
          <a:bodyPr wrap="square" rtlCol="0">
            <a:spAutoFit/>
          </a:bodyPr>
          <a:lstStyle/>
          <a:p>
            <a:pPr algn="ct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法源依據</a:t>
            </a:r>
            <a:r>
              <a:rPr lang="en-US" altLang="zh-TW" sz="4800" b="1" dirty="0">
                <a:solidFill>
                  <a:schemeClr val="tx1">
                    <a:lumMod val="65000"/>
                    <a:lumOff val="35000"/>
                  </a:schemeClr>
                </a:solidFill>
                <a:latin typeface="微軟正黑體" panose="020B0604030504040204" pitchFamily="34" charset="-120"/>
                <a:ea typeface="微軟正黑體" panose="020B0604030504040204" pitchFamily="34" charset="-120"/>
              </a:rPr>
              <a:t>—</a:t>
            </a: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氣候變遷因應法第</a:t>
            </a:r>
            <a:r>
              <a:rPr lang="en-US" altLang="zh-TW" sz="4800" b="1" dirty="0">
                <a:solidFill>
                  <a:schemeClr val="tx1">
                    <a:lumMod val="65000"/>
                    <a:lumOff val="35000"/>
                  </a:schemeClr>
                </a:solidFill>
                <a:latin typeface="微軟正黑體" panose="020B0604030504040204" pitchFamily="34" charset="-120"/>
                <a:ea typeface="微軟正黑體" panose="020B0604030504040204" pitchFamily="34" charset="-120"/>
              </a:rPr>
              <a:t>21</a:t>
            </a: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條</a:t>
            </a:r>
          </a:p>
        </p:txBody>
      </p:sp>
    </p:spTree>
    <p:extLst>
      <p:ext uri="{BB962C8B-B14F-4D97-AF65-F5344CB8AC3E}">
        <p14:creationId xmlns:p14="http://schemas.microsoft.com/office/powerpoint/2010/main" val="238153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55205-9548-45EF-EDD6-1EA9FD17E867}"/>
            </a:ext>
          </a:extLst>
        </p:cNvPr>
        <p:cNvGrpSpPr/>
        <p:nvPr/>
      </p:nvGrpSpPr>
      <p:grpSpPr>
        <a:xfrm>
          <a:off x="0" y="0"/>
          <a:ext cx="0" cy="0"/>
          <a:chOff x="0" y="0"/>
          <a:chExt cx="0" cy="0"/>
        </a:xfrm>
      </p:grpSpPr>
      <p:pic>
        <p:nvPicPr>
          <p:cNvPr id="5" name="圖形 4">
            <a:extLst>
              <a:ext uri="{FF2B5EF4-FFF2-40B4-BE49-F238E27FC236}">
                <a16:creationId xmlns:a16="http://schemas.microsoft.com/office/drawing/2014/main" id="{5B8607AA-FDE4-5734-3FA4-C682D9A541E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7798" y="4544924"/>
            <a:ext cx="3762375" cy="3894003"/>
          </a:xfrm>
          <a:prstGeom prst="rect">
            <a:avLst/>
          </a:prstGeom>
        </p:spPr>
      </p:pic>
      <p:pic>
        <p:nvPicPr>
          <p:cNvPr id="7" name="圖形 6">
            <a:extLst>
              <a:ext uri="{FF2B5EF4-FFF2-40B4-BE49-F238E27FC236}">
                <a16:creationId xmlns:a16="http://schemas.microsoft.com/office/drawing/2014/main" id="{F87F7B90-A09A-5FD3-4586-6036637BFD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48106" y="1005082"/>
            <a:ext cx="870652" cy="870652"/>
          </a:xfrm>
          <a:prstGeom prst="rect">
            <a:avLst/>
          </a:prstGeom>
        </p:spPr>
      </p:pic>
      <p:pic>
        <p:nvPicPr>
          <p:cNvPr id="10" name="圖形 9">
            <a:extLst>
              <a:ext uri="{FF2B5EF4-FFF2-40B4-BE49-F238E27FC236}">
                <a16:creationId xmlns:a16="http://schemas.microsoft.com/office/drawing/2014/main" id="{2FF6E23C-FE6B-CB0B-2687-767CB8C97F4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75727" y="5766502"/>
            <a:ext cx="1612197" cy="1612197"/>
          </a:xfrm>
          <a:prstGeom prst="rect">
            <a:avLst/>
          </a:prstGeom>
        </p:spPr>
      </p:pic>
      <p:pic>
        <p:nvPicPr>
          <p:cNvPr id="14" name="圖形 13">
            <a:extLst>
              <a:ext uri="{FF2B5EF4-FFF2-40B4-BE49-F238E27FC236}">
                <a16:creationId xmlns:a16="http://schemas.microsoft.com/office/drawing/2014/main" id="{48BC81FC-AF31-D272-ADBA-350B1603429F}"/>
              </a:ext>
            </a:extLst>
          </p:cNvPr>
          <p:cNvPicPr>
            <a:picLocks noChangeAspect="1"/>
          </p:cNvPicPr>
          <p:nvPr/>
        </p:nvPicPr>
        <p:blipFill rotWithShape="1">
          <a:blip r:embed="rId8">
            <a:clrChange>
              <a:clrFrom>
                <a:srgbClr val="000000">
                  <a:alpha val="0"/>
                </a:srgbClr>
              </a:clrFrom>
              <a:clrTo>
                <a:srgbClr val="000000">
                  <a:alpha val="0"/>
                </a:srgbClr>
              </a:clrTo>
            </a:clrChange>
            <a:extLst>
              <a:ext uri="{96DAC541-7B7A-43D3-8B79-37D633B846F1}">
                <asvg:svgBlip xmlns:asvg="http://schemas.microsoft.com/office/drawing/2016/SVG/main" r:embed="rId9"/>
              </a:ext>
            </a:extLst>
          </a:blip>
          <a:srcRect/>
          <a:stretch/>
        </p:blipFill>
        <p:spPr>
          <a:xfrm>
            <a:off x="10217324" y="1780484"/>
            <a:ext cx="1054359" cy="1054359"/>
          </a:xfrm>
          <a:prstGeom prst="rect">
            <a:avLst/>
          </a:prstGeom>
        </p:spPr>
      </p:pic>
      <p:pic>
        <p:nvPicPr>
          <p:cNvPr id="15" name="圖形 14">
            <a:extLst>
              <a:ext uri="{FF2B5EF4-FFF2-40B4-BE49-F238E27FC236}">
                <a16:creationId xmlns:a16="http://schemas.microsoft.com/office/drawing/2014/main" id="{8B127547-3935-983A-CA80-CBD92052C0F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217324" y="172814"/>
            <a:ext cx="1791313" cy="551629"/>
          </a:xfrm>
          <a:prstGeom prst="rect">
            <a:avLst/>
          </a:prstGeom>
        </p:spPr>
      </p:pic>
      <p:grpSp>
        <p:nvGrpSpPr>
          <p:cNvPr id="2" name="组合 16">
            <a:extLst>
              <a:ext uri="{FF2B5EF4-FFF2-40B4-BE49-F238E27FC236}">
                <a16:creationId xmlns:a16="http://schemas.microsoft.com/office/drawing/2014/main" id="{F4D8B8A5-8FFA-173C-89B2-CDE190EAB478}"/>
              </a:ext>
            </a:extLst>
          </p:cNvPr>
          <p:cNvGrpSpPr/>
          <p:nvPr/>
        </p:nvGrpSpPr>
        <p:grpSpPr>
          <a:xfrm>
            <a:off x="1946482" y="2882849"/>
            <a:ext cx="9142070" cy="880453"/>
            <a:chOff x="7508478" y="1731009"/>
            <a:chExt cx="4551046" cy="880250"/>
          </a:xfrm>
        </p:grpSpPr>
        <p:sp>
          <p:nvSpPr>
            <p:cNvPr id="3" name="文本框 17">
              <a:extLst>
                <a:ext uri="{FF2B5EF4-FFF2-40B4-BE49-F238E27FC236}">
                  <a16:creationId xmlns:a16="http://schemas.microsoft.com/office/drawing/2014/main" id="{7ACB3D06-7583-6D57-5F5C-A21425AA0586}"/>
                </a:ext>
              </a:extLst>
            </p:cNvPr>
            <p:cNvSpPr txBox="1"/>
            <p:nvPr/>
          </p:nvSpPr>
          <p:spPr>
            <a:xfrm>
              <a:off x="7728181" y="1731009"/>
              <a:ext cx="4331343" cy="8308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800" b="1" i="0" u="none" strike="noStrike" kern="1200" cap="none" spc="500" normalizeH="0" baseline="0" noProof="0" dirty="0">
                  <a:ln>
                    <a:noFill/>
                  </a:ln>
                  <a:solidFill>
                    <a:srgbClr val="2683C6"/>
                  </a:solidFill>
                  <a:effectLst/>
                  <a:uLnTx/>
                  <a:uFillTx/>
                  <a:latin typeface="微軟正黑體" panose="020B0604030504040204" pitchFamily="34" charset="-120"/>
                  <a:ea typeface="微軟正黑體" panose="020B0604030504040204" pitchFamily="34" charset="-120"/>
                </a:rPr>
                <a:t>中央主管機關公告之排放源</a:t>
              </a:r>
              <a:endParaRPr kumimoji="0" lang="zh-CN" altLang="en-US" sz="4800" b="1" i="0" u="none" strike="noStrike" kern="1200" cap="none" spc="500" normalizeH="0" baseline="0" noProof="0" dirty="0">
                <a:ln>
                  <a:noFill/>
                </a:ln>
                <a:solidFill>
                  <a:srgbClr val="2683C6"/>
                </a:solidFill>
                <a:effectLst/>
                <a:uLnTx/>
                <a:uFillTx/>
                <a:latin typeface="微軟正黑體" panose="020B0604030504040204" pitchFamily="34" charset="-120"/>
                <a:ea typeface="微軟正黑體" panose="020B0604030504040204" pitchFamily="34" charset="-120"/>
              </a:endParaRPr>
            </a:p>
          </p:txBody>
        </p:sp>
        <p:sp>
          <p:nvSpPr>
            <p:cNvPr id="6" name="文本框 18">
              <a:extLst>
                <a:ext uri="{FF2B5EF4-FFF2-40B4-BE49-F238E27FC236}">
                  <a16:creationId xmlns:a16="http://schemas.microsoft.com/office/drawing/2014/main" id="{4F8E5515-DF7D-B506-5B0E-0863688DB72E}"/>
                </a:ext>
              </a:extLst>
            </p:cNvPr>
            <p:cNvSpPr txBox="1"/>
            <p:nvPr/>
          </p:nvSpPr>
          <p:spPr>
            <a:xfrm>
              <a:off x="7508478" y="2211241"/>
              <a:ext cx="2155566" cy="4000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500" normalizeH="0" baseline="0" noProof="0" dirty="0">
                <a:ln>
                  <a:noFill/>
                </a:ln>
                <a:solidFill>
                  <a:srgbClr val="2683C6"/>
                </a:solidFill>
                <a:effectLst/>
                <a:uLnTx/>
                <a:uFillTx/>
                <a:latin typeface="微軟正黑體" panose="020B0604030504040204" pitchFamily="34" charset="-120"/>
                <a:ea typeface="微軟正黑體" panose="020B0604030504040204" pitchFamily="34" charset="-120"/>
              </a:endParaRPr>
            </a:p>
          </p:txBody>
        </p:sp>
      </p:grpSp>
      <p:grpSp>
        <p:nvGrpSpPr>
          <p:cNvPr id="8" name="Google Shape;101;p16">
            <a:extLst>
              <a:ext uri="{FF2B5EF4-FFF2-40B4-BE49-F238E27FC236}">
                <a16:creationId xmlns:a16="http://schemas.microsoft.com/office/drawing/2014/main" id="{4BDCF51C-CA76-7EE6-377F-22D88C851061}"/>
              </a:ext>
            </a:extLst>
          </p:cNvPr>
          <p:cNvGrpSpPr/>
          <p:nvPr/>
        </p:nvGrpSpPr>
        <p:grpSpPr>
          <a:xfrm>
            <a:off x="1457300" y="2855611"/>
            <a:ext cx="956031" cy="938534"/>
            <a:chOff x="5049725" y="1435050"/>
            <a:chExt cx="486550" cy="481850"/>
          </a:xfrm>
          <a:solidFill>
            <a:schemeClr val="accent6"/>
          </a:solidFill>
        </p:grpSpPr>
        <p:sp>
          <p:nvSpPr>
            <p:cNvPr id="9" name="Google Shape;102;p16">
              <a:extLst>
                <a:ext uri="{FF2B5EF4-FFF2-40B4-BE49-F238E27FC236}">
                  <a16:creationId xmlns:a16="http://schemas.microsoft.com/office/drawing/2014/main" id="{221C935F-9C55-32AB-E6A8-DFE7432941C3}"/>
                </a:ext>
              </a:extLst>
            </p:cNvPr>
            <p:cNvSpPr/>
            <p:nvPr/>
          </p:nvSpPr>
          <p:spPr>
            <a:xfrm>
              <a:off x="5136300" y="1519775"/>
              <a:ext cx="310550" cy="310550"/>
            </a:xfrm>
            <a:custGeom>
              <a:avLst/>
              <a:gdLst/>
              <a:ahLst/>
              <a:cxnLst/>
              <a:rect l="l" t="t" r="r" b="b"/>
              <a:pathLst>
                <a:path w="12422" h="12422" extrusionOk="0">
                  <a:moveTo>
                    <a:pt x="6209" y="1"/>
                  </a:moveTo>
                  <a:cubicBezTo>
                    <a:pt x="2786" y="1"/>
                    <a:pt x="0" y="2786"/>
                    <a:pt x="0" y="6213"/>
                  </a:cubicBezTo>
                  <a:cubicBezTo>
                    <a:pt x="0" y="9637"/>
                    <a:pt x="2786" y="12422"/>
                    <a:pt x="6209" y="12422"/>
                  </a:cubicBezTo>
                  <a:cubicBezTo>
                    <a:pt x="9636" y="12422"/>
                    <a:pt x="12422" y="9637"/>
                    <a:pt x="12422" y="6213"/>
                  </a:cubicBezTo>
                  <a:cubicBezTo>
                    <a:pt x="12422" y="5219"/>
                    <a:pt x="12160" y="4258"/>
                    <a:pt x="11711" y="3388"/>
                  </a:cubicBezTo>
                  <a:lnTo>
                    <a:pt x="11428" y="3388"/>
                  </a:lnTo>
                  <a:lnTo>
                    <a:pt x="10780" y="4036"/>
                  </a:lnTo>
                  <a:cubicBezTo>
                    <a:pt x="11112" y="4713"/>
                    <a:pt x="11286" y="5457"/>
                    <a:pt x="11292" y="6213"/>
                  </a:cubicBezTo>
                  <a:cubicBezTo>
                    <a:pt x="11292" y="9013"/>
                    <a:pt x="9010" y="11293"/>
                    <a:pt x="6209" y="11293"/>
                  </a:cubicBezTo>
                  <a:cubicBezTo>
                    <a:pt x="3409" y="11293"/>
                    <a:pt x="1129" y="9013"/>
                    <a:pt x="1129" y="6213"/>
                  </a:cubicBezTo>
                  <a:cubicBezTo>
                    <a:pt x="1129" y="3409"/>
                    <a:pt x="3409" y="1130"/>
                    <a:pt x="6209" y="1130"/>
                  </a:cubicBezTo>
                  <a:cubicBezTo>
                    <a:pt x="6965" y="1133"/>
                    <a:pt x="7709" y="1307"/>
                    <a:pt x="8387" y="1639"/>
                  </a:cubicBezTo>
                  <a:lnTo>
                    <a:pt x="9034" y="994"/>
                  </a:lnTo>
                  <a:lnTo>
                    <a:pt x="9034" y="708"/>
                  </a:lnTo>
                  <a:cubicBezTo>
                    <a:pt x="8164" y="260"/>
                    <a:pt x="7203" y="1"/>
                    <a:pt x="620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mn-ea"/>
                <a:cs typeface="+mn-cs"/>
              </a:endParaRPr>
            </a:p>
          </p:txBody>
        </p:sp>
        <p:sp>
          <p:nvSpPr>
            <p:cNvPr id="11" name="Google Shape;103;p16">
              <a:extLst>
                <a:ext uri="{FF2B5EF4-FFF2-40B4-BE49-F238E27FC236}">
                  <a16:creationId xmlns:a16="http://schemas.microsoft.com/office/drawing/2014/main" id="{D6A4DE44-61F4-8B7F-3132-ABB8C715AE17}"/>
                </a:ext>
              </a:extLst>
            </p:cNvPr>
            <p:cNvSpPr/>
            <p:nvPr/>
          </p:nvSpPr>
          <p:spPr>
            <a:xfrm>
              <a:off x="5184925" y="1576250"/>
              <a:ext cx="205475" cy="197625"/>
            </a:xfrm>
            <a:custGeom>
              <a:avLst/>
              <a:gdLst/>
              <a:ahLst/>
              <a:cxnLst/>
              <a:rect l="l" t="t" r="r" b="b"/>
              <a:pathLst>
                <a:path w="8219" h="7905" extrusionOk="0">
                  <a:moveTo>
                    <a:pt x="4264" y="0"/>
                  </a:moveTo>
                  <a:cubicBezTo>
                    <a:pt x="2665" y="0"/>
                    <a:pt x="1226" y="964"/>
                    <a:pt x="612" y="2439"/>
                  </a:cubicBezTo>
                  <a:cubicBezTo>
                    <a:pt x="0" y="3918"/>
                    <a:pt x="341" y="5616"/>
                    <a:pt x="1470" y="6748"/>
                  </a:cubicBezTo>
                  <a:cubicBezTo>
                    <a:pt x="2225" y="7503"/>
                    <a:pt x="3236" y="7904"/>
                    <a:pt x="4264" y="7904"/>
                  </a:cubicBezTo>
                  <a:cubicBezTo>
                    <a:pt x="4774" y="7904"/>
                    <a:pt x="5287" y="7806"/>
                    <a:pt x="5776" y="7603"/>
                  </a:cubicBezTo>
                  <a:cubicBezTo>
                    <a:pt x="7255" y="6992"/>
                    <a:pt x="8218" y="5550"/>
                    <a:pt x="8218" y="3954"/>
                  </a:cubicBezTo>
                  <a:cubicBezTo>
                    <a:pt x="8212" y="3502"/>
                    <a:pt x="8131" y="3059"/>
                    <a:pt x="7974" y="2638"/>
                  </a:cubicBezTo>
                  <a:lnTo>
                    <a:pt x="7050" y="3565"/>
                  </a:lnTo>
                  <a:cubicBezTo>
                    <a:pt x="7071" y="3692"/>
                    <a:pt x="7083" y="3821"/>
                    <a:pt x="7089" y="3954"/>
                  </a:cubicBezTo>
                  <a:cubicBezTo>
                    <a:pt x="7089" y="5095"/>
                    <a:pt x="6399" y="6125"/>
                    <a:pt x="5345" y="6562"/>
                  </a:cubicBezTo>
                  <a:cubicBezTo>
                    <a:pt x="4996" y="6706"/>
                    <a:pt x="4629" y="6776"/>
                    <a:pt x="4265" y="6776"/>
                  </a:cubicBezTo>
                  <a:cubicBezTo>
                    <a:pt x="3530" y="6776"/>
                    <a:pt x="2808" y="6489"/>
                    <a:pt x="2268" y="5947"/>
                  </a:cubicBezTo>
                  <a:cubicBezTo>
                    <a:pt x="1461" y="5140"/>
                    <a:pt x="1220" y="3927"/>
                    <a:pt x="1657" y="2873"/>
                  </a:cubicBezTo>
                  <a:cubicBezTo>
                    <a:pt x="2093" y="1816"/>
                    <a:pt x="3123" y="1129"/>
                    <a:pt x="4264" y="1129"/>
                  </a:cubicBezTo>
                  <a:cubicBezTo>
                    <a:pt x="4394" y="1132"/>
                    <a:pt x="4523" y="1144"/>
                    <a:pt x="4653" y="1168"/>
                  </a:cubicBezTo>
                  <a:lnTo>
                    <a:pt x="5580" y="241"/>
                  </a:lnTo>
                  <a:cubicBezTo>
                    <a:pt x="5159" y="84"/>
                    <a:pt x="4713" y="3"/>
                    <a:pt x="426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Google Shape;104;p16">
              <a:extLst>
                <a:ext uri="{FF2B5EF4-FFF2-40B4-BE49-F238E27FC236}">
                  <a16:creationId xmlns:a16="http://schemas.microsoft.com/office/drawing/2014/main" id="{78E59D77-CB0E-359C-DAAC-53BDBEFD9FF3}"/>
                </a:ext>
              </a:extLst>
            </p:cNvPr>
            <p:cNvSpPr/>
            <p:nvPr/>
          </p:nvSpPr>
          <p:spPr>
            <a:xfrm>
              <a:off x="5049725" y="1435075"/>
              <a:ext cx="481825" cy="481825"/>
            </a:xfrm>
            <a:custGeom>
              <a:avLst/>
              <a:gdLst/>
              <a:ahLst/>
              <a:cxnLst/>
              <a:rect l="l" t="t" r="r" b="b"/>
              <a:pathLst>
                <a:path w="19273" h="19273" extrusionOk="0">
                  <a:moveTo>
                    <a:pt x="9672" y="1"/>
                  </a:moveTo>
                  <a:cubicBezTo>
                    <a:pt x="4379" y="1"/>
                    <a:pt x="0" y="4307"/>
                    <a:pt x="0" y="9601"/>
                  </a:cubicBezTo>
                  <a:cubicBezTo>
                    <a:pt x="0" y="14892"/>
                    <a:pt x="4379" y="19273"/>
                    <a:pt x="9672" y="19273"/>
                  </a:cubicBezTo>
                  <a:cubicBezTo>
                    <a:pt x="14966" y="19273"/>
                    <a:pt x="19272" y="14892"/>
                    <a:pt x="19272" y="9601"/>
                  </a:cubicBezTo>
                  <a:cubicBezTo>
                    <a:pt x="19269" y="8204"/>
                    <a:pt x="18962" y="6821"/>
                    <a:pt x="18369" y="5557"/>
                  </a:cubicBezTo>
                  <a:lnTo>
                    <a:pt x="17646" y="6279"/>
                  </a:lnTo>
                  <a:cubicBezTo>
                    <a:pt x="17327" y="6599"/>
                    <a:pt x="16896" y="6776"/>
                    <a:pt x="16448" y="6776"/>
                  </a:cubicBezTo>
                  <a:lnTo>
                    <a:pt x="16430" y="6776"/>
                  </a:lnTo>
                  <a:cubicBezTo>
                    <a:pt x="16809" y="7671"/>
                    <a:pt x="17008" y="8628"/>
                    <a:pt x="17014" y="9601"/>
                  </a:cubicBezTo>
                  <a:cubicBezTo>
                    <a:pt x="17014" y="13648"/>
                    <a:pt x="13720" y="16939"/>
                    <a:pt x="9672" y="16939"/>
                  </a:cubicBezTo>
                  <a:cubicBezTo>
                    <a:pt x="5625" y="16939"/>
                    <a:pt x="2334" y="13648"/>
                    <a:pt x="2334" y="9601"/>
                  </a:cubicBezTo>
                  <a:cubicBezTo>
                    <a:pt x="2334" y="5554"/>
                    <a:pt x="5625" y="2259"/>
                    <a:pt x="9672" y="2259"/>
                  </a:cubicBezTo>
                  <a:cubicBezTo>
                    <a:pt x="10642" y="2265"/>
                    <a:pt x="11603" y="2464"/>
                    <a:pt x="12497" y="2844"/>
                  </a:cubicBezTo>
                  <a:lnTo>
                    <a:pt x="12497" y="2825"/>
                  </a:lnTo>
                  <a:cubicBezTo>
                    <a:pt x="12494" y="2374"/>
                    <a:pt x="12672" y="1943"/>
                    <a:pt x="12991" y="1627"/>
                  </a:cubicBezTo>
                  <a:lnTo>
                    <a:pt x="13713" y="904"/>
                  </a:lnTo>
                  <a:cubicBezTo>
                    <a:pt x="12449" y="311"/>
                    <a:pt x="11070" y="4"/>
                    <a:pt x="967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Google Shape;105;p16">
              <a:extLst>
                <a:ext uri="{FF2B5EF4-FFF2-40B4-BE49-F238E27FC236}">
                  <a16:creationId xmlns:a16="http://schemas.microsoft.com/office/drawing/2014/main" id="{374DB257-2A1A-339D-6A1F-91CA2E27560F}"/>
                </a:ext>
              </a:extLst>
            </p:cNvPr>
            <p:cNvSpPr/>
            <p:nvPr/>
          </p:nvSpPr>
          <p:spPr>
            <a:xfrm>
              <a:off x="5245825" y="1435050"/>
              <a:ext cx="290450" cy="282350"/>
            </a:xfrm>
            <a:custGeom>
              <a:avLst/>
              <a:gdLst/>
              <a:ahLst/>
              <a:cxnLst/>
              <a:rect l="l" t="t" r="r" b="b"/>
              <a:pathLst>
                <a:path w="11618" h="11294" extrusionOk="0">
                  <a:moveTo>
                    <a:pt x="8601" y="1"/>
                  </a:moveTo>
                  <a:cubicBezTo>
                    <a:pt x="8461" y="1"/>
                    <a:pt x="8319" y="52"/>
                    <a:pt x="8203" y="168"/>
                  </a:cubicBezTo>
                  <a:lnTo>
                    <a:pt x="5945" y="2426"/>
                  </a:lnTo>
                  <a:cubicBezTo>
                    <a:pt x="5839" y="2531"/>
                    <a:pt x="5779" y="2676"/>
                    <a:pt x="5782" y="2826"/>
                  </a:cubicBezTo>
                  <a:lnTo>
                    <a:pt x="5782" y="4850"/>
                  </a:lnTo>
                  <a:lnTo>
                    <a:pt x="2554" y="8075"/>
                  </a:lnTo>
                  <a:cubicBezTo>
                    <a:pt x="2328" y="7967"/>
                    <a:pt x="2081" y="7906"/>
                    <a:pt x="1828" y="7906"/>
                  </a:cubicBezTo>
                  <a:cubicBezTo>
                    <a:pt x="1142" y="7906"/>
                    <a:pt x="525" y="8319"/>
                    <a:pt x="263" y="8951"/>
                  </a:cubicBezTo>
                  <a:cubicBezTo>
                    <a:pt x="1" y="9584"/>
                    <a:pt x="145" y="10312"/>
                    <a:pt x="630" y="10797"/>
                  </a:cubicBezTo>
                  <a:cubicBezTo>
                    <a:pt x="954" y="11122"/>
                    <a:pt x="1388" y="11294"/>
                    <a:pt x="1828" y="11294"/>
                  </a:cubicBezTo>
                  <a:cubicBezTo>
                    <a:pt x="2046" y="11294"/>
                    <a:pt x="2266" y="11251"/>
                    <a:pt x="2476" y="11165"/>
                  </a:cubicBezTo>
                  <a:cubicBezTo>
                    <a:pt x="3108" y="10903"/>
                    <a:pt x="3524" y="10285"/>
                    <a:pt x="3524" y="9602"/>
                  </a:cubicBezTo>
                  <a:cubicBezTo>
                    <a:pt x="3521" y="9349"/>
                    <a:pt x="3463" y="9102"/>
                    <a:pt x="3352" y="8876"/>
                  </a:cubicBezTo>
                  <a:lnTo>
                    <a:pt x="6580" y="5648"/>
                  </a:lnTo>
                  <a:lnTo>
                    <a:pt x="8604" y="5648"/>
                  </a:lnTo>
                  <a:cubicBezTo>
                    <a:pt x="8754" y="5648"/>
                    <a:pt x="8896" y="5588"/>
                    <a:pt x="9004" y="5482"/>
                  </a:cubicBezTo>
                  <a:lnTo>
                    <a:pt x="11263" y="3224"/>
                  </a:lnTo>
                  <a:cubicBezTo>
                    <a:pt x="11618" y="2869"/>
                    <a:pt x="11365" y="2260"/>
                    <a:pt x="10862" y="2260"/>
                  </a:cubicBezTo>
                  <a:lnTo>
                    <a:pt x="9170" y="2260"/>
                  </a:lnTo>
                  <a:lnTo>
                    <a:pt x="9170" y="568"/>
                  </a:lnTo>
                  <a:cubicBezTo>
                    <a:pt x="9170" y="226"/>
                    <a:pt x="8892" y="1"/>
                    <a:pt x="860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mn-ea"/>
                <a:cs typeface="+mn-cs"/>
              </a:endParaRPr>
            </a:p>
          </p:txBody>
        </p:sp>
      </p:grpSp>
    </p:spTree>
    <p:extLst>
      <p:ext uri="{BB962C8B-B14F-4D97-AF65-F5344CB8AC3E}">
        <p14:creationId xmlns:p14="http://schemas.microsoft.com/office/powerpoint/2010/main" val="3094396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標題 2">
            <a:extLst>
              <a:ext uri="{FF2B5EF4-FFF2-40B4-BE49-F238E27FC236}">
                <a16:creationId xmlns:a16="http://schemas.microsoft.com/office/drawing/2014/main" id="{3FF95330-CFBC-3767-3AD9-11E1C7673BBC}"/>
              </a:ext>
            </a:extLst>
          </p:cNvPr>
          <p:cNvSpPr txBox="1">
            <a:spLocks/>
          </p:cNvSpPr>
          <p:nvPr/>
        </p:nvSpPr>
        <p:spPr>
          <a:xfrm>
            <a:off x="2908429" y="1302296"/>
            <a:ext cx="1029294" cy="49418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TW" sz="3800" b="1" dirty="0">
                <a:solidFill>
                  <a:srgbClr val="88A0B8"/>
                </a:solidFill>
              </a:rPr>
              <a:t>01</a:t>
            </a:r>
            <a:endParaRPr lang="zh-TW" altLang="en-US" sz="3800" b="1" dirty="0">
              <a:solidFill>
                <a:srgbClr val="88A0B8"/>
              </a:solidFill>
            </a:endParaRPr>
          </a:p>
        </p:txBody>
      </p:sp>
      <p:sp>
        <p:nvSpPr>
          <p:cNvPr id="5" name="副標題 2">
            <a:extLst>
              <a:ext uri="{FF2B5EF4-FFF2-40B4-BE49-F238E27FC236}">
                <a16:creationId xmlns:a16="http://schemas.microsoft.com/office/drawing/2014/main" id="{ED5A49DA-31CA-B1B3-8024-A7EB191EDADD}"/>
              </a:ext>
            </a:extLst>
          </p:cNvPr>
          <p:cNvSpPr txBox="1">
            <a:spLocks/>
          </p:cNvSpPr>
          <p:nvPr/>
        </p:nvSpPr>
        <p:spPr>
          <a:xfrm>
            <a:off x="2908429" y="2160056"/>
            <a:ext cx="1029294" cy="49418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TW" sz="3800" b="1" dirty="0">
                <a:solidFill>
                  <a:srgbClr val="88A0B8"/>
                </a:solidFill>
              </a:rPr>
              <a:t>02</a:t>
            </a:r>
            <a:endParaRPr lang="zh-TW" altLang="en-US" sz="3800" b="1" dirty="0">
              <a:solidFill>
                <a:srgbClr val="88A0B8"/>
              </a:solidFill>
            </a:endParaRPr>
          </a:p>
        </p:txBody>
      </p:sp>
      <p:sp>
        <p:nvSpPr>
          <p:cNvPr id="7" name="副標題 2">
            <a:extLst>
              <a:ext uri="{FF2B5EF4-FFF2-40B4-BE49-F238E27FC236}">
                <a16:creationId xmlns:a16="http://schemas.microsoft.com/office/drawing/2014/main" id="{0729715B-B8F8-3CAD-C912-E8D19F61430F}"/>
              </a:ext>
            </a:extLst>
          </p:cNvPr>
          <p:cNvSpPr txBox="1">
            <a:spLocks/>
          </p:cNvSpPr>
          <p:nvPr/>
        </p:nvSpPr>
        <p:spPr>
          <a:xfrm>
            <a:off x="2908429" y="4351816"/>
            <a:ext cx="1029294" cy="49418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TW" sz="3800" b="1" dirty="0">
                <a:solidFill>
                  <a:srgbClr val="88A0B8"/>
                </a:solidFill>
              </a:rPr>
              <a:t>03</a:t>
            </a:r>
            <a:endParaRPr lang="zh-TW" altLang="en-US" sz="3800" b="1" dirty="0">
              <a:solidFill>
                <a:srgbClr val="88A0B8"/>
              </a:solidFill>
            </a:endParaRPr>
          </a:p>
        </p:txBody>
      </p:sp>
      <p:sp>
        <p:nvSpPr>
          <p:cNvPr id="9" name="副標題 2">
            <a:extLst>
              <a:ext uri="{FF2B5EF4-FFF2-40B4-BE49-F238E27FC236}">
                <a16:creationId xmlns:a16="http://schemas.microsoft.com/office/drawing/2014/main" id="{A887A22D-EA13-843A-027E-20664A2E33C9}"/>
              </a:ext>
            </a:extLst>
          </p:cNvPr>
          <p:cNvSpPr txBox="1">
            <a:spLocks/>
          </p:cNvSpPr>
          <p:nvPr/>
        </p:nvSpPr>
        <p:spPr>
          <a:xfrm>
            <a:off x="2908429" y="5275979"/>
            <a:ext cx="1029294" cy="49418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TW" sz="3800" b="1" dirty="0">
                <a:solidFill>
                  <a:srgbClr val="88A0B8"/>
                </a:solidFill>
              </a:rPr>
              <a:t>04</a:t>
            </a:r>
            <a:endParaRPr lang="zh-TW" altLang="en-US" sz="3800" b="1" dirty="0">
              <a:solidFill>
                <a:srgbClr val="88A0B8"/>
              </a:solidFill>
            </a:endParaRPr>
          </a:p>
        </p:txBody>
      </p:sp>
      <p:pic>
        <p:nvPicPr>
          <p:cNvPr id="17" name="圖形 16">
            <a:extLst>
              <a:ext uri="{FF2B5EF4-FFF2-40B4-BE49-F238E27FC236}">
                <a16:creationId xmlns:a16="http://schemas.microsoft.com/office/drawing/2014/main" id="{56E0B912-9679-0BC5-99D0-ECDE6AEBE3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17324" y="172814"/>
            <a:ext cx="1791313" cy="551629"/>
          </a:xfrm>
          <a:prstGeom prst="rect">
            <a:avLst/>
          </a:prstGeom>
        </p:spPr>
      </p:pic>
      <p:sp>
        <p:nvSpPr>
          <p:cNvPr id="24" name="副標題 2">
            <a:extLst>
              <a:ext uri="{FF2B5EF4-FFF2-40B4-BE49-F238E27FC236}">
                <a16:creationId xmlns:a16="http://schemas.microsoft.com/office/drawing/2014/main" id="{B95A9BDF-61C0-F295-0C7E-E2548DC0DB94}"/>
              </a:ext>
            </a:extLst>
          </p:cNvPr>
          <p:cNvSpPr txBox="1">
            <a:spLocks/>
          </p:cNvSpPr>
          <p:nvPr/>
        </p:nvSpPr>
        <p:spPr>
          <a:xfrm>
            <a:off x="3962826" y="1302296"/>
            <a:ext cx="2430956" cy="49418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TW" altLang="en-US" sz="3200" b="1" dirty="0">
                <a:solidFill>
                  <a:schemeClr val="tx1">
                    <a:lumMod val="65000"/>
                    <a:lumOff val="35000"/>
                  </a:schemeClr>
                </a:solidFill>
              </a:rPr>
              <a:t>基礎概念</a:t>
            </a:r>
          </a:p>
        </p:txBody>
      </p:sp>
      <p:sp>
        <p:nvSpPr>
          <p:cNvPr id="25" name="副標題 2">
            <a:extLst>
              <a:ext uri="{FF2B5EF4-FFF2-40B4-BE49-F238E27FC236}">
                <a16:creationId xmlns:a16="http://schemas.microsoft.com/office/drawing/2014/main" id="{7CA6D532-D347-7D10-802B-33AED68CDA3A}"/>
              </a:ext>
            </a:extLst>
          </p:cNvPr>
          <p:cNvSpPr txBox="1">
            <a:spLocks/>
          </p:cNvSpPr>
          <p:nvPr/>
        </p:nvSpPr>
        <p:spPr>
          <a:xfrm>
            <a:off x="3752286" y="2836210"/>
            <a:ext cx="5267865" cy="49418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Blip>
                <a:blip r:embed="rId5"/>
              </a:buBlip>
            </a:pPr>
            <a:r>
              <a:rPr lang="zh-TW" altLang="en-US" b="1" dirty="0">
                <a:solidFill>
                  <a:schemeClr val="tx1">
                    <a:lumMod val="65000"/>
                    <a:lumOff val="35000"/>
                  </a:schemeClr>
                </a:solidFill>
              </a:rPr>
              <a:t>中央主管機關公告之排放源</a:t>
            </a:r>
          </a:p>
        </p:txBody>
      </p:sp>
      <p:sp>
        <p:nvSpPr>
          <p:cNvPr id="26" name="副標題 2">
            <a:extLst>
              <a:ext uri="{FF2B5EF4-FFF2-40B4-BE49-F238E27FC236}">
                <a16:creationId xmlns:a16="http://schemas.microsoft.com/office/drawing/2014/main" id="{0BC240F4-4FE3-CB10-AF0B-E7AFF8C1926A}"/>
              </a:ext>
            </a:extLst>
          </p:cNvPr>
          <p:cNvSpPr txBox="1">
            <a:spLocks/>
          </p:cNvSpPr>
          <p:nvPr/>
        </p:nvSpPr>
        <p:spPr>
          <a:xfrm>
            <a:off x="3752287" y="3535726"/>
            <a:ext cx="7117450" cy="49418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Blip>
                <a:blip r:embed="rId5"/>
              </a:buBlip>
            </a:pPr>
            <a:r>
              <a:rPr lang="zh-TW" altLang="en-US" b="1" dirty="0">
                <a:solidFill>
                  <a:schemeClr val="tx1">
                    <a:lumMod val="65000"/>
                    <a:lumOff val="35000"/>
                  </a:schemeClr>
                </a:solidFill>
              </a:rPr>
              <a:t>溫室氣體排放量盤查登錄及查驗管理辦法</a:t>
            </a:r>
          </a:p>
        </p:txBody>
      </p:sp>
      <p:sp>
        <p:nvSpPr>
          <p:cNvPr id="27" name="副標題 2">
            <a:extLst>
              <a:ext uri="{FF2B5EF4-FFF2-40B4-BE49-F238E27FC236}">
                <a16:creationId xmlns:a16="http://schemas.microsoft.com/office/drawing/2014/main" id="{B8010A37-F64B-0CBA-C586-843F92877C5D}"/>
              </a:ext>
            </a:extLst>
          </p:cNvPr>
          <p:cNvSpPr txBox="1">
            <a:spLocks/>
          </p:cNvSpPr>
          <p:nvPr/>
        </p:nvSpPr>
        <p:spPr>
          <a:xfrm>
            <a:off x="3962825" y="4351816"/>
            <a:ext cx="6906911" cy="49418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TW" altLang="en-US" sz="3200" b="1" dirty="0">
                <a:solidFill>
                  <a:schemeClr val="tx1">
                    <a:lumMod val="65000"/>
                    <a:lumOff val="35000"/>
                  </a:schemeClr>
                </a:solidFill>
              </a:rPr>
              <a:t>溫室氣體排放量盤查作業指引說明</a:t>
            </a:r>
          </a:p>
        </p:txBody>
      </p:sp>
      <p:pic>
        <p:nvPicPr>
          <p:cNvPr id="16" name="圖形 15">
            <a:extLst>
              <a:ext uri="{FF2B5EF4-FFF2-40B4-BE49-F238E27FC236}">
                <a16:creationId xmlns:a16="http://schemas.microsoft.com/office/drawing/2014/main" id="{30021567-55A9-D14C-B0E0-ABAF5F5C30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0"/>
            <a:ext cx="2252340" cy="5334155"/>
          </a:xfrm>
          <a:prstGeom prst="rect">
            <a:avLst/>
          </a:prstGeom>
        </p:spPr>
      </p:pic>
      <p:sp>
        <p:nvSpPr>
          <p:cNvPr id="2" name="文字方塊 1">
            <a:extLst>
              <a:ext uri="{FF2B5EF4-FFF2-40B4-BE49-F238E27FC236}">
                <a16:creationId xmlns:a16="http://schemas.microsoft.com/office/drawing/2014/main" id="{3B1FC5E1-6EEA-37E1-F3BA-A9820CB8EF24}"/>
              </a:ext>
            </a:extLst>
          </p:cNvPr>
          <p:cNvSpPr txBox="1"/>
          <p:nvPr/>
        </p:nvSpPr>
        <p:spPr>
          <a:xfrm>
            <a:off x="646933" y="484452"/>
            <a:ext cx="668187" cy="3416299"/>
          </a:xfrm>
          <a:prstGeom prst="rect">
            <a:avLst/>
          </a:prstGeom>
        </p:spPr>
        <p:txBody>
          <a:bodyPr vert="horz" lIns="91440" tIns="45720" rIns="91440" bIns="45720" rtlCol="0" anchor="ctr">
            <a:noAutofit/>
          </a:bodyPr>
          <a:lstStyle>
            <a:defPPr>
              <a:defRPr lang="zh-TW"/>
            </a:defPPr>
            <a:lvl1pPr indent="0">
              <a:lnSpc>
                <a:spcPct val="90000"/>
              </a:lnSpc>
              <a:spcBef>
                <a:spcPts val="1000"/>
              </a:spcBef>
              <a:buFont typeface="Arial" panose="020B0604020202020204" pitchFamily="34" charset="0"/>
              <a:buNone/>
              <a:defRPr sz="6000" b="1">
                <a:solidFill>
                  <a:srgbClr val="126173"/>
                </a:solidFill>
                <a:latin typeface="微軟正黑體" panose="020B0604030504040204" pitchFamily="34" charset="-120"/>
                <a:ea typeface="微軟正黑體" panose="020B0604030504040204" pitchFamily="34" charset="-120"/>
              </a:defRPr>
            </a:lvl1pPr>
            <a:lvl2pPr marL="685800" indent="-228600">
              <a:lnSpc>
                <a:spcPct val="90000"/>
              </a:lnSpc>
              <a:spcBef>
                <a:spcPts val="500"/>
              </a:spcBef>
              <a:buFont typeface="Arial" panose="020B0604020202020204" pitchFamily="34" charset="0"/>
              <a:buChar char="•"/>
              <a:defRPr sz="2400">
                <a:latin typeface="微軟正黑體" panose="020B0604030504040204" pitchFamily="34" charset="-120"/>
                <a:ea typeface="微軟正黑體" panose="020B0604030504040204" pitchFamily="34" charset="-120"/>
              </a:defRPr>
            </a:lvl2pPr>
            <a:lvl3pPr marL="1143000" indent="-228600">
              <a:lnSpc>
                <a:spcPct val="90000"/>
              </a:lnSpc>
              <a:spcBef>
                <a:spcPts val="500"/>
              </a:spcBef>
              <a:buFont typeface="Arial" panose="020B0604020202020204" pitchFamily="34" charset="0"/>
              <a:buChar char="•"/>
              <a:defRPr sz="2000">
                <a:latin typeface="微軟正黑體" panose="020B0604030504040204" pitchFamily="34" charset="-120"/>
                <a:ea typeface="微軟正黑體" panose="020B0604030504040204" pitchFamily="34" charset="-120"/>
              </a:defRPr>
            </a:lvl3pPr>
            <a:lvl4pPr marL="1600200" indent="-228600">
              <a:lnSpc>
                <a:spcPct val="90000"/>
              </a:lnSpc>
              <a:spcBef>
                <a:spcPts val="500"/>
              </a:spcBef>
              <a:buFont typeface="Arial" panose="020B0604020202020204" pitchFamily="34" charset="0"/>
              <a:buChar char="•"/>
              <a:defRPr>
                <a:latin typeface="微軟正黑體" panose="020B0604030504040204" pitchFamily="34" charset="-120"/>
                <a:ea typeface="微軟正黑體" panose="020B0604030504040204" pitchFamily="34" charset="-120"/>
              </a:defRPr>
            </a:lvl4pPr>
            <a:lvl5pPr marL="2057400" indent="-228600">
              <a:lnSpc>
                <a:spcPct val="90000"/>
              </a:lnSpc>
              <a:spcBef>
                <a:spcPts val="500"/>
              </a:spcBef>
              <a:buFont typeface="Arial" panose="020B0604020202020204" pitchFamily="34" charset="0"/>
              <a:buChar char="•"/>
              <a:defRPr>
                <a:latin typeface="微軟正黑體" panose="020B0604030504040204" pitchFamily="34" charset="-120"/>
                <a:ea typeface="微軟正黑體" panose="020B0604030504040204" pitchFamily="34" charset="-12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r>
              <a:rPr lang="zh-TW" altLang="en-US" sz="5800" dirty="0">
                <a:solidFill>
                  <a:schemeClr val="bg1"/>
                </a:solidFill>
              </a:rPr>
              <a:t>簡報大綱</a:t>
            </a:r>
          </a:p>
        </p:txBody>
      </p:sp>
      <p:pic>
        <p:nvPicPr>
          <p:cNvPr id="35" name="圖形 34">
            <a:extLst>
              <a:ext uri="{FF2B5EF4-FFF2-40B4-BE49-F238E27FC236}">
                <a16:creationId xmlns:a16="http://schemas.microsoft.com/office/drawing/2014/main" id="{D748EFEA-6FCE-4A36-5B5F-FB6F1B4D116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68925" y="5770166"/>
            <a:ext cx="1653236" cy="1653236"/>
          </a:xfrm>
          <a:prstGeom prst="rect">
            <a:avLst/>
          </a:prstGeom>
        </p:spPr>
      </p:pic>
      <p:sp>
        <p:nvSpPr>
          <p:cNvPr id="22" name="副標題 2">
            <a:extLst>
              <a:ext uri="{FF2B5EF4-FFF2-40B4-BE49-F238E27FC236}">
                <a16:creationId xmlns:a16="http://schemas.microsoft.com/office/drawing/2014/main" id="{AC5D58AA-72D7-42F7-8D2B-17711DC79D6C}"/>
              </a:ext>
            </a:extLst>
          </p:cNvPr>
          <p:cNvSpPr txBox="1">
            <a:spLocks/>
          </p:cNvSpPr>
          <p:nvPr/>
        </p:nvSpPr>
        <p:spPr>
          <a:xfrm>
            <a:off x="3962826" y="5275979"/>
            <a:ext cx="3022426" cy="49418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TW" altLang="en-US" sz="3200" b="1" dirty="0">
                <a:solidFill>
                  <a:schemeClr val="tx1">
                    <a:lumMod val="65000"/>
                    <a:lumOff val="35000"/>
                  </a:schemeClr>
                </a:solidFill>
              </a:rPr>
              <a:t>常見問題說明</a:t>
            </a:r>
          </a:p>
        </p:txBody>
      </p:sp>
      <p:sp>
        <p:nvSpPr>
          <p:cNvPr id="23" name="副標題 2">
            <a:extLst>
              <a:ext uri="{FF2B5EF4-FFF2-40B4-BE49-F238E27FC236}">
                <a16:creationId xmlns:a16="http://schemas.microsoft.com/office/drawing/2014/main" id="{FFA940A1-75CA-4E81-9E4B-A6C264156C06}"/>
              </a:ext>
            </a:extLst>
          </p:cNvPr>
          <p:cNvSpPr txBox="1">
            <a:spLocks/>
          </p:cNvSpPr>
          <p:nvPr/>
        </p:nvSpPr>
        <p:spPr>
          <a:xfrm>
            <a:off x="3962825" y="2160056"/>
            <a:ext cx="5267865" cy="49418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TW" altLang="en-US" sz="3200" b="1" dirty="0">
                <a:solidFill>
                  <a:schemeClr val="tx1">
                    <a:lumMod val="65000"/>
                    <a:lumOff val="35000"/>
                  </a:schemeClr>
                </a:solidFill>
              </a:rPr>
              <a:t>溫室氣體盤查登錄法規說明</a:t>
            </a:r>
          </a:p>
        </p:txBody>
      </p:sp>
    </p:spTree>
    <p:extLst>
      <p:ext uri="{BB962C8B-B14F-4D97-AF65-F5344CB8AC3E}">
        <p14:creationId xmlns:p14="http://schemas.microsoft.com/office/powerpoint/2010/main" val="31103577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投影片編號版面配置區 8">
            <a:extLst>
              <a:ext uri="{FF2B5EF4-FFF2-40B4-BE49-F238E27FC236}">
                <a16:creationId xmlns:a16="http://schemas.microsoft.com/office/drawing/2014/main" id="{3378FF72-5123-5990-579A-5A1A292D5B93}"/>
              </a:ext>
            </a:extLst>
          </p:cNvPr>
          <p:cNvSpPr txBox="1">
            <a:spLocks/>
          </p:cNvSpPr>
          <p:nvPr/>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01CC4-3E67-4728-A622-C7FB40383D11}" type="slidenum">
              <a:rPr lang="zh-TW" altLang="en-US" sz="1600" smtClean="0">
                <a:solidFill>
                  <a:schemeClr val="tx1">
                    <a:lumMod val="65000"/>
                    <a:lumOff val="35000"/>
                  </a:schemeClr>
                </a:solidFill>
                <a:latin typeface="微軟正黑體" panose="020B0604030504040204" pitchFamily="34" charset="-120"/>
                <a:ea typeface="微軟正黑體" panose="020B0604030504040204" pitchFamily="34" charset="-120"/>
              </a:rPr>
              <a:pPr/>
              <a:t>20</a:t>
            </a:fld>
            <a:endParaRPr lang="zh-TW" altLang="en-US" sz="16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24" name="文字方塊 23">
            <a:extLst>
              <a:ext uri="{FF2B5EF4-FFF2-40B4-BE49-F238E27FC236}">
                <a16:creationId xmlns:a16="http://schemas.microsoft.com/office/drawing/2014/main" id="{259B7E00-A8A8-3F36-EFA1-F6351E8B852E}"/>
              </a:ext>
            </a:extLst>
          </p:cNvPr>
          <p:cNvSpPr txBox="1"/>
          <p:nvPr/>
        </p:nvSpPr>
        <p:spPr>
          <a:xfrm>
            <a:off x="851620" y="1168855"/>
            <a:ext cx="10765049" cy="523220"/>
          </a:xfrm>
          <a:prstGeom prst="rect">
            <a:avLst/>
          </a:prstGeom>
          <a:noFill/>
        </p:spPr>
        <p:txBody>
          <a:bodyPr wrap="square">
            <a:spAutoFit/>
          </a:bodyPr>
          <a:lstStyle/>
          <a:p>
            <a:pPr marL="457200" indent="-457200">
              <a:buBlip>
                <a:blip r:embed="rId2"/>
              </a:buBlip>
            </a:pPr>
            <a:r>
              <a:rPr lang="zh-TW" altLang="en-US" sz="2800" b="1" dirty="0">
                <a:solidFill>
                  <a:schemeClr val="tx1">
                    <a:lumMod val="65000"/>
                    <a:lumOff val="35000"/>
                  </a:schemeClr>
                </a:solidFill>
                <a:latin typeface="微軟正黑體" panose="020B0604030504040204" pitchFamily="34" charset="-120"/>
                <a:ea typeface="微軟正黑體" panose="020B0604030504040204" pitchFamily="34" charset="-120"/>
              </a:rPr>
              <a:t>事業應盤查登錄及查驗溫室氣體排放量之排放源</a:t>
            </a:r>
          </a:p>
        </p:txBody>
      </p:sp>
      <p:pic>
        <p:nvPicPr>
          <p:cNvPr id="4" name="圖形 3">
            <a:extLst>
              <a:ext uri="{FF2B5EF4-FFF2-40B4-BE49-F238E27FC236}">
                <a16:creationId xmlns:a16="http://schemas.microsoft.com/office/drawing/2014/main" id="{88262BCE-14C3-DA5F-03E5-EB2027B742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2963" y="183098"/>
            <a:ext cx="1791313" cy="551629"/>
          </a:xfrm>
          <a:prstGeom prst="rect">
            <a:avLst/>
          </a:prstGeom>
        </p:spPr>
      </p:pic>
      <p:sp>
        <p:nvSpPr>
          <p:cNvPr id="7" name="文字方塊 6">
            <a:extLst>
              <a:ext uri="{FF2B5EF4-FFF2-40B4-BE49-F238E27FC236}">
                <a16:creationId xmlns:a16="http://schemas.microsoft.com/office/drawing/2014/main" id="{42052872-3C50-429D-ADF7-BD5EEFE98C32}"/>
              </a:ext>
            </a:extLst>
          </p:cNvPr>
          <p:cNvSpPr txBox="1"/>
          <p:nvPr/>
        </p:nvSpPr>
        <p:spPr>
          <a:xfrm>
            <a:off x="0" y="242008"/>
            <a:ext cx="12192000" cy="830997"/>
          </a:xfrm>
          <a:prstGeom prst="rect">
            <a:avLst/>
          </a:prstGeom>
          <a:noFill/>
        </p:spPr>
        <p:txBody>
          <a:bodyPr wrap="square" rtlCol="0">
            <a:spAutoFit/>
          </a:bodyPr>
          <a:lstStyle/>
          <a:p>
            <a:pPr algn="ct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環境部公告應盤查登錄及查驗對象</a:t>
            </a:r>
          </a:p>
        </p:txBody>
      </p:sp>
      <p:graphicFrame>
        <p:nvGraphicFramePr>
          <p:cNvPr id="9" name="表格 8">
            <a:extLst>
              <a:ext uri="{FF2B5EF4-FFF2-40B4-BE49-F238E27FC236}">
                <a16:creationId xmlns:a16="http://schemas.microsoft.com/office/drawing/2014/main" id="{D3946112-CC78-4E33-AF8D-03E6F4CD625C}"/>
              </a:ext>
            </a:extLst>
          </p:cNvPr>
          <p:cNvGraphicFramePr>
            <a:graphicFrameLocks noGrp="1"/>
          </p:cNvGraphicFramePr>
          <p:nvPr>
            <p:extLst>
              <p:ext uri="{D42A27DB-BD31-4B8C-83A1-F6EECF244321}">
                <p14:modId xmlns:p14="http://schemas.microsoft.com/office/powerpoint/2010/main" val="412274237"/>
              </p:ext>
            </p:extLst>
          </p:nvPr>
        </p:nvGraphicFramePr>
        <p:xfrm>
          <a:off x="1352149" y="1864869"/>
          <a:ext cx="9763990" cy="4412815"/>
        </p:xfrm>
        <a:graphic>
          <a:graphicData uri="http://schemas.openxmlformats.org/drawingml/2006/table">
            <a:tbl>
              <a:tblPr firstRow="1" bandRow="1">
                <a:tableStyleId>{7DF18680-E054-41AD-8BC1-D1AEF772440D}</a:tableStyleId>
              </a:tblPr>
              <a:tblGrid>
                <a:gridCol w="3343393">
                  <a:extLst>
                    <a:ext uri="{9D8B030D-6E8A-4147-A177-3AD203B41FA5}">
                      <a16:colId xmlns:a16="http://schemas.microsoft.com/office/drawing/2014/main" val="3756462125"/>
                    </a:ext>
                  </a:extLst>
                </a:gridCol>
                <a:gridCol w="6420597">
                  <a:extLst>
                    <a:ext uri="{9D8B030D-6E8A-4147-A177-3AD203B41FA5}">
                      <a16:colId xmlns:a16="http://schemas.microsoft.com/office/drawing/2014/main" val="3762077539"/>
                    </a:ext>
                  </a:extLst>
                </a:gridCol>
              </a:tblGrid>
              <a:tr h="320486">
                <a:tc>
                  <a:txBody>
                    <a:bodyPr/>
                    <a:lstStyle/>
                    <a:p>
                      <a:pPr algn="ctr" fontAlgn="auto">
                        <a:lnSpc>
                          <a:spcPct val="125000"/>
                        </a:lnSpc>
                      </a:pPr>
                      <a:r>
                        <a:rPr lang="zh-TW" sz="1800" dirty="0">
                          <a:effectLst/>
                          <a:latin typeface="微軟正黑體" panose="020B0604030504040204" pitchFamily="34" charset="-120"/>
                          <a:ea typeface="微軟正黑體" panose="020B0604030504040204" pitchFamily="34" charset="-120"/>
                        </a:rPr>
                        <a:t>行業別</a:t>
                      </a:r>
                      <a:endParaRPr lang="zh-TW" sz="18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solidFill>
                      <a:srgbClr val="88A0B8"/>
                    </a:solidFill>
                  </a:tcPr>
                </a:tc>
                <a:tc>
                  <a:txBody>
                    <a:bodyPr/>
                    <a:lstStyle/>
                    <a:p>
                      <a:pPr algn="ctr" fontAlgn="auto">
                        <a:lnSpc>
                          <a:spcPct val="125000"/>
                        </a:lnSpc>
                      </a:pPr>
                      <a:r>
                        <a:rPr lang="zh-TW" sz="1800" dirty="0">
                          <a:effectLst/>
                          <a:latin typeface="微軟正黑體" panose="020B0604030504040204" pitchFamily="34" charset="-120"/>
                          <a:ea typeface="微軟正黑體" panose="020B0604030504040204" pitchFamily="34" charset="-120"/>
                        </a:rPr>
                        <a:t>製程別</a:t>
                      </a:r>
                      <a:endParaRPr lang="zh-TW" sz="18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solidFill>
                      <a:srgbClr val="88A0B8"/>
                    </a:solidFill>
                  </a:tcPr>
                </a:tc>
                <a:extLst>
                  <a:ext uri="{0D108BD9-81ED-4DB2-BD59-A6C34878D82A}">
                    <a16:rowId xmlns:a16="http://schemas.microsoft.com/office/drawing/2014/main" val="1958516031"/>
                  </a:ext>
                </a:extLst>
              </a:tr>
              <a:tr h="486901">
                <a:tc>
                  <a:txBody>
                    <a:bodyPr/>
                    <a:lstStyle/>
                    <a:p>
                      <a:pPr algn="ctr" fontAlgn="auto">
                        <a:lnSpc>
                          <a:spcPct val="125000"/>
                        </a:lnSpc>
                      </a:pPr>
                      <a:r>
                        <a:rPr lang="zh-TW" sz="1800" dirty="0">
                          <a:effectLst/>
                          <a:latin typeface="微軟正黑體" panose="020B0604030504040204" pitchFamily="34" charset="-120"/>
                          <a:ea typeface="微軟正黑體" panose="020B0604030504040204" pitchFamily="34" charset="-120"/>
                        </a:rPr>
                        <a:t>發電業</a:t>
                      </a:r>
                      <a:endParaRPr lang="zh-TW" sz="18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solidFill>
                      <a:srgbClr val="F8F8F8"/>
                    </a:solidFill>
                  </a:tcPr>
                </a:tc>
                <a:tc>
                  <a:txBody>
                    <a:bodyPr/>
                    <a:lstStyle/>
                    <a:p>
                      <a:pPr algn="l">
                        <a:lnSpc>
                          <a:spcPct val="125000"/>
                        </a:lnSpc>
                      </a:pPr>
                      <a:r>
                        <a:rPr lang="zh-TW" sz="1600" b="0" spc="50" dirty="0">
                          <a:effectLst/>
                          <a:latin typeface="微軟正黑體" panose="020B0604030504040204" pitchFamily="34" charset="-120"/>
                          <a:ea typeface="微軟正黑體" panose="020B0604030504040204" pitchFamily="34" charset="-120"/>
                        </a:rPr>
                        <a:t>汽力機組鍋爐發電程序、複循環機組發電程序</a:t>
                      </a:r>
                      <a:endParaRPr lang="zh-TW" sz="1600" b="0" spc="5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solidFill>
                      <a:srgbClr val="F8F8F8"/>
                    </a:solidFill>
                  </a:tcPr>
                </a:tc>
                <a:extLst>
                  <a:ext uri="{0D108BD9-81ED-4DB2-BD59-A6C34878D82A}">
                    <a16:rowId xmlns:a16="http://schemas.microsoft.com/office/drawing/2014/main" val="305161663"/>
                  </a:ext>
                </a:extLst>
              </a:tr>
              <a:tr h="645889">
                <a:tc>
                  <a:txBody>
                    <a:bodyPr/>
                    <a:lstStyle/>
                    <a:p>
                      <a:pPr algn="ctr" fontAlgn="auto">
                        <a:lnSpc>
                          <a:spcPct val="125000"/>
                        </a:lnSpc>
                      </a:pPr>
                      <a:r>
                        <a:rPr lang="zh-TW" sz="1800" dirty="0">
                          <a:effectLst/>
                          <a:latin typeface="微軟正黑體" panose="020B0604030504040204" pitchFamily="34" charset="-120"/>
                          <a:ea typeface="微軟正黑體" panose="020B0604030504040204" pitchFamily="34" charset="-120"/>
                        </a:rPr>
                        <a:t>鋼鐵業</a:t>
                      </a:r>
                      <a:endParaRPr lang="zh-TW" sz="18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noFill/>
                  </a:tcPr>
                </a:tc>
                <a:tc>
                  <a:txBody>
                    <a:bodyPr/>
                    <a:lstStyle/>
                    <a:p>
                      <a:pPr algn="l">
                        <a:lnSpc>
                          <a:spcPct val="125000"/>
                        </a:lnSpc>
                      </a:pPr>
                      <a:r>
                        <a:rPr lang="zh-TW" sz="1600" b="0" spc="50" dirty="0">
                          <a:effectLst/>
                          <a:latin typeface="微軟正黑體" panose="020B0604030504040204" pitchFamily="34" charset="-120"/>
                          <a:ea typeface="微軟正黑體" panose="020B0604030504040204" pitchFamily="34" charset="-120"/>
                        </a:rPr>
                        <a:t>一貫煉鋼鋼胚生產程序、電弧爐碳鋼鋼胚生產程序</a:t>
                      </a:r>
                      <a:r>
                        <a:rPr lang="zh-TW" altLang="en-US" sz="1600" b="0" spc="50" dirty="0">
                          <a:effectLst/>
                          <a:latin typeface="微軟正黑體" panose="020B0604030504040204" pitchFamily="34" charset="-120"/>
                          <a:ea typeface="微軟正黑體" panose="020B0604030504040204" pitchFamily="34" charset="-120"/>
                        </a:rPr>
                        <a:t>、</a:t>
                      </a:r>
                      <a:r>
                        <a:rPr lang="zh-TW" sz="1600" b="0" spc="50" dirty="0">
                          <a:effectLst/>
                          <a:latin typeface="微軟正黑體" panose="020B0604030504040204" pitchFamily="34" charset="-120"/>
                          <a:ea typeface="微軟正黑體" panose="020B0604030504040204" pitchFamily="34" charset="-120"/>
                        </a:rPr>
                        <a:t>電弧爐不</a:t>
                      </a:r>
                      <a:r>
                        <a:rPr lang="zh-TW" altLang="en-US" sz="1600" b="0" spc="50" dirty="0">
                          <a:effectLst/>
                          <a:latin typeface="微軟正黑體" panose="020B0604030504040204" pitchFamily="34" charset="-120"/>
                          <a:ea typeface="微軟正黑體" panose="020B0604030504040204" pitchFamily="34" charset="-120"/>
                        </a:rPr>
                        <a:t>鏽</a:t>
                      </a:r>
                      <a:r>
                        <a:rPr lang="zh-TW" sz="1600" b="0" spc="50" dirty="0">
                          <a:effectLst/>
                          <a:latin typeface="微軟正黑體" panose="020B0604030504040204" pitchFamily="34" charset="-120"/>
                          <a:ea typeface="微軟正黑體" panose="020B0604030504040204" pitchFamily="34" charset="-120"/>
                        </a:rPr>
                        <a:t>鋼鋼胚生產程序、</a:t>
                      </a:r>
                      <a:r>
                        <a:rPr lang="en-US" sz="1600" b="0" spc="50" dirty="0">
                          <a:effectLst/>
                          <a:latin typeface="微軟正黑體" panose="020B0604030504040204" pitchFamily="34" charset="-120"/>
                          <a:ea typeface="微軟正黑體" panose="020B0604030504040204" pitchFamily="34" charset="-120"/>
                        </a:rPr>
                        <a:t>H</a:t>
                      </a:r>
                      <a:r>
                        <a:rPr lang="zh-TW" sz="1600" b="0" spc="50" dirty="0">
                          <a:effectLst/>
                          <a:latin typeface="微軟正黑體" panose="020B0604030504040204" pitchFamily="34" charset="-120"/>
                          <a:ea typeface="微軟正黑體" panose="020B0604030504040204" pitchFamily="34" charset="-120"/>
                        </a:rPr>
                        <a:t>型鋼生產程序、不</a:t>
                      </a:r>
                      <a:r>
                        <a:rPr lang="zh-TW" altLang="en-US" sz="1600" b="0" spc="50" dirty="0">
                          <a:effectLst/>
                          <a:latin typeface="微軟正黑體" panose="020B0604030504040204" pitchFamily="34" charset="-120"/>
                          <a:ea typeface="微軟正黑體" panose="020B0604030504040204" pitchFamily="34" charset="-120"/>
                        </a:rPr>
                        <a:t>鏽</a:t>
                      </a:r>
                      <a:r>
                        <a:rPr lang="zh-TW" sz="1600" b="0" spc="50" dirty="0">
                          <a:effectLst/>
                          <a:latin typeface="微軟正黑體" panose="020B0604030504040204" pitchFamily="34" charset="-120"/>
                          <a:ea typeface="微軟正黑體" panose="020B0604030504040204" pitchFamily="34" charset="-120"/>
                        </a:rPr>
                        <a:t>鋼熱軋鋼捲（板）生產程序</a:t>
                      </a:r>
                      <a:endParaRPr lang="zh-TW" sz="1600" b="0" spc="5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3424782311"/>
                  </a:ext>
                </a:extLst>
              </a:tr>
              <a:tr h="427281">
                <a:tc>
                  <a:txBody>
                    <a:bodyPr/>
                    <a:lstStyle/>
                    <a:p>
                      <a:pPr algn="ctr">
                        <a:lnSpc>
                          <a:spcPct val="125000"/>
                        </a:lnSpc>
                      </a:pPr>
                      <a:r>
                        <a:rPr lang="zh-TW" sz="1800" spc="50" dirty="0">
                          <a:effectLst/>
                          <a:latin typeface="微軟正黑體" panose="020B0604030504040204" pitchFamily="34" charset="-120"/>
                          <a:ea typeface="微軟正黑體" panose="020B0604030504040204" pitchFamily="34" charset="-120"/>
                        </a:rPr>
                        <a:t>石油煉製業</a:t>
                      </a:r>
                      <a:endParaRPr lang="zh-TW" sz="1800" spc="5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solidFill>
                      <a:srgbClr val="F8F8F8"/>
                    </a:solidFill>
                  </a:tcPr>
                </a:tc>
                <a:tc>
                  <a:txBody>
                    <a:bodyPr/>
                    <a:lstStyle/>
                    <a:p>
                      <a:pPr algn="l">
                        <a:lnSpc>
                          <a:spcPct val="125000"/>
                        </a:lnSpc>
                      </a:pPr>
                      <a:r>
                        <a:rPr lang="zh-TW" sz="1600" b="0" spc="50" dirty="0">
                          <a:effectLst/>
                          <a:latin typeface="微軟正黑體" panose="020B0604030504040204" pitchFamily="34" charset="-120"/>
                          <a:ea typeface="微軟正黑體" panose="020B0604030504040204" pitchFamily="34" charset="-120"/>
                        </a:rPr>
                        <a:t>石油煉製程序</a:t>
                      </a:r>
                      <a:endParaRPr lang="zh-TW" sz="1600" b="0" spc="5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solidFill>
                      <a:srgbClr val="F8F8F8"/>
                    </a:solidFill>
                  </a:tcPr>
                </a:tc>
                <a:extLst>
                  <a:ext uri="{0D108BD9-81ED-4DB2-BD59-A6C34878D82A}">
                    <a16:rowId xmlns:a16="http://schemas.microsoft.com/office/drawing/2014/main" val="1336148064"/>
                  </a:ext>
                </a:extLst>
              </a:tr>
              <a:tr h="397469">
                <a:tc>
                  <a:txBody>
                    <a:bodyPr/>
                    <a:lstStyle/>
                    <a:p>
                      <a:pPr algn="ctr" fontAlgn="auto">
                        <a:lnSpc>
                          <a:spcPct val="125000"/>
                        </a:lnSpc>
                      </a:pPr>
                      <a:r>
                        <a:rPr lang="zh-TW" sz="1800" dirty="0">
                          <a:effectLst/>
                          <a:latin typeface="微軟正黑體" panose="020B0604030504040204" pitchFamily="34" charset="-120"/>
                          <a:ea typeface="微軟正黑體" panose="020B0604030504040204" pitchFamily="34" charset="-120"/>
                        </a:rPr>
                        <a:t>水泥業</a:t>
                      </a:r>
                      <a:endParaRPr lang="zh-TW" sz="18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noFill/>
                  </a:tcPr>
                </a:tc>
                <a:tc>
                  <a:txBody>
                    <a:bodyPr/>
                    <a:lstStyle/>
                    <a:p>
                      <a:pPr algn="l">
                        <a:lnSpc>
                          <a:spcPct val="125000"/>
                        </a:lnSpc>
                      </a:pPr>
                      <a:r>
                        <a:rPr lang="zh-TW" sz="1600" b="0" spc="50" dirty="0">
                          <a:effectLst/>
                          <a:latin typeface="微軟正黑體" panose="020B0604030504040204" pitchFamily="34" charset="-120"/>
                          <a:ea typeface="微軟正黑體" panose="020B0604030504040204" pitchFamily="34" charset="-120"/>
                        </a:rPr>
                        <a:t>具備熟料生產程序</a:t>
                      </a:r>
                      <a:endParaRPr lang="zh-TW" sz="1600" b="0" spc="5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63587053"/>
                  </a:ext>
                </a:extLst>
              </a:tr>
              <a:tr h="417343">
                <a:tc>
                  <a:txBody>
                    <a:bodyPr/>
                    <a:lstStyle/>
                    <a:p>
                      <a:pPr algn="ctr">
                        <a:lnSpc>
                          <a:spcPct val="125000"/>
                        </a:lnSpc>
                      </a:pPr>
                      <a:r>
                        <a:rPr lang="zh-TW" sz="1800" spc="50" dirty="0">
                          <a:effectLst/>
                          <a:latin typeface="微軟正黑體" panose="020B0604030504040204" pitchFamily="34" charset="-120"/>
                          <a:ea typeface="微軟正黑體" panose="020B0604030504040204" pitchFamily="34" charset="-120"/>
                        </a:rPr>
                        <a:t>半導體業</a:t>
                      </a:r>
                      <a:endParaRPr lang="zh-TW" sz="1800" spc="5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solidFill>
                      <a:srgbClr val="F8F8F8"/>
                    </a:solidFill>
                  </a:tcPr>
                </a:tc>
                <a:tc>
                  <a:txBody>
                    <a:bodyPr/>
                    <a:lstStyle/>
                    <a:p>
                      <a:pPr algn="l">
                        <a:lnSpc>
                          <a:spcPct val="125000"/>
                        </a:lnSpc>
                      </a:pPr>
                      <a:r>
                        <a:rPr lang="zh-TW" sz="1600" b="0" spc="50" dirty="0">
                          <a:effectLst/>
                          <a:latin typeface="微軟正黑體" panose="020B0604030504040204" pitchFamily="34" charset="-120"/>
                          <a:ea typeface="微軟正黑體" panose="020B0604030504040204" pitchFamily="34" charset="-120"/>
                        </a:rPr>
                        <a:t>積體電路晶圓製造程序</a:t>
                      </a:r>
                      <a:endParaRPr lang="zh-TW" sz="1600" b="0" spc="5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solidFill>
                      <a:srgbClr val="F8F8F8"/>
                    </a:solidFill>
                  </a:tcPr>
                </a:tc>
                <a:extLst>
                  <a:ext uri="{0D108BD9-81ED-4DB2-BD59-A6C34878D82A}">
                    <a16:rowId xmlns:a16="http://schemas.microsoft.com/office/drawing/2014/main" val="1498337904"/>
                  </a:ext>
                </a:extLst>
              </a:tr>
              <a:tr h="486901">
                <a:tc>
                  <a:txBody>
                    <a:bodyPr/>
                    <a:lstStyle/>
                    <a:p>
                      <a:pPr algn="ctr">
                        <a:lnSpc>
                          <a:spcPct val="125000"/>
                        </a:lnSpc>
                      </a:pPr>
                      <a:r>
                        <a:rPr lang="zh-TW" sz="1800" spc="50" dirty="0">
                          <a:effectLst/>
                          <a:latin typeface="微軟正黑體" panose="020B0604030504040204" pitchFamily="34" charset="-120"/>
                          <a:ea typeface="微軟正黑體" panose="020B0604030504040204" pitchFamily="34" charset="-120"/>
                        </a:rPr>
                        <a:t>薄膜電晶體液晶顯示器業</a:t>
                      </a:r>
                      <a:endParaRPr lang="zh-TW" sz="1800" spc="5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noFill/>
                  </a:tcPr>
                </a:tc>
                <a:tc>
                  <a:txBody>
                    <a:bodyPr/>
                    <a:lstStyle/>
                    <a:p>
                      <a:pPr algn="l">
                        <a:lnSpc>
                          <a:spcPct val="125000"/>
                        </a:lnSpc>
                      </a:pPr>
                      <a:r>
                        <a:rPr lang="zh-TW" sz="1600" b="0" spc="50" dirty="0">
                          <a:effectLst/>
                          <a:latin typeface="微軟正黑體" panose="020B0604030504040204" pitchFamily="34" charset="-120"/>
                          <a:ea typeface="微軟正黑體" panose="020B0604030504040204" pitchFamily="34" charset="-120"/>
                        </a:rPr>
                        <a:t>具備薄膜電晶體元件陣列基板或彩色濾光片生產程序</a:t>
                      </a:r>
                      <a:endParaRPr lang="zh-TW" sz="1600" b="0" spc="5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3476162953"/>
                  </a:ext>
                </a:extLst>
              </a:tr>
              <a:tr h="631766">
                <a:tc>
                  <a:txBody>
                    <a:bodyPr/>
                    <a:lstStyle/>
                    <a:p>
                      <a:pPr algn="ctr">
                        <a:lnSpc>
                          <a:spcPct val="125000"/>
                        </a:lnSpc>
                      </a:pPr>
                      <a:r>
                        <a:rPr lang="zh-TW" sz="1800" spc="50" dirty="0">
                          <a:effectLst/>
                          <a:latin typeface="微軟正黑體" panose="020B0604030504040204" pitchFamily="34" charset="-120"/>
                          <a:ea typeface="微軟正黑體" panose="020B0604030504040204" pitchFamily="34" charset="-120"/>
                        </a:rPr>
                        <a:t>各行業</a:t>
                      </a:r>
                      <a:endParaRPr lang="zh-TW" sz="1800" spc="5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noFill/>
                  </a:tcPr>
                </a:tc>
                <a:tc>
                  <a:txBody>
                    <a:bodyPr/>
                    <a:lstStyle/>
                    <a:p>
                      <a:pPr algn="l">
                        <a:lnSpc>
                          <a:spcPct val="125000"/>
                        </a:lnSpc>
                        <a:spcBef>
                          <a:spcPts val="600"/>
                        </a:spcBef>
                        <a:spcAft>
                          <a:spcPts val="600"/>
                        </a:spcAft>
                      </a:pPr>
                      <a:r>
                        <a:rPr lang="zh-TW" sz="1600" b="0" spc="50" dirty="0">
                          <a:effectLst/>
                          <a:latin typeface="微軟正黑體" panose="020B0604030504040204" pitchFamily="34" charset="-120"/>
                          <a:ea typeface="微軟正黑體" panose="020B0604030504040204" pitchFamily="34" charset="-120"/>
                        </a:rPr>
                        <a:t>全廠（場）化石燃料燃燒之直接排放產生溫室氣體年排放量達</a:t>
                      </a:r>
                      <a:r>
                        <a:rPr lang="en-US" altLang="zh-TW" sz="1600" b="0" spc="50" dirty="0">
                          <a:effectLst/>
                          <a:latin typeface="微軟正黑體" panose="020B0604030504040204" pitchFamily="34" charset="-120"/>
                          <a:ea typeface="微軟正黑體" panose="020B0604030504040204" pitchFamily="34" charset="-120"/>
                        </a:rPr>
                        <a:t>2.5</a:t>
                      </a:r>
                      <a:r>
                        <a:rPr lang="zh-TW" sz="1600" b="0" spc="50" dirty="0">
                          <a:effectLst/>
                          <a:latin typeface="微軟正黑體" panose="020B0604030504040204" pitchFamily="34" charset="-120"/>
                          <a:ea typeface="微軟正黑體" panose="020B0604030504040204" pitchFamily="34" charset="-120"/>
                        </a:rPr>
                        <a:t>萬公噸二氧化碳當量者</a:t>
                      </a:r>
                      <a:endParaRPr lang="zh-TW" sz="1600" b="0" spc="5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1758790457"/>
                  </a:ext>
                </a:extLst>
              </a:tr>
              <a:tr h="598779">
                <a:tc>
                  <a:txBody>
                    <a:bodyPr/>
                    <a:lstStyle/>
                    <a:p>
                      <a:pPr algn="ctr">
                        <a:lnSpc>
                          <a:spcPct val="125000"/>
                        </a:lnSpc>
                      </a:pPr>
                      <a:r>
                        <a:rPr lang="zh-TW" sz="1800" spc="50" dirty="0">
                          <a:effectLst/>
                          <a:latin typeface="微軟正黑體" panose="020B0604030504040204" pitchFamily="34" charset="-120"/>
                          <a:ea typeface="微軟正黑體" panose="020B0604030504040204" pitchFamily="34" charset="-120"/>
                        </a:rPr>
                        <a:t>製造業</a:t>
                      </a:r>
                      <a:endParaRPr lang="zh-TW" sz="1800" spc="5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noFill/>
                  </a:tcPr>
                </a:tc>
                <a:tc>
                  <a:txBody>
                    <a:bodyPr/>
                    <a:lstStyle/>
                    <a:p>
                      <a:pPr algn="l">
                        <a:lnSpc>
                          <a:spcPct val="125000"/>
                        </a:lnSpc>
                        <a:spcBef>
                          <a:spcPts val="600"/>
                        </a:spcBef>
                        <a:spcAft>
                          <a:spcPts val="600"/>
                        </a:spcAft>
                      </a:pPr>
                      <a:r>
                        <a:rPr lang="zh-TW" sz="1600" b="0" spc="50" dirty="0">
                          <a:effectLst/>
                          <a:latin typeface="微軟正黑體" panose="020B0604030504040204" pitchFamily="34" charset="-120"/>
                          <a:ea typeface="微軟正黑體" panose="020B0604030504040204" pitchFamily="34" charset="-120"/>
                        </a:rPr>
                        <a:t>全廠（場）化石燃料燃燒之直接排放及使用電力之間接排放產生溫室氣體年排放量合計達</a:t>
                      </a:r>
                      <a:r>
                        <a:rPr lang="en-US" altLang="zh-TW" sz="1600" b="0" spc="50" dirty="0">
                          <a:effectLst/>
                          <a:latin typeface="微軟正黑體" panose="020B0604030504040204" pitchFamily="34" charset="-120"/>
                          <a:ea typeface="微軟正黑體" panose="020B0604030504040204" pitchFamily="34" charset="-120"/>
                        </a:rPr>
                        <a:t>2.5</a:t>
                      </a:r>
                      <a:r>
                        <a:rPr lang="zh-TW" sz="1600" b="0" spc="50" dirty="0">
                          <a:effectLst/>
                          <a:latin typeface="微軟正黑體" panose="020B0604030504040204" pitchFamily="34" charset="-120"/>
                          <a:ea typeface="微軟正黑體" panose="020B0604030504040204" pitchFamily="34" charset="-120"/>
                        </a:rPr>
                        <a:t>萬公噸二氧化碳當量者</a:t>
                      </a:r>
                      <a:endParaRPr lang="zh-TW" sz="1600" b="0" spc="5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1786158545"/>
                  </a:ext>
                </a:extLst>
              </a:tr>
            </a:tbl>
          </a:graphicData>
        </a:graphic>
      </p:graphicFrame>
    </p:spTree>
    <p:extLst>
      <p:ext uri="{BB962C8B-B14F-4D97-AF65-F5344CB8AC3E}">
        <p14:creationId xmlns:p14="http://schemas.microsoft.com/office/powerpoint/2010/main" val="3298722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投影片編號版面配置區 8">
            <a:extLst>
              <a:ext uri="{FF2B5EF4-FFF2-40B4-BE49-F238E27FC236}">
                <a16:creationId xmlns:a16="http://schemas.microsoft.com/office/drawing/2014/main" id="{3378FF72-5123-5990-579A-5A1A292D5B93}"/>
              </a:ext>
            </a:extLst>
          </p:cNvPr>
          <p:cNvSpPr txBox="1">
            <a:spLocks/>
          </p:cNvSpPr>
          <p:nvPr/>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01CC4-3E67-4728-A622-C7FB40383D11}" type="slidenum">
              <a:rPr lang="zh-TW" altLang="en-US" sz="1600" smtClean="0">
                <a:solidFill>
                  <a:schemeClr val="tx1">
                    <a:lumMod val="65000"/>
                    <a:lumOff val="35000"/>
                  </a:schemeClr>
                </a:solidFill>
                <a:latin typeface="微軟正黑體" panose="020B0604030504040204" pitchFamily="34" charset="-120"/>
                <a:ea typeface="微軟正黑體" panose="020B0604030504040204" pitchFamily="34" charset="-120"/>
              </a:rPr>
              <a:pPr/>
              <a:t>21</a:t>
            </a:fld>
            <a:endParaRPr lang="zh-TW" altLang="en-US" sz="16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pic>
        <p:nvPicPr>
          <p:cNvPr id="4" name="圖形 3">
            <a:extLst>
              <a:ext uri="{FF2B5EF4-FFF2-40B4-BE49-F238E27FC236}">
                <a16:creationId xmlns:a16="http://schemas.microsoft.com/office/drawing/2014/main" id="{88262BCE-14C3-DA5F-03E5-EB2027B742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2963" y="183098"/>
            <a:ext cx="1791313" cy="551629"/>
          </a:xfrm>
          <a:prstGeom prst="rect">
            <a:avLst/>
          </a:prstGeom>
        </p:spPr>
      </p:pic>
      <p:sp>
        <p:nvSpPr>
          <p:cNvPr id="7" name="文字方塊 6">
            <a:extLst>
              <a:ext uri="{FF2B5EF4-FFF2-40B4-BE49-F238E27FC236}">
                <a16:creationId xmlns:a16="http://schemas.microsoft.com/office/drawing/2014/main" id="{CC4B6DE4-7CCF-41A3-BC19-5D6903CE05A3}"/>
              </a:ext>
            </a:extLst>
          </p:cNvPr>
          <p:cNvSpPr txBox="1"/>
          <p:nvPr/>
        </p:nvSpPr>
        <p:spPr>
          <a:xfrm>
            <a:off x="0" y="242008"/>
            <a:ext cx="12192000" cy="830997"/>
          </a:xfrm>
          <a:prstGeom prst="rect">
            <a:avLst/>
          </a:prstGeom>
          <a:noFill/>
        </p:spPr>
        <p:txBody>
          <a:bodyPr wrap="square" rtlCol="0">
            <a:spAutoFit/>
          </a:bodyPr>
          <a:lstStyle/>
          <a:p>
            <a:pPr algn="ct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環境部公告應盤查登錄及查驗對象</a:t>
            </a:r>
          </a:p>
        </p:txBody>
      </p:sp>
      <p:grpSp>
        <p:nvGrpSpPr>
          <p:cNvPr id="17" name="群組 16">
            <a:extLst>
              <a:ext uri="{FF2B5EF4-FFF2-40B4-BE49-F238E27FC236}">
                <a16:creationId xmlns:a16="http://schemas.microsoft.com/office/drawing/2014/main" id="{FAC1957E-9666-4E7D-82A0-98BDDF20480F}"/>
              </a:ext>
            </a:extLst>
          </p:cNvPr>
          <p:cNvGrpSpPr/>
          <p:nvPr/>
        </p:nvGrpSpPr>
        <p:grpSpPr>
          <a:xfrm>
            <a:off x="943074" y="1484998"/>
            <a:ext cx="10305851" cy="4643851"/>
            <a:chOff x="1663699" y="1840090"/>
            <a:chExt cx="10305851" cy="4643851"/>
          </a:xfrm>
        </p:grpSpPr>
        <p:sp>
          <p:nvSpPr>
            <p:cNvPr id="18" name="菱形 17">
              <a:extLst>
                <a:ext uri="{FF2B5EF4-FFF2-40B4-BE49-F238E27FC236}">
                  <a16:creationId xmlns:a16="http://schemas.microsoft.com/office/drawing/2014/main" id="{05750768-77A6-4DFE-A4D1-5E898E39E10A}"/>
                </a:ext>
              </a:extLst>
            </p:cNvPr>
            <p:cNvSpPr/>
            <p:nvPr/>
          </p:nvSpPr>
          <p:spPr>
            <a:xfrm rot="5400000">
              <a:off x="7649551" y="832536"/>
              <a:ext cx="947380" cy="3462796"/>
            </a:xfrm>
            <a:prstGeom prst="diamond">
              <a:avLst/>
            </a:prstGeom>
            <a:solidFill>
              <a:schemeClr val="accent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9" name="文字方塊 18">
              <a:extLst>
                <a:ext uri="{FF2B5EF4-FFF2-40B4-BE49-F238E27FC236}">
                  <a16:creationId xmlns:a16="http://schemas.microsoft.com/office/drawing/2014/main" id="{3317F641-19DA-46AB-B4A5-690089E528A9}"/>
                </a:ext>
              </a:extLst>
            </p:cNvPr>
            <p:cNvSpPr txBox="1"/>
            <p:nvPr/>
          </p:nvSpPr>
          <p:spPr>
            <a:xfrm>
              <a:off x="7036243" y="2230169"/>
              <a:ext cx="2239492" cy="584775"/>
            </a:xfrm>
            <a:prstGeom prst="rect">
              <a:avLst/>
            </a:prstGeom>
            <a:noFill/>
          </p:spPr>
          <p:txBody>
            <a:bodyPr wrap="square" rtlCol="0">
              <a:spAutoFit/>
            </a:bodyPr>
            <a:lstStyle/>
            <a:p>
              <a:pPr algn="ct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判別是否</a:t>
              </a:r>
              <a:endParaRPr lang="en-US" altLang="zh-TW" sz="1600" b="1"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屬特定行業製程別</a:t>
              </a:r>
            </a:p>
          </p:txBody>
        </p:sp>
        <p:sp>
          <p:nvSpPr>
            <p:cNvPr id="20" name="菱形 19">
              <a:extLst>
                <a:ext uri="{FF2B5EF4-FFF2-40B4-BE49-F238E27FC236}">
                  <a16:creationId xmlns:a16="http://schemas.microsoft.com/office/drawing/2014/main" id="{C80FBDF4-55C2-491E-9CC2-163C82A6933A}"/>
                </a:ext>
              </a:extLst>
            </p:cNvPr>
            <p:cNvSpPr/>
            <p:nvPr/>
          </p:nvSpPr>
          <p:spPr>
            <a:xfrm rot="5400000">
              <a:off x="7649551" y="2187937"/>
              <a:ext cx="947380" cy="3462796"/>
            </a:xfrm>
            <a:prstGeom prst="diamond">
              <a:avLst/>
            </a:prstGeom>
            <a:solidFill>
              <a:schemeClr val="accent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1" name="文字方塊 20">
              <a:extLst>
                <a:ext uri="{FF2B5EF4-FFF2-40B4-BE49-F238E27FC236}">
                  <a16:creationId xmlns:a16="http://schemas.microsoft.com/office/drawing/2014/main" id="{C07DF4B5-3EAD-4B91-A927-30A1AF057175}"/>
                </a:ext>
              </a:extLst>
            </p:cNvPr>
            <p:cNvSpPr txBox="1"/>
            <p:nvPr/>
          </p:nvSpPr>
          <p:spPr>
            <a:xfrm>
              <a:off x="6711707" y="3575201"/>
              <a:ext cx="2786041" cy="584775"/>
            </a:xfrm>
            <a:prstGeom prst="rect">
              <a:avLst/>
            </a:prstGeom>
            <a:noFill/>
          </p:spPr>
          <p:txBody>
            <a:bodyPr wrap="square" rtlCol="0">
              <a:spAutoFit/>
            </a:bodyPr>
            <a:lstStyle/>
            <a:p>
              <a:pPr algn="ct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化石燃料燃燒</a:t>
              </a:r>
              <a:endParaRPr lang="en-US" altLang="zh-TW" sz="1600" b="1"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年排放量≧</a:t>
              </a:r>
              <a:r>
                <a:rPr lang="en-US" altLang="zh-TW" sz="1600" b="1" dirty="0">
                  <a:latin typeface="微軟正黑體" panose="020B0604030504040204" pitchFamily="34" charset="-120"/>
                  <a:ea typeface="微軟正黑體" panose="020B0604030504040204" pitchFamily="34" charset="-120"/>
                  <a:cs typeface="Times New Roman" panose="02020603050405020304" pitchFamily="18" charset="0"/>
                </a:rPr>
                <a:t>2.5</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萬</a:t>
              </a:r>
              <a:r>
                <a:rPr lang="en-US" altLang="zh-TW" sz="1600" b="1" dirty="0">
                  <a:latin typeface="微軟正黑體" panose="020B0604030504040204" pitchFamily="34" charset="-120"/>
                  <a:ea typeface="微軟正黑體" panose="020B0604030504040204" pitchFamily="34" charset="-120"/>
                  <a:cs typeface="Times New Roman" panose="02020603050405020304" pitchFamily="18" charset="0"/>
                </a:rPr>
                <a:t>tCO</a:t>
              </a:r>
              <a:r>
                <a:rPr lang="en-US" altLang="zh-TW" sz="1600" b="1" baseline="-25000" dirty="0">
                  <a:latin typeface="微軟正黑體" panose="020B0604030504040204" pitchFamily="34" charset="-120"/>
                  <a:ea typeface="微軟正黑體" panose="020B0604030504040204" pitchFamily="34" charset="-120"/>
                  <a:cs typeface="Times New Roman" panose="02020603050405020304" pitchFamily="18" charset="0"/>
                </a:rPr>
                <a:t>2</a:t>
              </a:r>
              <a:r>
                <a:rPr lang="en-US" altLang="zh-TW" sz="1600" b="1" dirty="0">
                  <a:latin typeface="微軟正黑體" panose="020B0604030504040204" pitchFamily="34" charset="-120"/>
                  <a:ea typeface="微軟正黑體" panose="020B0604030504040204" pitchFamily="34" charset="-120"/>
                  <a:cs typeface="Times New Roman" panose="02020603050405020304" pitchFamily="18" charset="0"/>
                </a:rPr>
                <a:t>e</a:t>
              </a:r>
              <a:endPar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endParaRPr>
            </a:p>
          </p:txBody>
        </p:sp>
        <p:cxnSp>
          <p:nvCxnSpPr>
            <p:cNvPr id="23" name="直線單箭頭接點 22">
              <a:extLst>
                <a:ext uri="{FF2B5EF4-FFF2-40B4-BE49-F238E27FC236}">
                  <a16:creationId xmlns:a16="http://schemas.microsoft.com/office/drawing/2014/main" id="{20DE9783-F7DA-464C-8C41-8D5D848BDACA}"/>
                </a:ext>
              </a:extLst>
            </p:cNvPr>
            <p:cNvCxnSpPr>
              <a:stCxn id="18" idx="3"/>
              <a:endCxn id="20" idx="1"/>
            </p:cNvCxnSpPr>
            <p:nvPr/>
          </p:nvCxnSpPr>
          <p:spPr>
            <a:xfrm>
              <a:off x="8123241" y="3037624"/>
              <a:ext cx="0" cy="408021"/>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菱形 23">
              <a:extLst>
                <a:ext uri="{FF2B5EF4-FFF2-40B4-BE49-F238E27FC236}">
                  <a16:creationId xmlns:a16="http://schemas.microsoft.com/office/drawing/2014/main" id="{B175E89F-1914-4B8C-93E2-6E35467FED14}"/>
                </a:ext>
              </a:extLst>
            </p:cNvPr>
            <p:cNvSpPr/>
            <p:nvPr/>
          </p:nvSpPr>
          <p:spPr>
            <a:xfrm rot="5400000">
              <a:off x="7649551" y="3519654"/>
              <a:ext cx="947380" cy="3462796"/>
            </a:xfrm>
            <a:prstGeom prst="diamond">
              <a:avLst/>
            </a:prstGeom>
            <a:solidFill>
              <a:schemeClr val="accent5">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5" name="文字方塊 24">
              <a:extLst>
                <a:ext uri="{FF2B5EF4-FFF2-40B4-BE49-F238E27FC236}">
                  <a16:creationId xmlns:a16="http://schemas.microsoft.com/office/drawing/2014/main" id="{C4DBA8D4-070D-472B-8590-6954F409BF58}"/>
                </a:ext>
              </a:extLst>
            </p:cNvPr>
            <p:cNvSpPr txBox="1"/>
            <p:nvPr/>
          </p:nvSpPr>
          <p:spPr>
            <a:xfrm>
              <a:off x="6624855" y="4889560"/>
              <a:ext cx="3050932" cy="738664"/>
            </a:xfrm>
            <a:prstGeom prst="rect">
              <a:avLst/>
            </a:prstGeom>
            <a:noFill/>
          </p:spPr>
          <p:txBody>
            <a:bodyPr wrap="square" rtlCol="0">
              <a:spAutoFit/>
            </a:bodyPr>
            <a:lstStyle/>
            <a:p>
              <a:pPr algn="ctr"/>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化石燃料</a:t>
              </a:r>
              <a:endPar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燃燒</a:t>
              </a:r>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使用電力之間接排放年排放量≧ </a:t>
              </a:r>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2.5</a:t>
              </a:r>
              <a:r>
                <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rPr>
                <a:t>萬</a:t>
              </a:r>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tCO</a:t>
              </a:r>
              <a:r>
                <a:rPr lang="en-US" altLang="zh-TW" sz="1400" b="1" baseline="-25000" dirty="0">
                  <a:latin typeface="微軟正黑體" panose="020B0604030504040204" pitchFamily="34" charset="-120"/>
                  <a:ea typeface="微軟正黑體" panose="020B0604030504040204" pitchFamily="34" charset="-120"/>
                  <a:cs typeface="Times New Roman" panose="02020603050405020304" pitchFamily="18" charset="0"/>
                </a:rPr>
                <a:t>2</a:t>
              </a:r>
              <a:r>
                <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rPr>
                <a:t>e</a:t>
              </a:r>
              <a:endParaRPr lang="zh-TW" altLang="en-US" sz="1400" b="1" dirty="0">
                <a:latin typeface="微軟正黑體" panose="020B0604030504040204" pitchFamily="34" charset="-120"/>
                <a:ea typeface="微軟正黑體" panose="020B0604030504040204" pitchFamily="34" charset="-120"/>
                <a:cs typeface="Times New Roman" panose="02020603050405020304" pitchFamily="18" charset="0"/>
              </a:endParaRPr>
            </a:p>
          </p:txBody>
        </p:sp>
        <p:cxnSp>
          <p:nvCxnSpPr>
            <p:cNvPr id="26" name="直線單箭頭接點 25">
              <a:extLst>
                <a:ext uri="{FF2B5EF4-FFF2-40B4-BE49-F238E27FC236}">
                  <a16:creationId xmlns:a16="http://schemas.microsoft.com/office/drawing/2014/main" id="{BC2A3C8B-0D5A-46C2-ACA8-AEE585A02C1A}"/>
                </a:ext>
              </a:extLst>
            </p:cNvPr>
            <p:cNvCxnSpPr>
              <a:stCxn id="20" idx="3"/>
              <a:endCxn id="24" idx="1"/>
            </p:cNvCxnSpPr>
            <p:nvPr/>
          </p:nvCxnSpPr>
          <p:spPr>
            <a:xfrm>
              <a:off x="8123241" y="4393025"/>
              <a:ext cx="0" cy="384337"/>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文字方塊 26">
              <a:extLst>
                <a:ext uri="{FF2B5EF4-FFF2-40B4-BE49-F238E27FC236}">
                  <a16:creationId xmlns:a16="http://schemas.microsoft.com/office/drawing/2014/main" id="{C6BAC5A7-6057-45D0-AA73-3BB12430DBAD}"/>
                </a:ext>
              </a:extLst>
            </p:cNvPr>
            <p:cNvSpPr txBox="1"/>
            <p:nvPr/>
          </p:nvSpPr>
          <p:spPr>
            <a:xfrm>
              <a:off x="9810399" y="2292819"/>
              <a:ext cx="364202" cy="307777"/>
            </a:xfrm>
            <a:prstGeom prst="rect">
              <a:avLst/>
            </a:prstGeom>
            <a:noFill/>
          </p:spPr>
          <p:txBody>
            <a:bodyPr wrap="none" rtlCol="0">
              <a:spAutoFit/>
            </a:bodyPr>
            <a:lstStyle/>
            <a:p>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是</a:t>
              </a:r>
            </a:p>
          </p:txBody>
        </p:sp>
        <p:sp>
          <p:nvSpPr>
            <p:cNvPr id="28" name="文字方塊 27">
              <a:extLst>
                <a:ext uri="{FF2B5EF4-FFF2-40B4-BE49-F238E27FC236}">
                  <a16:creationId xmlns:a16="http://schemas.microsoft.com/office/drawing/2014/main" id="{3E4FCB27-853C-4916-9B0E-0BAC7E8331CF}"/>
                </a:ext>
              </a:extLst>
            </p:cNvPr>
            <p:cNvSpPr txBox="1"/>
            <p:nvPr/>
          </p:nvSpPr>
          <p:spPr>
            <a:xfrm>
              <a:off x="9813439" y="3653258"/>
              <a:ext cx="364202" cy="307777"/>
            </a:xfrm>
            <a:prstGeom prst="rect">
              <a:avLst/>
            </a:prstGeom>
            <a:noFill/>
          </p:spPr>
          <p:txBody>
            <a:bodyPr wrap="none" rtlCol="0">
              <a:spAutoFit/>
            </a:bodyPr>
            <a:lstStyle/>
            <a:p>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是</a:t>
              </a:r>
            </a:p>
          </p:txBody>
        </p:sp>
        <p:sp>
          <p:nvSpPr>
            <p:cNvPr id="29" name="矩形 28">
              <a:extLst>
                <a:ext uri="{FF2B5EF4-FFF2-40B4-BE49-F238E27FC236}">
                  <a16:creationId xmlns:a16="http://schemas.microsoft.com/office/drawing/2014/main" id="{BDE97B73-B975-4D6C-9CDD-C889FC63C1BF}"/>
                </a:ext>
              </a:extLst>
            </p:cNvPr>
            <p:cNvSpPr/>
            <p:nvPr/>
          </p:nvSpPr>
          <p:spPr>
            <a:xfrm>
              <a:off x="10529550" y="3557185"/>
              <a:ext cx="1440000" cy="720000"/>
            </a:xfrm>
            <a:prstGeom prst="rect">
              <a:avLst/>
            </a:prstGeom>
            <a:solidFill>
              <a:schemeClr val="accent2">
                <a:lumMod val="20000"/>
                <a:lumOff val="80000"/>
              </a:schemeClr>
            </a:solidFill>
            <a:ln w="6350">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200" b="1" spc="100"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第一批</a:t>
              </a:r>
              <a:br>
                <a:rPr lang="en-US" altLang="zh-TW" sz="2200" b="1" spc="100"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br>
              <a:r>
                <a:rPr lang="zh-TW" altLang="en-US" sz="2200" b="1" spc="100"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列管對象</a:t>
              </a:r>
            </a:p>
          </p:txBody>
        </p:sp>
        <p:cxnSp>
          <p:nvCxnSpPr>
            <p:cNvPr id="30" name="直線單箭頭接點 29">
              <a:extLst>
                <a:ext uri="{FF2B5EF4-FFF2-40B4-BE49-F238E27FC236}">
                  <a16:creationId xmlns:a16="http://schemas.microsoft.com/office/drawing/2014/main" id="{06D07735-8B34-4CA5-B9E1-E7E4FFA593E5}"/>
                </a:ext>
              </a:extLst>
            </p:cNvPr>
            <p:cNvCxnSpPr>
              <a:stCxn id="20" idx="0"/>
              <a:endCxn id="29" idx="1"/>
            </p:cNvCxnSpPr>
            <p:nvPr/>
          </p:nvCxnSpPr>
          <p:spPr>
            <a:xfrm flipV="1">
              <a:off x="9854639" y="3917185"/>
              <a:ext cx="674911" cy="2150"/>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肘形接點 35">
              <a:extLst>
                <a:ext uri="{FF2B5EF4-FFF2-40B4-BE49-F238E27FC236}">
                  <a16:creationId xmlns:a16="http://schemas.microsoft.com/office/drawing/2014/main" id="{B092462E-B827-41E8-BBA8-B834B8C26238}"/>
                </a:ext>
              </a:extLst>
            </p:cNvPr>
            <p:cNvCxnSpPr>
              <a:stCxn id="18" idx="0"/>
              <a:endCxn id="29" idx="0"/>
            </p:cNvCxnSpPr>
            <p:nvPr/>
          </p:nvCxnSpPr>
          <p:spPr>
            <a:xfrm>
              <a:off x="9854639" y="2563934"/>
              <a:ext cx="1394911" cy="993251"/>
            </a:xfrm>
            <a:prstGeom prst="bentConnector2">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文字方塊 31">
              <a:extLst>
                <a:ext uri="{FF2B5EF4-FFF2-40B4-BE49-F238E27FC236}">
                  <a16:creationId xmlns:a16="http://schemas.microsoft.com/office/drawing/2014/main" id="{58FB2E92-3996-4F01-A6E1-7B90C8F1E446}"/>
                </a:ext>
              </a:extLst>
            </p:cNvPr>
            <p:cNvSpPr txBox="1"/>
            <p:nvPr/>
          </p:nvSpPr>
          <p:spPr>
            <a:xfrm>
              <a:off x="8118396" y="3092388"/>
              <a:ext cx="364202" cy="307777"/>
            </a:xfrm>
            <a:prstGeom prst="rect">
              <a:avLst/>
            </a:prstGeom>
            <a:noFill/>
          </p:spPr>
          <p:txBody>
            <a:bodyPr wrap="none" rtlCol="0">
              <a:spAutoFit/>
            </a:bodyPr>
            <a:lstStyle/>
            <a:p>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否</a:t>
              </a:r>
            </a:p>
          </p:txBody>
        </p:sp>
        <p:sp>
          <p:nvSpPr>
            <p:cNvPr id="33" name="文字方塊 32">
              <a:extLst>
                <a:ext uri="{FF2B5EF4-FFF2-40B4-BE49-F238E27FC236}">
                  <a16:creationId xmlns:a16="http://schemas.microsoft.com/office/drawing/2014/main" id="{0FDEBA03-6184-4C5C-8CFF-F7BD6EFACF5C}"/>
                </a:ext>
              </a:extLst>
            </p:cNvPr>
            <p:cNvSpPr txBox="1"/>
            <p:nvPr/>
          </p:nvSpPr>
          <p:spPr>
            <a:xfrm>
              <a:off x="8143796" y="4426431"/>
              <a:ext cx="364202" cy="307777"/>
            </a:xfrm>
            <a:prstGeom prst="rect">
              <a:avLst/>
            </a:prstGeom>
            <a:noFill/>
          </p:spPr>
          <p:txBody>
            <a:bodyPr wrap="none" rtlCol="0">
              <a:spAutoFit/>
            </a:bodyPr>
            <a:lstStyle/>
            <a:p>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否</a:t>
              </a:r>
            </a:p>
          </p:txBody>
        </p:sp>
        <p:sp>
          <p:nvSpPr>
            <p:cNvPr id="34" name="矩形 33">
              <a:extLst>
                <a:ext uri="{FF2B5EF4-FFF2-40B4-BE49-F238E27FC236}">
                  <a16:creationId xmlns:a16="http://schemas.microsoft.com/office/drawing/2014/main" id="{A163BC11-23D3-4BBA-BD1B-0B05FA909F28}"/>
                </a:ext>
              </a:extLst>
            </p:cNvPr>
            <p:cNvSpPr/>
            <p:nvPr/>
          </p:nvSpPr>
          <p:spPr>
            <a:xfrm>
              <a:off x="10529550" y="4896211"/>
              <a:ext cx="1440000" cy="720000"/>
            </a:xfrm>
            <a:prstGeom prst="rect">
              <a:avLst/>
            </a:prstGeom>
            <a:solidFill>
              <a:schemeClr val="accent5">
                <a:lumMod val="40000"/>
                <a:lumOff val="60000"/>
              </a:schemeClr>
            </a:solidFill>
            <a:ln w="6350">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200" b="1" spc="100"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第二批</a:t>
              </a:r>
              <a:br>
                <a:rPr lang="en-US" altLang="zh-TW" sz="2200" b="1" spc="100"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br>
              <a:r>
                <a:rPr lang="zh-TW" altLang="en-US" sz="2200" b="1" spc="100"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列管對象</a:t>
              </a:r>
            </a:p>
          </p:txBody>
        </p:sp>
        <p:cxnSp>
          <p:nvCxnSpPr>
            <p:cNvPr id="35" name="直線單箭頭接點 34">
              <a:extLst>
                <a:ext uri="{FF2B5EF4-FFF2-40B4-BE49-F238E27FC236}">
                  <a16:creationId xmlns:a16="http://schemas.microsoft.com/office/drawing/2014/main" id="{AF2FEBEC-CE97-4597-AA39-DDD30AB2D08C}"/>
                </a:ext>
              </a:extLst>
            </p:cNvPr>
            <p:cNvCxnSpPr>
              <a:stCxn id="24" idx="0"/>
              <a:endCxn id="34" idx="1"/>
            </p:cNvCxnSpPr>
            <p:nvPr/>
          </p:nvCxnSpPr>
          <p:spPr>
            <a:xfrm>
              <a:off x="9854639" y="5251052"/>
              <a:ext cx="674911" cy="5159"/>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文字方塊 35">
              <a:extLst>
                <a:ext uri="{FF2B5EF4-FFF2-40B4-BE49-F238E27FC236}">
                  <a16:creationId xmlns:a16="http://schemas.microsoft.com/office/drawing/2014/main" id="{87D4A54B-92CC-43E1-83E5-220AD5BB5F38}"/>
                </a:ext>
              </a:extLst>
            </p:cNvPr>
            <p:cNvSpPr txBox="1"/>
            <p:nvPr/>
          </p:nvSpPr>
          <p:spPr>
            <a:xfrm>
              <a:off x="9810399" y="4959243"/>
              <a:ext cx="364202" cy="307777"/>
            </a:xfrm>
            <a:prstGeom prst="rect">
              <a:avLst/>
            </a:prstGeom>
            <a:noFill/>
          </p:spPr>
          <p:txBody>
            <a:bodyPr wrap="none" rtlCol="0">
              <a:spAutoFit/>
            </a:bodyPr>
            <a:lstStyle/>
            <a:p>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是</a:t>
              </a:r>
            </a:p>
          </p:txBody>
        </p:sp>
        <p:sp>
          <p:nvSpPr>
            <p:cNvPr id="37" name="矩形 36">
              <a:extLst>
                <a:ext uri="{FF2B5EF4-FFF2-40B4-BE49-F238E27FC236}">
                  <a16:creationId xmlns:a16="http://schemas.microsoft.com/office/drawing/2014/main" id="{5B87B365-854A-41A0-A6BD-3352F20CB607}"/>
                </a:ext>
              </a:extLst>
            </p:cNvPr>
            <p:cNvSpPr/>
            <p:nvPr/>
          </p:nvSpPr>
          <p:spPr>
            <a:xfrm>
              <a:off x="6389551" y="6068180"/>
              <a:ext cx="3462796" cy="415761"/>
            </a:xfrm>
            <a:prstGeom prst="rect">
              <a:avLst/>
            </a:prstGeom>
            <a:solidFill>
              <a:schemeClr val="accent5">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非屬環境部第一、二批列管對象</a:t>
              </a:r>
            </a:p>
          </p:txBody>
        </p:sp>
        <p:cxnSp>
          <p:nvCxnSpPr>
            <p:cNvPr id="38" name="直線單箭頭接點 37">
              <a:extLst>
                <a:ext uri="{FF2B5EF4-FFF2-40B4-BE49-F238E27FC236}">
                  <a16:creationId xmlns:a16="http://schemas.microsoft.com/office/drawing/2014/main" id="{7C855BCB-D489-4A6D-ADAA-6F874F87E8FE}"/>
                </a:ext>
              </a:extLst>
            </p:cNvPr>
            <p:cNvCxnSpPr>
              <a:stCxn id="24" idx="3"/>
              <a:endCxn id="37" idx="0"/>
            </p:cNvCxnSpPr>
            <p:nvPr/>
          </p:nvCxnSpPr>
          <p:spPr>
            <a:xfrm flipH="1">
              <a:off x="8120949" y="5724742"/>
              <a:ext cx="2292" cy="343438"/>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文字方塊 38">
              <a:extLst>
                <a:ext uri="{FF2B5EF4-FFF2-40B4-BE49-F238E27FC236}">
                  <a16:creationId xmlns:a16="http://schemas.microsoft.com/office/drawing/2014/main" id="{7F580453-F856-4F7F-ADA0-26E4957F6094}"/>
                </a:ext>
              </a:extLst>
            </p:cNvPr>
            <p:cNvSpPr txBox="1"/>
            <p:nvPr/>
          </p:nvSpPr>
          <p:spPr>
            <a:xfrm>
              <a:off x="8118396" y="5701985"/>
              <a:ext cx="364202" cy="307777"/>
            </a:xfrm>
            <a:prstGeom prst="rect">
              <a:avLst/>
            </a:prstGeom>
            <a:noFill/>
          </p:spPr>
          <p:txBody>
            <a:bodyPr wrap="none" rtlCol="0">
              <a:spAutoFit/>
            </a:bodyPr>
            <a:lstStyle/>
            <a:p>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否</a:t>
              </a:r>
            </a:p>
          </p:txBody>
        </p:sp>
        <p:sp>
          <p:nvSpPr>
            <p:cNvPr id="40" name="圓角矩形 3">
              <a:extLst>
                <a:ext uri="{FF2B5EF4-FFF2-40B4-BE49-F238E27FC236}">
                  <a16:creationId xmlns:a16="http://schemas.microsoft.com/office/drawing/2014/main" id="{83AA53FC-0830-45A4-A2B4-1488A16599D8}"/>
                </a:ext>
              </a:extLst>
            </p:cNvPr>
            <p:cNvSpPr/>
            <p:nvPr/>
          </p:nvSpPr>
          <p:spPr bwMode="auto">
            <a:xfrm>
              <a:off x="1663700" y="1840090"/>
              <a:ext cx="4310500" cy="1478354"/>
            </a:xfrm>
            <a:prstGeom prst="roundRect">
              <a:avLst/>
            </a:prstGeom>
            <a:solidFill>
              <a:srgbClr val="F8F8F8"/>
            </a:solidFill>
            <a:ln>
              <a:noFill/>
            </a:ln>
          </p:spPr>
          <p:txBody>
            <a:bodyPr vert="horz" wrap="square" lIns="91440" tIns="45720" rIns="91440" bIns="45720" numCol="1" rtlCol="0" anchor="t" anchorCtr="0" compatLnSpc="1">
              <a:prstTxWarp prst="textNoShape">
                <a:avLst/>
              </a:prstTxWarp>
            </a:bodyPr>
            <a:lstStyle/>
            <a:p>
              <a:r>
                <a:rPr lang="zh-TW" altLang="en-US" sz="2200" b="1" spc="100" dirty="0">
                  <a:latin typeface="微軟正黑體" panose="020B0604030504040204" pitchFamily="34" charset="-120"/>
                  <a:ea typeface="微軟正黑體" panose="020B0604030504040204" pitchFamily="34" charset="-120"/>
                  <a:cs typeface="Times New Roman" panose="02020603050405020304" pitchFamily="18" charset="0"/>
                </a:rPr>
                <a:t>主要耗能產業</a:t>
              </a:r>
              <a:r>
                <a:rPr lang="zh-TW" altLang="en-US" sz="2200" spc="100" dirty="0">
                  <a:latin typeface="微軟正黑體" panose="020B0604030504040204" pitchFamily="34" charset="-120"/>
                  <a:ea typeface="微軟正黑體" panose="020B0604030504040204" pitchFamily="34" charset="-120"/>
                  <a:cs typeface="Times New Roman" panose="02020603050405020304" pitchFamily="18" charset="0"/>
                </a:rPr>
                <a:t>，包含：</a:t>
              </a:r>
              <a:r>
                <a:rPr lang="zh-TW" altLang="en-US" sz="2200" b="1" spc="100"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發電業、鋼鐵業、石油煉製業、水泥業、半導體業、薄膜電晶體液晶顯示器業</a:t>
              </a:r>
              <a:r>
                <a:rPr lang="zh-TW" altLang="en-US" sz="2200" spc="100" dirty="0">
                  <a:latin typeface="微軟正黑體" panose="020B0604030504040204" pitchFamily="34" charset="-120"/>
                  <a:ea typeface="微軟正黑體" panose="020B0604030504040204" pitchFamily="34" charset="-120"/>
                  <a:cs typeface="Times New Roman" panose="02020603050405020304" pitchFamily="18" charset="0"/>
                </a:rPr>
                <a:t>等行業</a:t>
              </a:r>
              <a:endParaRPr lang="en-US" altLang="zh-TW" sz="2200" spc="100" dirty="0">
                <a:latin typeface="微軟正黑體" panose="020B0604030504040204" pitchFamily="34" charset="-120"/>
                <a:ea typeface="微軟正黑體" panose="020B0604030504040204" pitchFamily="34" charset="-120"/>
                <a:cs typeface="Times New Roman" panose="02020603050405020304" pitchFamily="18" charset="0"/>
              </a:endParaRPr>
            </a:p>
            <a:p>
              <a:endParaRPr lang="zh-TW" altLang="en-US" sz="2200" spc="100" dirty="0">
                <a:latin typeface="微軟正黑體" panose="020B0604030504040204" pitchFamily="34" charset="-120"/>
                <a:ea typeface="微軟正黑體" panose="020B0604030504040204" pitchFamily="34" charset="-120"/>
                <a:cs typeface="Times New Roman" panose="02020603050405020304" pitchFamily="18" charset="0"/>
              </a:endParaRPr>
            </a:p>
          </p:txBody>
        </p:sp>
        <p:cxnSp>
          <p:nvCxnSpPr>
            <p:cNvPr id="41" name="直線接點 40">
              <a:extLst>
                <a:ext uri="{FF2B5EF4-FFF2-40B4-BE49-F238E27FC236}">
                  <a16:creationId xmlns:a16="http://schemas.microsoft.com/office/drawing/2014/main" id="{3FA49EBC-4DCC-4E67-AD41-6A2E5567DAC4}"/>
                </a:ext>
              </a:extLst>
            </p:cNvPr>
            <p:cNvCxnSpPr>
              <a:cxnSpLocks/>
              <a:stCxn id="18" idx="2"/>
              <a:endCxn id="40" idx="3"/>
            </p:cNvCxnSpPr>
            <p:nvPr/>
          </p:nvCxnSpPr>
          <p:spPr>
            <a:xfrm flipH="1">
              <a:off x="5974200" y="2563934"/>
              <a:ext cx="417643" cy="15333"/>
            </a:xfrm>
            <a:prstGeom prst="line">
              <a:avLst/>
            </a:prstGeom>
            <a:ln>
              <a:solidFill>
                <a:schemeClr val="bg2">
                  <a:lumMod val="50000"/>
                </a:schemeClr>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42" name="圓角矩形 32">
              <a:extLst>
                <a:ext uri="{FF2B5EF4-FFF2-40B4-BE49-F238E27FC236}">
                  <a16:creationId xmlns:a16="http://schemas.microsoft.com/office/drawing/2014/main" id="{27144AB5-E06A-4245-A62B-39657B78C069}"/>
                </a:ext>
              </a:extLst>
            </p:cNvPr>
            <p:cNvSpPr/>
            <p:nvPr/>
          </p:nvSpPr>
          <p:spPr bwMode="auto">
            <a:xfrm>
              <a:off x="1663699" y="3407679"/>
              <a:ext cx="4329254" cy="1066474"/>
            </a:xfrm>
            <a:prstGeom prst="roundRect">
              <a:avLst/>
            </a:prstGeom>
            <a:solidFill>
              <a:srgbClr val="F8F8F8"/>
            </a:solidFill>
            <a:ln>
              <a:noFill/>
            </a:ln>
          </p:spPr>
          <p:txBody>
            <a:bodyPr vert="horz" wrap="square" lIns="91440" tIns="45720" rIns="91440" bIns="45720" numCol="1" rtlCol="0" anchor="t" anchorCtr="0" compatLnSpc="1">
              <a:prstTxWarp prst="textNoShape">
                <a:avLst/>
              </a:prstTxWarp>
            </a:bodyPr>
            <a:lstStyle/>
            <a:p>
              <a:pPr>
                <a:lnSpc>
                  <a:spcPct val="120000"/>
                </a:lnSpc>
                <a:spcBef>
                  <a:spcPct val="0"/>
                </a:spcBef>
                <a:spcAft>
                  <a:spcPts val="600"/>
                </a:spcAft>
              </a:pPr>
              <a:r>
                <a:rPr lang="zh-TW" altLang="en-US" sz="2200" b="1" spc="100"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各行業</a:t>
              </a:r>
              <a:r>
                <a:rPr lang="zh-TW" altLang="en-US" sz="2200" spc="100" dirty="0">
                  <a:latin typeface="微軟正黑體" panose="020B0604030504040204" pitchFamily="34" charset="-120"/>
                  <a:ea typeface="微軟正黑體" panose="020B0604030504040204" pitchFamily="34" charset="-120"/>
                  <a:cs typeface="Times New Roman" panose="02020603050405020304" pitchFamily="18" charset="0"/>
                </a:rPr>
                <a:t>化石燃料燃燒</a:t>
              </a:r>
              <a:r>
                <a:rPr lang="zh-TW" altLang="en-US" sz="2200" b="1" spc="100"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年排放量達</a:t>
              </a:r>
              <a:r>
                <a:rPr lang="en-US" altLang="zh-TW" sz="2200" b="1" spc="100"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2.5</a:t>
              </a:r>
              <a:r>
                <a:rPr lang="zh-TW" altLang="en-US" sz="2200" b="1" spc="100"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萬公噸</a:t>
              </a:r>
              <a:r>
                <a:rPr lang="en-US" altLang="zh-TW" sz="2200" b="1" spc="100"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CO</a:t>
              </a:r>
              <a:r>
                <a:rPr lang="en-US" altLang="zh-TW" sz="2200" b="1" spc="100" baseline="-25000"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2</a:t>
              </a:r>
              <a:r>
                <a:rPr lang="en-US" altLang="zh-TW" sz="2200" b="1" spc="100"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e</a:t>
              </a:r>
              <a:r>
                <a:rPr lang="zh-TW" altLang="en-US" sz="2200" b="1" spc="100"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以上</a:t>
              </a:r>
              <a:r>
                <a:rPr lang="zh-TW" altLang="en-US" sz="2200" spc="100" dirty="0">
                  <a:latin typeface="微軟正黑體" panose="020B0604030504040204" pitchFamily="34" charset="-120"/>
                  <a:ea typeface="微軟正黑體" panose="020B0604030504040204" pitchFamily="34" charset="-120"/>
                  <a:cs typeface="Times New Roman" panose="02020603050405020304" pitchFamily="18" charset="0"/>
                </a:rPr>
                <a:t>者</a:t>
              </a:r>
              <a:endParaRPr lang="en-US" altLang="zh-TW" sz="2200" spc="100" dirty="0">
                <a:latin typeface="微軟正黑體" panose="020B0604030504040204" pitchFamily="34" charset="-120"/>
                <a:ea typeface="微軟正黑體" panose="020B0604030504040204" pitchFamily="34" charset="-120"/>
                <a:cs typeface="Times New Roman" panose="02020603050405020304" pitchFamily="18" charset="0"/>
              </a:endParaRPr>
            </a:p>
          </p:txBody>
        </p:sp>
        <p:cxnSp>
          <p:nvCxnSpPr>
            <p:cNvPr id="43" name="直線接點 42">
              <a:extLst>
                <a:ext uri="{FF2B5EF4-FFF2-40B4-BE49-F238E27FC236}">
                  <a16:creationId xmlns:a16="http://schemas.microsoft.com/office/drawing/2014/main" id="{894945EB-AB9E-420A-8A42-83F12BE46666}"/>
                </a:ext>
              </a:extLst>
            </p:cNvPr>
            <p:cNvCxnSpPr>
              <a:cxnSpLocks/>
              <a:stCxn id="20" idx="2"/>
            </p:cNvCxnSpPr>
            <p:nvPr/>
          </p:nvCxnSpPr>
          <p:spPr>
            <a:xfrm flipH="1" flipV="1">
              <a:off x="5992953" y="3917185"/>
              <a:ext cx="398890" cy="2150"/>
            </a:xfrm>
            <a:prstGeom prst="line">
              <a:avLst/>
            </a:prstGeom>
            <a:ln>
              <a:solidFill>
                <a:schemeClr val="bg2">
                  <a:lumMod val="50000"/>
                </a:schemeClr>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44" name="圓角矩形 34">
              <a:extLst>
                <a:ext uri="{FF2B5EF4-FFF2-40B4-BE49-F238E27FC236}">
                  <a16:creationId xmlns:a16="http://schemas.microsoft.com/office/drawing/2014/main" id="{E6D2E7AE-0463-4B88-9A4D-260A132295EF}"/>
                </a:ext>
              </a:extLst>
            </p:cNvPr>
            <p:cNvSpPr/>
            <p:nvPr/>
          </p:nvSpPr>
          <p:spPr bwMode="auto">
            <a:xfrm>
              <a:off x="1663699" y="4852736"/>
              <a:ext cx="4310501" cy="1296000"/>
            </a:xfrm>
            <a:prstGeom prst="roundRect">
              <a:avLst/>
            </a:prstGeom>
            <a:solidFill>
              <a:srgbClr val="F8F8F8"/>
            </a:solidFill>
            <a:ln>
              <a:noFill/>
            </a:ln>
          </p:spPr>
          <p:txBody>
            <a:bodyPr vert="horz" wrap="square" lIns="91440" tIns="45720" rIns="91440" bIns="45720" numCol="1" rtlCol="0" anchor="t" anchorCtr="0" compatLnSpc="1">
              <a:prstTxWarp prst="textNoShape">
                <a:avLst/>
              </a:prstTxWarp>
            </a:bodyPr>
            <a:lstStyle/>
            <a:p>
              <a:pPr>
                <a:lnSpc>
                  <a:spcPct val="120000"/>
                </a:lnSpc>
                <a:spcBef>
                  <a:spcPct val="0"/>
                </a:spcBef>
                <a:spcAft>
                  <a:spcPts val="600"/>
                </a:spcAft>
              </a:pPr>
              <a:r>
                <a:rPr lang="zh-TW" altLang="en-US" sz="2200" b="1" spc="100"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製造業</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化石燃料燃燒及使用電力之間接排放</a:t>
              </a:r>
              <a:r>
                <a:rPr lang="zh-TW" altLang="en-US" sz="2200" b="1"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年排放量達</a:t>
              </a:r>
              <a:r>
                <a:rPr lang="en-US" altLang="zh-TW" sz="2200" b="1"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2.5</a:t>
              </a:r>
              <a:r>
                <a:rPr lang="zh-TW" altLang="en-US" sz="2200" b="1"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萬公噸</a:t>
              </a:r>
              <a:r>
                <a:rPr lang="en-US" altLang="zh-TW" sz="2200" b="1"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CO</a:t>
              </a:r>
              <a:r>
                <a:rPr lang="en-US" altLang="zh-TW" sz="2200" b="1" baseline="-25000"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2</a:t>
              </a:r>
              <a:r>
                <a:rPr lang="en-US" altLang="zh-TW" sz="2200" b="1"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e</a:t>
              </a:r>
              <a:r>
                <a:rPr lang="zh-TW" altLang="en-US" sz="2200" b="1"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以上</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者</a:t>
              </a:r>
              <a:endPar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endParaRPr>
            </a:p>
          </p:txBody>
        </p:sp>
        <p:cxnSp>
          <p:nvCxnSpPr>
            <p:cNvPr id="45" name="直線接點 44">
              <a:extLst>
                <a:ext uri="{FF2B5EF4-FFF2-40B4-BE49-F238E27FC236}">
                  <a16:creationId xmlns:a16="http://schemas.microsoft.com/office/drawing/2014/main" id="{5E3A2EA1-B3A6-4AD5-B508-68445108D805}"/>
                </a:ext>
              </a:extLst>
            </p:cNvPr>
            <p:cNvCxnSpPr>
              <a:cxnSpLocks/>
            </p:cNvCxnSpPr>
            <p:nvPr/>
          </p:nvCxnSpPr>
          <p:spPr>
            <a:xfrm flipH="1">
              <a:off x="5992953" y="5250226"/>
              <a:ext cx="389135" cy="0"/>
            </a:xfrm>
            <a:prstGeom prst="line">
              <a:avLst/>
            </a:prstGeom>
            <a:ln>
              <a:solidFill>
                <a:srgbClr val="6B6B6C"/>
              </a:solidFill>
              <a:prstDash val="dash"/>
              <a:tailEnd type="ova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208855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投影片編號版面配置區 8">
            <a:extLst>
              <a:ext uri="{FF2B5EF4-FFF2-40B4-BE49-F238E27FC236}">
                <a16:creationId xmlns:a16="http://schemas.microsoft.com/office/drawing/2014/main" id="{3378FF72-5123-5990-579A-5A1A292D5B93}"/>
              </a:ext>
            </a:extLst>
          </p:cNvPr>
          <p:cNvSpPr txBox="1">
            <a:spLocks/>
          </p:cNvSpPr>
          <p:nvPr/>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01CC4-3E67-4728-A622-C7FB40383D11}" type="slidenum">
              <a:rPr lang="zh-TW" altLang="en-US" sz="1600" smtClean="0">
                <a:solidFill>
                  <a:schemeClr val="tx1">
                    <a:lumMod val="65000"/>
                    <a:lumOff val="35000"/>
                  </a:schemeClr>
                </a:solidFill>
                <a:latin typeface="微軟正黑體" panose="020B0604030504040204" pitchFamily="34" charset="-120"/>
                <a:ea typeface="微軟正黑體" panose="020B0604030504040204" pitchFamily="34" charset="-120"/>
              </a:rPr>
              <a:pPr/>
              <a:t>22</a:t>
            </a:fld>
            <a:endParaRPr lang="zh-TW" altLang="en-US" sz="16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24" name="文字方塊 23">
            <a:extLst>
              <a:ext uri="{FF2B5EF4-FFF2-40B4-BE49-F238E27FC236}">
                <a16:creationId xmlns:a16="http://schemas.microsoft.com/office/drawing/2014/main" id="{259B7E00-A8A8-3F36-EFA1-F6351E8B852E}"/>
              </a:ext>
            </a:extLst>
          </p:cNvPr>
          <p:cNvSpPr txBox="1"/>
          <p:nvPr/>
        </p:nvSpPr>
        <p:spPr>
          <a:xfrm>
            <a:off x="851620" y="1348235"/>
            <a:ext cx="10765049" cy="881139"/>
          </a:xfrm>
          <a:prstGeom prst="rect">
            <a:avLst/>
          </a:prstGeom>
          <a:noFill/>
        </p:spPr>
        <p:txBody>
          <a:bodyPr wrap="square">
            <a:spAutoFit/>
          </a:bodyPr>
          <a:lstStyle/>
          <a:p>
            <a:pPr marL="457200" indent="-457200">
              <a:lnSpc>
                <a:spcPts val="3200"/>
              </a:lnSpc>
              <a:buBlip>
                <a:blip r:embed="rId2"/>
              </a:buBlip>
            </a:pP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事業應依下列計算方式，判定全廠（場）化石燃料燃燒之直接溫室氣體年排放量及使用電力之間接溫室氣體年排放量，並以</a:t>
            </a:r>
            <a:r>
              <a:rPr lang="zh-TW" altLang="en-US" sz="2400" b="1" dirty="0">
                <a:solidFill>
                  <a:schemeClr val="accent1"/>
                </a:solidFill>
                <a:latin typeface="微軟正黑體" panose="020B0604030504040204" pitchFamily="34" charset="-120"/>
                <a:ea typeface="微軟正黑體" panose="020B0604030504040204" pitchFamily="34" charset="-120"/>
              </a:rPr>
              <a:t>公噸</a:t>
            </a:r>
            <a:r>
              <a:rPr lang="en-US" altLang="zh-TW" sz="2400" b="1" dirty="0">
                <a:solidFill>
                  <a:schemeClr val="accent1"/>
                </a:solidFill>
                <a:latin typeface="微軟正黑體" panose="020B0604030504040204" pitchFamily="34" charset="-120"/>
                <a:ea typeface="微軟正黑體" panose="020B0604030504040204" pitchFamily="34" charset="-120"/>
              </a:rPr>
              <a:t>CO</a:t>
            </a:r>
            <a:r>
              <a:rPr lang="en-US" altLang="zh-TW" sz="2400" b="1" baseline="-25000" dirty="0">
                <a:solidFill>
                  <a:schemeClr val="accent1"/>
                </a:solidFill>
                <a:latin typeface="微軟正黑體" panose="020B0604030504040204" pitchFamily="34" charset="-120"/>
                <a:ea typeface="微軟正黑體" panose="020B0604030504040204" pitchFamily="34" charset="-120"/>
              </a:rPr>
              <a:t>2</a:t>
            </a:r>
            <a:r>
              <a:rPr lang="en-US" altLang="zh-TW" sz="2400" b="1" dirty="0">
                <a:solidFill>
                  <a:schemeClr val="accent1"/>
                </a:solidFill>
                <a:latin typeface="微軟正黑體" panose="020B0604030504040204" pitchFamily="34" charset="-120"/>
                <a:ea typeface="微軟正黑體" panose="020B0604030504040204" pitchFamily="34" charset="-120"/>
              </a:rPr>
              <a:t>e/</a:t>
            </a:r>
            <a:r>
              <a:rPr lang="zh-TW" altLang="en-US" sz="2400" b="1" dirty="0">
                <a:solidFill>
                  <a:schemeClr val="accent1"/>
                </a:solidFill>
                <a:latin typeface="微軟正黑體" panose="020B0604030504040204" pitchFamily="34" charset="-120"/>
                <a:ea typeface="微軟正黑體" panose="020B0604030504040204" pitchFamily="34" charset="-120"/>
              </a:rPr>
              <a:t>年</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表示。</a:t>
            </a:r>
          </a:p>
        </p:txBody>
      </p:sp>
      <p:pic>
        <p:nvPicPr>
          <p:cNvPr id="4" name="圖形 3">
            <a:extLst>
              <a:ext uri="{FF2B5EF4-FFF2-40B4-BE49-F238E27FC236}">
                <a16:creationId xmlns:a16="http://schemas.microsoft.com/office/drawing/2014/main" id="{88262BCE-14C3-DA5F-03E5-EB2027B742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2963" y="183098"/>
            <a:ext cx="1791313" cy="551629"/>
          </a:xfrm>
          <a:prstGeom prst="rect">
            <a:avLst/>
          </a:prstGeom>
        </p:spPr>
      </p:pic>
      <p:sp>
        <p:nvSpPr>
          <p:cNvPr id="7" name="文字方塊 6">
            <a:extLst>
              <a:ext uri="{FF2B5EF4-FFF2-40B4-BE49-F238E27FC236}">
                <a16:creationId xmlns:a16="http://schemas.microsoft.com/office/drawing/2014/main" id="{42052872-3C50-429D-ADF7-BD5EEFE98C32}"/>
              </a:ext>
            </a:extLst>
          </p:cNvPr>
          <p:cNvSpPr txBox="1"/>
          <p:nvPr/>
        </p:nvSpPr>
        <p:spPr>
          <a:xfrm>
            <a:off x="0" y="242008"/>
            <a:ext cx="12192000" cy="830997"/>
          </a:xfrm>
          <a:prstGeom prst="rect">
            <a:avLst/>
          </a:prstGeom>
          <a:noFill/>
        </p:spPr>
        <p:txBody>
          <a:bodyPr wrap="square" rtlCol="0">
            <a:spAutoFit/>
          </a:bodyPr>
          <a:lstStyle/>
          <a:p>
            <a:pPr algn="ct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第</a:t>
            </a:r>
            <a:r>
              <a:rPr lang="en-US" altLang="zh-TW" sz="4800" b="1" dirty="0">
                <a:solidFill>
                  <a:schemeClr val="tx1">
                    <a:lumMod val="65000"/>
                    <a:lumOff val="35000"/>
                  </a:schemeClr>
                </a:solidFill>
                <a:latin typeface="微軟正黑體" panose="020B0604030504040204" pitchFamily="34" charset="-120"/>
                <a:ea typeface="微軟正黑體" panose="020B0604030504040204" pitchFamily="34" charset="-120"/>
              </a:rPr>
              <a:t>1-2</a:t>
            </a: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批應盤查及查驗之對象 </a:t>
            </a:r>
          </a:p>
        </p:txBody>
      </p:sp>
      <p:sp>
        <p:nvSpPr>
          <p:cNvPr id="10" name="文字方塊 9">
            <a:extLst>
              <a:ext uri="{FF2B5EF4-FFF2-40B4-BE49-F238E27FC236}">
                <a16:creationId xmlns:a16="http://schemas.microsoft.com/office/drawing/2014/main" id="{B1255646-7A65-440D-9D89-B188C5923FAE}"/>
              </a:ext>
            </a:extLst>
          </p:cNvPr>
          <p:cNvSpPr txBox="1"/>
          <p:nvPr/>
        </p:nvSpPr>
        <p:spPr>
          <a:xfrm>
            <a:off x="537460" y="2641669"/>
            <a:ext cx="10648018" cy="1574662"/>
          </a:xfrm>
          <a:prstGeom prst="rect">
            <a:avLst/>
          </a:prstGeom>
          <a:noFill/>
        </p:spPr>
        <p:txBody>
          <a:bodyPr wrap="square">
            <a:spAutoFit/>
          </a:bodyPr>
          <a:lstStyle/>
          <a:p>
            <a:pPr marL="871855" lvl="1" algn="just">
              <a:lnSpc>
                <a:spcPct val="150000"/>
              </a:lnSpc>
              <a:spcBef>
                <a:spcPts val="600"/>
              </a:spcBef>
            </a:pPr>
            <a:r>
              <a:rPr lang="zh-TW" altLang="en-US" sz="2000" b="1" spc="50" dirty="0">
                <a:solidFill>
                  <a:schemeClr val="accent1"/>
                </a:solidFill>
                <a:latin typeface="微軟正黑體" panose="020B0604030504040204" pitchFamily="34" charset="-120"/>
                <a:ea typeface="微軟正黑體" panose="020B0604030504040204" pitchFamily="34" charset="-120"/>
              </a:rPr>
              <a:t>（一）化石燃料燃燒直接溫室氣體年排放量</a:t>
            </a:r>
            <a:endParaRPr lang="en-US" altLang="zh-TW" sz="2000" b="1" spc="50" dirty="0">
              <a:solidFill>
                <a:schemeClr val="accent1"/>
              </a:solidFill>
              <a:latin typeface="微軟正黑體" panose="020B0604030504040204" pitchFamily="34" charset="-120"/>
              <a:ea typeface="微軟正黑體" panose="020B0604030504040204" pitchFamily="34" charset="-120"/>
            </a:endParaRPr>
          </a:p>
          <a:p>
            <a:pPr marL="871855" lvl="1" algn="just">
              <a:lnSpc>
                <a:spcPct val="150000"/>
              </a:lnSpc>
              <a:spcBef>
                <a:spcPts val="600"/>
              </a:spcBef>
            </a:pPr>
            <a:r>
              <a:rPr lang="zh-TW" altLang="en-US" sz="2000" b="1" spc="50" dirty="0">
                <a:solidFill>
                  <a:srgbClr val="0000FF"/>
                </a:solidFill>
                <a:latin typeface="微軟正黑體" panose="020B0604030504040204" pitchFamily="34" charset="-120"/>
                <a:ea typeface="微軟正黑體" panose="020B0604030504040204" pitchFamily="34" charset="-120"/>
              </a:rPr>
              <a:t>       </a:t>
            </a:r>
            <a:r>
              <a:rPr lang="en-US" altLang="zh-TW" sz="2000" b="1" spc="50" dirty="0">
                <a:latin typeface="微軟正黑體" panose="020B0604030504040204" pitchFamily="34" charset="-120"/>
                <a:ea typeface="微軟正黑體" panose="020B0604030504040204" pitchFamily="34" charset="-120"/>
              </a:rPr>
              <a:t>=</a:t>
            </a:r>
            <a:r>
              <a:rPr lang="zh-TW" altLang="en-US" sz="2000" b="1" spc="50" dirty="0">
                <a:latin typeface="微軟正黑體" panose="020B0604030504040204" pitchFamily="34" charset="-120"/>
                <a:ea typeface="微軟正黑體" panose="020B0604030504040204" pitchFamily="34" charset="-120"/>
              </a:rPr>
              <a:t>燃料使用量</a:t>
            </a:r>
            <a:r>
              <a:rPr lang="en-US" altLang="zh-TW" sz="2000" b="1" spc="50" dirty="0">
                <a:latin typeface="微軟正黑體" panose="020B0604030504040204" pitchFamily="34" charset="-120"/>
                <a:ea typeface="微軟正黑體" panose="020B0604030504040204" pitchFamily="34" charset="-120"/>
              </a:rPr>
              <a:t>×</a:t>
            </a:r>
            <a:r>
              <a:rPr lang="zh-TW" altLang="en-US" sz="2000" b="1" spc="50" dirty="0">
                <a:latin typeface="微軟正黑體" panose="020B0604030504040204" pitchFamily="34" charset="-120"/>
                <a:ea typeface="微軟正黑體" panose="020B0604030504040204" pitchFamily="34" charset="-120"/>
              </a:rPr>
              <a:t>低位熱值</a:t>
            </a:r>
            <a:r>
              <a:rPr lang="en-US" altLang="zh-TW" sz="2000" b="1" spc="50" dirty="0">
                <a:latin typeface="微軟正黑體" panose="020B0604030504040204" pitchFamily="34" charset="-120"/>
                <a:ea typeface="微軟正黑體" panose="020B0604030504040204" pitchFamily="34" charset="-120"/>
              </a:rPr>
              <a:t>×</a:t>
            </a:r>
            <a:r>
              <a:rPr lang="zh-TW" altLang="en-US" sz="2000" b="1" spc="50" dirty="0">
                <a:latin typeface="微軟正黑體" panose="020B0604030504040204" pitchFamily="34" charset="-120"/>
                <a:ea typeface="微軟正黑體" panose="020B0604030504040204" pitchFamily="34" charset="-120"/>
              </a:rPr>
              <a:t>［</a:t>
            </a:r>
            <a:r>
              <a:rPr lang="en-US" altLang="zh-TW" sz="2000" b="1" spc="50" dirty="0">
                <a:latin typeface="微軟正黑體" panose="020B0604030504040204" pitchFamily="34" charset="-120"/>
                <a:ea typeface="微軟正黑體" panose="020B0604030504040204" pitchFamily="34" charset="-120"/>
              </a:rPr>
              <a:t>CO</a:t>
            </a:r>
            <a:r>
              <a:rPr lang="en-US" altLang="zh-TW" sz="2000" b="1" spc="50" baseline="-25000" dirty="0">
                <a:latin typeface="微軟正黑體" panose="020B0604030504040204" pitchFamily="34" charset="-120"/>
                <a:ea typeface="微軟正黑體" panose="020B0604030504040204" pitchFamily="34" charset="-120"/>
              </a:rPr>
              <a:t>2</a:t>
            </a:r>
            <a:r>
              <a:rPr lang="zh-TW" altLang="en-US" sz="2000" b="1" spc="50" dirty="0">
                <a:latin typeface="微軟正黑體" panose="020B0604030504040204" pitchFamily="34" charset="-120"/>
                <a:ea typeface="微軟正黑體" panose="020B0604030504040204" pitchFamily="34" charset="-120"/>
              </a:rPr>
              <a:t>排放係數</a:t>
            </a:r>
            <a:r>
              <a:rPr lang="en-US" altLang="zh-TW" sz="2000" b="1" spc="50" dirty="0">
                <a:latin typeface="微軟正黑體" panose="020B0604030504040204" pitchFamily="34" charset="-120"/>
                <a:ea typeface="微軟正黑體" panose="020B0604030504040204" pitchFamily="34" charset="-120"/>
              </a:rPr>
              <a:t>×CO</a:t>
            </a:r>
            <a:r>
              <a:rPr lang="en-US" altLang="zh-TW" sz="2000" b="1" spc="50" baseline="-25000" dirty="0">
                <a:latin typeface="微軟正黑體" panose="020B0604030504040204" pitchFamily="34" charset="-120"/>
                <a:ea typeface="微軟正黑體" panose="020B0604030504040204" pitchFamily="34" charset="-120"/>
              </a:rPr>
              <a:t>2</a:t>
            </a:r>
            <a:r>
              <a:rPr lang="zh-TW" altLang="en-US" sz="2000" b="1" spc="50" dirty="0">
                <a:latin typeface="微軟正黑體" panose="020B0604030504040204" pitchFamily="34" charset="-120"/>
                <a:ea typeface="微軟正黑體" panose="020B0604030504040204" pitchFamily="34" charset="-120"/>
              </a:rPr>
              <a:t>溫暖化潛勢</a:t>
            </a:r>
            <a:r>
              <a:rPr lang="en-US" altLang="zh-TW" sz="2000" b="1" spc="50" dirty="0">
                <a:latin typeface="微軟正黑體" panose="020B0604030504040204" pitchFamily="34" charset="-120"/>
                <a:ea typeface="微軟正黑體" panose="020B0604030504040204" pitchFamily="34" charset="-120"/>
              </a:rPr>
              <a:t>+CH</a:t>
            </a:r>
            <a:r>
              <a:rPr lang="en-US" altLang="zh-TW" sz="2000" b="1" spc="50" baseline="-25000" dirty="0">
                <a:latin typeface="微軟正黑體" panose="020B0604030504040204" pitchFamily="34" charset="-120"/>
                <a:ea typeface="微軟正黑體" panose="020B0604030504040204" pitchFamily="34" charset="-120"/>
              </a:rPr>
              <a:t>4</a:t>
            </a:r>
            <a:r>
              <a:rPr lang="zh-TW" altLang="en-US" sz="2000" b="1" spc="50" dirty="0">
                <a:latin typeface="微軟正黑體" panose="020B0604030504040204" pitchFamily="34" charset="-120"/>
                <a:ea typeface="微軟正黑體" panose="020B0604030504040204" pitchFamily="34" charset="-120"/>
              </a:rPr>
              <a:t>排放係數</a:t>
            </a:r>
            <a:r>
              <a:rPr lang="en-US" altLang="zh-TW" sz="2000" b="1" spc="50" dirty="0">
                <a:latin typeface="微軟正黑體" panose="020B0604030504040204" pitchFamily="34" charset="-120"/>
                <a:ea typeface="微軟正黑體" panose="020B0604030504040204" pitchFamily="34" charset="-120"/>
              </a:rPr>
              <a:t>× </a:t>
            </a:r>
          </a:p>
          <a:p>
            <a:pPr marL="1612900" lvl="1" algn="just">
              <a:lnSpc>
                <a:spcPct val="150000"/>
              </a:lnSpc>
              <a:spcBef>
                <a:spcPts val="600"/>
              </a:spcBef>
            </a:pPr>
            <a:r>
              <a:rPr lang="en-US" altLang="zh-TW" sz="2000" b="1" spc="50" dirty="0">
                <a:latin typeface="微軟正黑體" panose="020B0604030504040204" pitchFamily="34" charset="-120"/>
                <a:ea typeface="微軟正黑體" panose="020B0604030504040204" pitchFamily="34" charset="-120"/>
              </a:rPr>
              <a:t>CH</a:t>
            </a:r>
            <a:r>
              <a:rPr lang="en-US" altLang="zh-TW" sz="2000" b="1" spc="50" baseline="-25000" dirty="0">
                <a:latin typeface="微軟正黑體" panose="020B0604030504040204" pitchFamily="34" charset="-120"/>
                <a:ea typeface="微軟正黑體" panose="020B0604030504040204" pitchFamily="34" charset="-120"/>
              </a:rPr>
              <a:t>4</a:t>
            </a:r>
            <a:r>
              <a:rPr lang="zh-TW" altLang="en-US" sz="2000" b="1" spc="50" dirty="0">
                <a:latin typeface="微軟正黑體" panose="020B0604030504040204" pitchFamily="34" charset="-120"/>
                <a:ea typeface="微軟正黑體" panose="020B0604030504040204" pitchFamily="34" charset="-120"/>
              </a:rPr>
              <a:t>溫暖化潛勢</a:t>
            </a:r>
            <a:r>
              <a:rPr lang="en-US" altLang="zh-TW" sz="2000" b="1" spc="50" dirty="0">
                <a:latin typeface="微軟正黑體" panose="020B0604030504040204" pitchFamily="34" charset="-120"/>
                <a:ea typeface="微軟正黑體" panose="020B0604030504040204" pitchFamily="34" charset="-120"/>
              </a:rPr>
              <a:t>+N</a:t>
            </a:r>
            <a:r>
              <a:rPr lang="en-US" altLang="zh-TW" sz="2000" b="1" spc="50" baseline="-25000" dirty="0">
                <a:latin typeface="微軟正黑體" panose="020B0604030504040204" pitchFamily="34" charset="-120"/>
                <a:ea typeface="微軟正黑體" panose="020B0604030504040204" pitchFamily="34" charset="-120"/>
              </a:rPr>
              <a:t>2</a:t>
            </a:r>
            <a:r>
              <a:rPr lang="en-US" altLang="zh-TW" sz="2000" b="1" spc="50" dirty="0">
                <a:latin typeface="微軟正黑體" panose="020B0604030504040204" pitchFamily="34" charset="-120"/>
                <a:ea typeface="微軟正黑體" panose="020B0604030504040204" pitchFamily="34" charset="-120"/>
              </a:rPr>
              <a:t>O</a:t>
            </a:r>
            <a:r>
              <a:rPr lang="zh-TW" altLang="en-US" sz="2000" b="1" spc="50" dirty="0">
                <a:latin typeface="微軟正黑體" panose="020B0604030504040204" pitchFamily="34" charset="-120"/>
                <a:ea typeface="微軟正黑體" panose="020B0604030504040204" pitchFamily="34" charset="-120"/>
              </a:rPr>
              <a:t>排放係數</a:t>
            </a:r>
            <a:r>
              <a:rPr lang="en-US" altLang="zh-TW" sz="2000" b="1" spc="50" dirty="0">
                <a:latin typeface="微軟正黑體" panose="020B0604030504040204" pitchFamily="34" charset="-120"/>
                <a:ea typeface="微軟正黑體" panose="020B0604030504040204" pitchFamily="34" charset="-120"/>
              </a:rPr>
              <a:t>×N</a:t>
            </a:r>
            <a:r>
              <a:rPr lang="en-US" altLang="zh-TW" sz="2000" b="1" spc="50" baseline="-25000" dirty="0">
                <a:latin typeface="微軟正黑體" panose="020B0604030504040204" pitchFamily="34" charset="-120"/>
                <a:ea typeface="微軟正黑體" panose="020B0604030504040204" pitchFamily="34" charset="-120"/>
              </a:rPr>
              <a:t>2</a:t>
            </a:r>
            <a:r>
              <a:rPr lang="en-US" altLang="zh-TW" sz="2000" b="1" spc="50" dirty="0">
                <a:latin typeface="微軟正黑體" panose="020B0604030504040204" pitchFamily="34" charset="-120"/>
                <a:ea typeface="微軟正黑體" panose="020B0604030504040204" pitchFamily="34" charset="-120"/>
              </a:rPr>
              <a:t>O</a:t>
            </a:r>
            <a:r>
              <a:rPr lang="zh-TW" altLang="en-US" sz="2000" b="1" spc="50" dirty="0">
                <a:latin typeface="微軟正黑體" panose="020B0604030504040204" pitchFamily="34" charset="-120"/>
                <a:ea typeface="微軟正黑體" panose="020B0604030504040204" pitchFamily="34" charset="-120"/>
              </a:rPr>
              <a:t>溫暖化潛勢］</a:t>
            </a:r>
            <a:endParaRPr lang="en-US" altLang="zh-TW" sz="2000" b="1" spc="50" dirty="0">
              <a:latin typeface="微軟正黑體" panose="020B0604030504040204" pitchFamily="34" charset="-120"/>
              <a:ea typeface="微軟正黑體" panose="020B0604030504040204" pitchFamily="34" charset="-120"/>
            </a:endParaRPr>
          </a:p>
        </p:txBody>
      </p:sp>
      <p:sp>
        <p:nvSpPr>
          <p:cNvPr id="11" name="文字方塊 10">
            <a:extLst>
              <a:ext uri="{FF2B5EF4-FFF2-40B4-BE49-F238E27FC236}">
                <a16:creationId xmlns:a16="http://schemas.microsoft.com/office/drawing/2014/main" id="{F85C93A9-65CC-42BC-94B2-686DE8A3E476}"/>
              </a:ext>
            </a:extLst>
          </p:cNvPr>
          <p:cNvSpPr txBox="1"/>
          <p:nvPr/>
        </p:nvSpPr>
        <p:spPr>
          <a:xfrm>
            <a:off x="537460" y="4317945"/>
            <a:ext cx="10648018" cy="1036053"/>
          </a:xfrm>
          <a:prstGeom prst="rect">
            <a:avLst/>
          </a:prstGeom>
          <a:noFill/>
        </p:spPr>
        <p:txBody>
          <a:bodyPr wrap="square">
            <a:spAutoFit/>
          </a:bodyPr>
          <a:lstStyle/>
          <a:p>
            <a:pPr marL="871855" lvl="1" algn="just">
              <a:lnSpc>
                <a:spcPct val="150000"/>
              </a:lnSpc>
              <a:spcBef>
                <a:spcPts val="600"/>
              </a:spcBef>
            </a:pPr>
            <a:r>
              <a:rPr lang="zh-TW" altLang="en-US" sz="2000" b="1" spc="50" dirty="0">
                <a:solidFill>
                  <a:schemeClr val="accent1"/>
                </a:solidFill>
                <a:latin typeface="微軟正黑體" panose="020B0604030504040204" pitchFamily="34" charset="-120"/>
                <a:ea typeface="微軟正黑體" panose="020B0604030504040204" pitchFamily="34" charset="-120"/>
              </a:rPr>
              <a:t>（二）電力間接溫室氣體年排放量（公噸</a:t>
            </a:r>
            <a:r>
              <a:rPr lang="en-US" altLang="zh-TW" sz="2000" b="1" spc="50" dirty="0">
                <a:solidFill>
                  <a:schemeClr val="accent1"/>
                </a:solidFill>
                <a:latin typeface="微軟正黑體" panose="020B0604030504040204" pitchFamily="34" charset="-120"/>
                <a:ea typeface="微軟正黑體" panose="020B0604030504040204" pitchFamily="34" charset="-120"/>
              </a:rPr>
              <a:t>CO</a:t>
            </a:r>
            <a:r>
              <a:rPr lang="en-US" altLang="zh-TW" sz="2000" b="1" spc="50" baseline="-25000" dirty="0">
                <a:solidFill>
                  <a:schemeClr val="accent1"/>
                </a:solidFill>
                <a:latin typeface="微軟正黑體" panose="020B0604030504040204" pitchFamily="34" charset="-120"/>
                <a:ea typeface="微軟正黑體" panose="020B0604030504040204" pitchFamily="34" charset="-120"/>
              </a:rPr>
              <a:t>2</a:t>
            </a:r>
            <a:r>
              <a:rPr lang="en-US" altLang="zh-TW" sz="2000" b="1" spc="50" dirty="0">
                <a:solidFill>
                  <a:schemeClr val="accent1"/>
                </a:solidFill>
                <a:latin typeface="微軟正黑體" panose="020B0604030504040204" pitchFamily="34" charset="-120"/>
                <a:ea typeface="微軟正黑體" panose="020B0604030504040204" pitchFamily="34" charset="-120"/>
              </a:rPr>
              <a:t>e/</a:t>
            </a:r>
            <a:r>
              <a:rPr lang="zh-TW" altLang="en-US" sz="2000" b="1" spc="50" dirty="0">
                <a:solidFill>
                  <a:schemeClr val="accent1"/>
                </a:solidFill>
                <a:latin typeface="微軟正黑體" panose="020B0604030504040204" pitchFamily="34" charset="-120"/>
                <a:ea typeface="微軟正黑體" panose="020B0604030504040204" pitchFamily="34" charset="-120"/>
              </a:rPr>
              <a:t>年）</a:t>
            </a:r>
            <a:endParaRPr lang="en-US" altLang="zh-TW" sz="2000" b="1" spc="50" dirty="0">
              <a:solidFill>
                <a:schemeClr val="accent1"/>
              </a:solidFill>
              <a:latin typeface="微軟正黑體" panose="020B0604030504040204" pitchFamily="34" charset="-120"/>
              <a:ea typeface="微軟正黑體" panose="020B0604030504040204" pitchFamily="34" charset="-120"/>
            </a:endParaRPr>
          </a:p>
          <a:p>
            <a:pPr marL="871855" lvl="1" algn="just">
              <a:lnSpc>
                <a:spcPct val="150000"/>
              </a:lnSpc>
              <a:spcBef>
                <a:spcPts val="600"/>
              </a:spcBef>
            </a:pPr>
            <a:r>
              <a:rPr lang="zh-TW" altLang="en-US" sz="2000" b="1" spc="50" dirty="0">
                <a:solidFill>
                  <a:srgbClr val="0000FF"/>
                </a:solidFill>
                <a:latin typeface="微軟正黑體" panose="020B0604030504040204" pitchFamily="34" charset="-120"/>
                <a:ea typeface="微軟正黑體" panose="020B0604030504040204" pitchFamily="34" charset="-120"/>
              </a:rPr>
              <a:t>       </a:t>
            </a:r>
            <a:r>
              <a:rPr lang="en-US" altLang="zh-TW" sz="2000" b="1" spc="50" dirty="0">
                <a:latin typeface="微軟正黑體" panose="020B0604030504040204" pitchFamily="34" charset="-120"/>
                <a:ea typeface="微軟正黑體" panose="020B0604030504040204" pitchFamily="34" charset="-120"/>
              </a:rPr>
              <a:t>=</a:t>
            </a:r>
            <a:r>
              <a:rPr lang="zh-TW" altLang="en-US" sz="2000" b="1" spc="50" dirty="0">
                <a:latin typeface="微軟正黑體" panose="020B0604030504040204" pitchFamily="34" charset="-120"/>
                <a:ea typeface="微軟正黑體" panose="020B0604030504040204" pitchFamily="34" charset="-120"/>
              </a:rPr>
              <a:t>電力使用量</a:t>
            </a:r>
            <a:r>
              <a:rPr lang="en-US" altLang="zh-TW" sz="2000" b="1" spc="50" dirty="0">
                <a:latin typeface="微軟正黑體" panose="020B0604030504040204" pitchFamily="34" charset="-120"/>
                <a:ea typeface="微軟正黑體" panose="020B0604030504040204" pitchFamily="34" charset="-120"/>
              </a:rPr>
              <a:t>×</a:t>
            </a:r>
            <a:r>
              <a:rPr lang="zh-TW" altLang="en-US" sz="2000" b="1" spc="50" dirty="0">
                <a:latin typeface="微軟正黑體" panose="020B0604030504040204" pitchFamily="34" charset="-120"/>
                <a:ea typeface="微軟正黑體" panose="020B0604030504040204" pitchFamily="34" charset="-120"/>
              </a:rPr>
              <a:t>電力排碳係數</a:t>
            </a:r>
            <a:endParaRPr lang="en-US" altLang="zh-TW" sz="2000" b="1" spc="50" dirty="0">
              <a:latin typeface="微軟正黑體" panose="020B0604030504040204" pitchFamily="34" charset="-120"/>
              <a:ea typeface="微軟正黑體" panose="020B0604030504040204" pitchFamily="34" charset="-120"/>
            </a:endParaRPr>
          </a:p>
        </p:txBody>
      </p:sp>
      <p:sp>
        <p:nvSpPr>
          <p:cNvPr id="12" name="文字方塊 11">
            <a:extLst>
              <a:ext uri="{FF2B5EF4-FFF2-40B4-BE49-F238E27FC236}">
                <a16:creationId xmlns:a16="http://schemas.microsoft.com/office/drawing/2014/main" id="{68CEB193-086C-4809-8A5C-2148DF440ECC}"/>
              </a:ext>
            </a:extLst>
          </p:cNvPr>
          <p:cNvSpPr txBox="1"/>
          <p:nvPr/>
        </p:nvSpPr>
        <p:spPr>
          <a:xfrm>
            <a:off x="6664031" y="5353998"/>
            <a:ext cx="4595639" cy="706347"/>
          </a:xfrm>
          <a:prstGeom prst="rect">
            <a:avLst/>
          </a:prstGeom>
          <a:noFill/>
        </p:spPr>
        <p:txBody>
          <a:bodyPr wrap="square" rtlCol="0">
            <a:spAutoFit/>
          </a:bodyPr>
          <a:lstStyle/>
          <a:p>
            <a:pPr>
              <a:lnSpc>
                <a:spcPts val="2500"/>
              </a:lnSpc>
            </a:pPr>
            <a:r>
              <a:rPr lang="zh-TW" altLang="en-US" dirty="0">
                <a:latin typeface="微軟正黑體" panose="020B0604030504040204" pitchFamily="34" charset="-120"/>
                <a:ea typeface="微軟正黑體" panose="020B0604030504040204" pitchFamily="34" charset="-120"/>
              </a:rPr>
              <a:t>經濟部能源署</a:t>
            </a:r>
            <a:r>
              <a:rPr lang="en-US" altLang="zh-TW" dirty="0">
                <a:latin typeface="微軟正黑體" panose="020B0604030504040204" pitchFamily="34" charset="-120"/>
                <a:ea typeface="微軟正黑體" panose="020B0604030504040204" pitchFamily="34" charset="-120"/>
              </a:rPr>
              <a:t>114</a:t>
            </a:r>
            <a:r>
              <a:rPr lang="zh-TW" altLang="en-US" dirty="0">
                <a:latin typeface="微軟正黑體" panose="020B0604030504040204" pitchFamily="34" charset="-120"/>
                <a:ea typeface="微軟正黑體" panose="020B0604030504040204" pitchFamily="34" charset="-120"/>
              </a:rPr>
              <a:t>年</a:t>
            </a:r>
            <a:r>
              <a:rPr lang="en-US" altLang="zh-TW" dirty="0">
                <a:latin typeface="微軟正黑體" panose="020B0604030504040204" pitchFamily="34" charset="-120"/>
                <a:ea typeface="微軟正黑體" panose="020B0604030504040204" pitchFamily="34" charset="-120"/>
              </a:rPr>
              <a:t>4</a:t>
            </a:r>
            <a:r>
              <a:rPr lang="zh-TW" altLang="en-US" dirty="0">
                <a:latin typeface="微軟正黑體" panose="020B0604030504040204" pitchFamily="34" charset="-120"/>
                <a:ea typeface="微軟正黑體" panose="020B0604030504040204" pitchFamily="34" charset="-120"/>
              </a:rPr>
              <a:t>月</a:t>
            </a:r>
            <a:r>
              <a:rPr lang="en-US" altLang="zh-TW" dirty="0">
                <a:latin typeface="微軟正黑體" panose="020B0604030504040204" pitchFamily="34" charset="-120"/>
                <a:ea typeface="微軟正黑體" panose="020B0604030504040204" pitchFamily="34" charset="-120"/>
              </a:rPr>
              <a:t>14</a:t>
            </a:r>
            <a:r>
              <a:rPr lang="zh-TW" altLang="en-US" dirty="0">
                <a:latin typeface="微軟正黑體" panose="020B0604030504040204" pitchFamily="34" charset="-120"/>
                <a:ea typeface="微軟正黑體" panose="020B0604030504040204" pitchFamily="34" charset="-120"/>
              </a:rPr>
              <a:t>日公布</a:t>
            </a:r>
            <a:endParaRPr lang="en-US" altLang="zh-TW" dirty="0">
              <a:latin typeface="微軟正黑體" panose="020B0604030504040204" pitchFamily="34" charset="-120"/>
              <a:ea typeface="微軟正黑體" panose="020B0604030504040204" pitchFamily="34" charset="-120"/>
            </a:endParaRPr>
          </a:p>
          <a:p>
            <a:pPr>
              <a:lnSpc>
                <a:spcPts val="2500"/>
              </a:lnSpc>
            </a:pPr>
            <a:r>
              <a:rPr lang="en-US" altLang="zh-TW" dirty="0">
                <a:solidFill>
                  <a:schemeClr val="accent1"/>
                </a:solidFill>
                <a:latin typeface="微軟正黑體" panose="020B0604030504040204" pitchFamily="34" charset="-120"/>
                <a:ea typeface="微軟正黑體" panose="020B0604030504040204" pitchFamily="34" charset="-120"/>
              </a:rPr>
              <a:t>113</a:t>
            </a:r>
            <a:r>
              <a:rPr lang="zh-TW" altLang="en-US" dirty="0">
                <a:solidFill>
                  <a:schemeClr val="accent1"/>
                </a:solidFill>
                <a:latin typeface="微軟正黑體" panose="020B0604030504040204" pitchFamily="34" charset="-120"/>
                <a:ea typeface="微軟正黑體" panose="020B0604030504040204" pitchFamily="34" charset="-120"/>
              </a:rPr>
              <a:t>年度電力排碳係數</a:t>
            </a:r>
            <a:r>
              <a:rPr lang="en-US" altLang="zh-TW" dirty="0">
                <a:solidFill>
                  <a:schemeClr val="accent1"/>
                </a:solidFill>
                <a:latin typeface="微軟正黑體" panose="020B0604030504040204" pitchFamily="34" charset="-120"/>
                <a:ea typeface="微軟正黑體" panose="020B0604030504040204" pitchFamily="34" charset="-120"/>
              </a:rPr>
              <a:t>0.474</a:t>
            </a:r>
            <a:r>
              <a:rPr lang="zh-TW" altLang="en-US" dirty="0">
                <a:solidFill>
                  <a:schemeClr val="accent1"/>
                </a:solidFill>
                <a:latin typeface="微軟正黑體" panose="020B0604030504040204" pitchFamily="34" charset="-120"/>
                <a:ea typeface="微軟正黑體" panose="020B0604030504040204" pitchFamily="34" charset="-120"/>
              </a:rPr>
              <a:t>公斤</a:t>
            </a:r>
            <a:r>
              <a:rPr lang="en-US" altLang="zh-TW" sz="1800" spc="50" dirty="0">
                <a:solidFill>
                  <a:schemeClr val="accent1"/>
                </a:solidFill>
                <a:latin typeface="微軟正黑體" panose="020B0604030504040204" pitchFamily="34" charset="-120"/>
                <a:ea typeface="微軟正黑體" panose="020B0604030504040204" pitchFamily="34" charset="-120"/>
              </a:rPr>
              <a:t>CO</a:t>
            </a:r>
            <a:r>
              <a:rPr lang="en-US" altLang="zh-TW" sz="1800" spc="50" baseline="-25000" dirty="0">
                <a:solidFill>
                  <a:schemeClr val="accent1"/>
                </a:solidFill>
                <a:latin typeface="微軟正黑體" panose="020B0604030504040204" pitchFamily="34" charset="-120"/>
                <a:ea typeface="微軟正黑體" panose="020B0604030504040204" pitchFamily="34" charset="-120"/>
              </a:rPr>
              <a:t>2</a:t>
            </a:r>
            <a:r>
              <a:rPr lang="en-US" altLang="zh-TW" sz="1800" spc="50" dirty="0">
                <a:solidFill>
                  <a:schemeClr val="accent1"/>
                </a:solidFill>
                <a:latin typeface="微軟正黑體" panose="020B0604030504040204" pitchFamily="34" charset="-120"/>
                <a:ea typeface="微軟正黑體" panose="020B0604030504040204" pitchFamily="34" charset="-120"/>
              </a:rPr>
              <a:t>/</a:t>
            </a:r>
            <a:r>
              <a:rPr lang="zh-TW" altLang="en-US" sz="1800" spc="50" dirty="0">
                <a:solidFill>
                  <a:schemeClr val="accent1"/>
                </a:solidFill>
                <a:latin typeface="微軟正黑體" panose="020B0604030504040204" pitchFamily="34" charset="-120"/>
                <a:ea typeface="微軟正黑體" panose="020B0604030504040204" pitchFamily="34" charset="-120"/>
              </a:rPr>
              <a:t>度</a:t>
            </a:r>
            <a:endParaRPr lang="zh-TW" altLang="en-US" dirty="0">
              <a:solidFill>
                <a:schemeClr val="accent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7930722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投影片編號版面配置區 8">
            <a:extLst>
              <a:ext uri="{FF2B5EF4-FFF2-40B4-BE49-F238E27FC236}">
                <a16:creationId xmlns:a16="http://schemas.microsoft.com/office/drawing/2014/main" id="{3378FF72-5123-5990-579A-5A1A292D5B93}"/>
              </a:ext>
            </a:extLst>
          </p:cNvPr>
          <p:cNvSpPr txBox="1">
            <a:spLocks/>
          </p:cNvSpPr>
          <p:nvPr/>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01CC4-3E67-4728-A622-C7FB40383D11}" type="slidenum">
              <a:rPr lang="zh-TW" altLang="en-US" sz="1600" smtClean="0">
                <a:solidFill>
                  <a:schemeClr val="tx1">
                    <a:lumMod val="65000"/>
                    <a:lumOff val="35000"/>
                  </a:schemeClr>
                </a:solidFill>
                <a:latin typeface="微軟正黑體" panose="020B0604030504040204" pitchFamily="34" charset="-120"/>
                <a:ea typeface="微軟正黑體" panose="020B0604030504040204" pitchFamily="34" charset="-120"/>
              </a:rPr>
              <a:pPr/>
              <a:t>23</a:t>
            </a:fld>
            <a:endParaRPr lang="zh-TW" altLang="en-US" sz="16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24" name="文字方塊 23">
            <a:extLst>
              <a:ext uri="{FF2B5EF4-FFF2-40B4-BE49-F238E27FC236}">
                <a16:creationId xmlns:a16="http://schemas.microsoft.com/office/drawing/2014/main" id="{259B7E00-A8A8-3F36-EFA1-F6351E8B852E}"/>
              </a:ext>
            </a:extLst>
          </p:cNvPr>
          <p:cNvSpPr txBox="1"/>
          <p:nvPr/>
        </p:nvSpPr>
        <p:spPr>
          <a:xfrm>
            <a:off x="851620" y="1348235"/>
            <a:ext cx="10765049" cy="470770"/>
          </a:xfrm>
          <a:prstGeom prst="rect">
            <a:avLst/>
          </a:prstGeom>
          <a:noFill/>
        </p:spPr>
        <p:txBody>
          <a:bodyPr wrap="square">
            <a:spAutoFit/>
          </a:bodyPr>
          <a:lstStyle/>
          <a:p>
            <a:pPr marL="457200" indent="-457200">
              <a:lnSpc>
                <a:spcPts val="3200"/>
              </a:lnSpc>
              <a:buBlip>
                <a:blip r:embed="rId2"/>
              </a:buBlip>
            </a:pP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停止辦理盤查登錄作業條件：</a:t>
            </a:r>
            <a:endPar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pic>
        <p:nvPicPr>
          <p:cNvPr id="4" name="圖形 3">
            <a:extLst>
              <a:ext uri="{FF2B5EF4-FFF2-40B4-BE49-F238E27FC236}">
                <a16:creationId xmlns:a16="http://schemas.microsoft.com/office/drawing/2014/main" id="{88262BCE-14C3-DA5F-03E5-EB2027B742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2963" y="183098"/>
            <a:ext cx="1791313" cy="551629"/>
          </a:xfrm>
          <a:prstGeom prst="rect">
            <a:avLst/>
          </a:prstGeom>
        </p:spPr>
      </p:pic>
      <p:sp>
        <p:nvSpPr>
          <p:cNvPr id="7" name="文字方塊 6">
            <a:extLst>
              <a:ext uri="{FF2B5EF4-FFF2-40B4-BE49-F238E27FC236}">
                <a16:creationId xmlns:a16="http://schemas.microsoft.com/office/drawing/2014/main" id="{42052872-3C50-429D-ADF7-BD5EEFE98C32}"/>
              </a:ext>
            </a:extLst>
          </p:cNvPr>
          <p:cNvSpPr txBox="1"/>
          <p:nvPr/>
        </p:nvSpPr>
        <p:spPr>
          <a:xfrm>
            <a:off x="0" y="242008"/>
            <a:ext cx="12192000" cy="830997"/>
          </a:xfrm>
          <a:prstGeom prst="rect">
            <a:avLst/>
          </a:prstGeom>
          <a:noFill/>
        </p:spPr>
        <p:txBody>
          <a:bodyPr wrap="square" rtlCol="0">
            <a:spAutoFit/>
          </a:bodyPr>
          <a:lstStyle/>
          <a:p>
            <a:pPr algn="ct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第</a:t>
            </a:r>
            <a:r>
              <a:rPr lang="en-US" altLang="zh-TW" sz="4800" b="1" dirty="0">
                <a:solidFill>
                  <a:schemeClr val="tx1">
                    <a:lumMod val="65000"/>
                    <a:lumOff val="35000"/>
                  </a:schemeClr>
                </a:solidFill>
                <a:latin typeface="微軟正黑體" panose="020B0604030504040204" pitchFamily="34" charset="-120"/>
                <a:ea typeface="微軟正黑體" panose="020B0604030504040204" pitchFamily="34" charset="-120"/>
              </a:rPr>
              <a:t>1-2</a:t>
            </a: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批應盤查及查驗之對象 </a:t>
            </a:r>
          </a:p>
        </p:txBody>
      </p:sp>
      <p:sp>
        <p:nvSpPr>
          <p:cNvPr id="9" name="TextBox 5">
            <a:extLst>
              <a:ext uri="{FF2B5EF4-FFF2-40B4-BE49-F238E27FC236}">
                <a16:creationId xmlns:a16="http://schemas.microsoft.com/office/drawing/2014/main" id="{B103D6F2-E292-4CFC-A374-FCFC76AA09D6}"/>
              </a:ext>
            </a:extLst>
          </p:cNvPr>
          <p:cNvSpPr txBox="1"/>
          <p:nvPr/>
        </p:nvSpPr>
        <p:spPr>
          <a:xfrm>
            <a:off x="1333562" y="2290603"/>
            <a:ext cx="9734426" cy="1882438"/>
          </a:xfrm>
          <a:prstGeom prst="rect">
            <a:avLst/>
          </a:prstGeom>
          <a:noFill/>
        </p:spPr>
        <p:txBody>
          <a:bodyPr wrap="square" rtlCol="0">
            <a:spAutoFit/>
          </a:bodyPr>
          <a:lstStyle/>
          <a:p>
            <a:pPr algn="just">
              <a:lnSpc>
                <a:spcPct val="150000"/>
              </a:lnSpc>
            </a:pPr>
            <a:r>
              <a:rPr lang="zh-TW" altLang="en-US" sz="2000" b="1" spc="200" dirty="0">
                <a:solidFill>
                  <a:schemeClr val="tx1">
                    <a:lumMod val="65000"/>
                    <a:lumOff val="35000"/>
                  </a:schemeClr>
                </a:solidFill>
                <a:latin typeface="微軟正黑體" panose="020B0604030504040204" pitchFamily="34" charset="-120"/>
                <a:ea typeface="微軟正黑體" panose="020B0604030504040204" pitchFamily="34" charset="-120"/>
              </a:rPr>
              <a:t>事業為</a:t>
            </a:r>
            <a:r>
              <a:rPr lang="zh-TW" altLang="en-US" sz="2000" b="1" spc="200" dirty="0">
                <a:solidFill>
                  <a:schemeClr val="accent1"/>
                </a:solidFill>
                <a:latin typeface="微軟正黑體" panose="020B0604030504040204" pitchFamily="34" charset="-120"/>
                <a:ea typeface="微軟正黑體" panose="020B0604030504040204" pitchFamily="34" charset="-120"/>
              </a:rPr>
              <a:t>第一批各行業各製程排放源</a:t>
            </a:r>
            <a:r>
              <a:rPr lang="zh-TW" altLang="en-US" sz="2000" b="1" spc="200" dirty="0">
                <a:solidFill>
                  <a:schemeClr val="tx1">
                    <a:lumMod val="65000"/>
                    <a:lumOff val="35000"/>
                  </a:schemeClr>
                </a:solidFill>
                <a:latin typeface="微軟正黑體" panose="020B0604030504040204" pitchFamily="34" charset="-120"/>
                <a:ea typeface="微軟正黑體" panose="020B0604030504040204" pitchFamily="34" charset="-120"/>
              </a:rPr>
              <a:t>或</a:t>
            </a:r>
            <a:r>
              <a:rPr lang="zh-TW" altLang="en-US" sz="2000" b="1" spc="200" dirty="0">
                <a:solidFill>
                  <a:schemeClr val="accent1"/>
                </a:solidFill>
                <a:latin typeface="微軟正黑體" panose="020B0604030504040204" pitchFamily="34" charset="-120"/>
                <a:ea typeface="微軟正黑體" panose="020B0604030504040204" pitchFamily="34" charset="-120"/>
              </a:rPr>
              <a:t>第二批製造業各製程排放源</a:t>
            </a:r>
            <a:r>
              <a:rPr lang="zh-TW" altLang="en-US" sz="2000" b="1" spc="200" dirty="0">
                <a:solidFill>
                  <a:schemeClr val="tx1">
                    <a:lumMod val="65000"/>
                    <a:lumOff val="35000"/>
                  </a:schemeClr>
                </a:solidFill>
                <a:latin typeface="微軟正黑體" panose="020B0604030504040204" pitchFamily="34" charset="-120"/>
                <a:ea typeface="微軟正黑體" panose="020B0604030504040204" pitchFamily="34" charset="-120"/>
              </a:rPr>
              <a:t>，其全廠（場）化石燃料燃燒之直接排放及使用電力之間接排放產生溫室氣體年排放量合計值</a:t>
            </a:r>
            <a:r>
              <a:rPr lang="zh-TW" altLang="en-US" sz="2000" b="1" spc="200" dirty="0">
                <a:solidFill>
                  <a:srgbClr val="C00000"/>
                </a:solidFill>
                <a:latin typeface="微軟正黑體" panose="020B0604030504040204" pitchFamily="34" charset="-120"/>
                <a:ea typeface="微軟正黑體" panose="020B0604030504040204" pitchFamily="34" charset="-120"/>
              </a:rPr>
              <a:t>連續</a:t>
            </a:r>
            <a:r>
              <a:rPr lang="en-US" altLang="zh-TW" sz="2000" b="1" spc="200" dirty="0">
                <a:solidFill>
                  <a:srgbClr val="C00000"/>
                </a:solidFill>
                <a:latin typeface="微軟正黑體" panose="020B0604030504040204" pitchFamily="34" charset="-120"/>
                <a:ea typeface="微軟正黑體" panose="020B0604030504040204" pitchFamily="34" charset="-120"/>
              </a:rPr>
              <a:t>3</a:t>
            </a:r>
            <a:r>
              <a:rPr lang="zh-TW" altLang="en-US" sz="2000" b="1" spc="200" dirty="0">
                <a:solidFill>
                  <a:srgbClr val="C00000"/>
                </a:solidFill>
                <a:latin typeface="微軟正黑體" panose="020B0604030504040204" pitchFamily="34" charset="-120"/>
                <a:ea typeface="微軟正黑體" panose="020B0604030504040204" pitchFamily="34" charset="-120"/>
              </a:rPr>
              <a:t>年度小於</a:t>
            </a:r>
            <a:r>
              <a:rPr lang="en-US" altLang="zh-TW" sz="2000" b="1" spc="200" dirty="0">
                <a:solidFill>
                  <a:srgbClr val="C00000"/>
                </a:solidFill>
                <a:latin typeface="微軟正黑體" panose="020B0604030504040204" pitchFamily="34" charset="-120"/>
                <a:ea typeface="微軟正黑體" panose="020B0604030504040204" pitchFamily="34" charset="-120"/>
              </a:rPr>
              <a:t>2.5</a:t>
            </a:r>
            <a:r>
              <a:rPr lang="zh-TW" altLang="en-US" sz="2000" b="1" spc="200" dirty="0">
                <a:solidFill>
                  <a:srgbClr val="C00000"/>
                </a:solidFill>
                <a:latin typeface="微軟正黑體" panose="020B0604030504040204" pitchFamily="34" charset="-120"/>
                <a:ea typeface="微軟正黑體" panose="020B0604030504040204" pitchFamily="34" charset="-120"/>
              </a:rPr>
              <a:t>萬公噸二氧化碳當量者</a:t>
            </a:r>
            <a:r>
              <a:rPr lang="zh-TW" altLang="en-US" sz="2000" b="1" spc="200" dirty="0">
                <a:solidFill>
                  <a:schemeClr val="tx1">
                    <a:lumMod val="65000"/>
                    <a:lumOff val="35000"/>
                  </a:schemeClr>
                </a:solidFill>
                <a:latin typeface="微軟正黑體" panose="020B0604030504040204" pitchFamily="34" charset="-120"/>
                <a:ea typeface="微軟正黑體" panose="020B0604030504040204" pitchFamily="34" charset="-120"/>
              </a:rPr>
              <a:t>，得停止辦理盤查登錄溫室氣體排放量作業。  </a:t>
            </a:r>
          </a:p>
        </p:txBody>
      </p:sp>
      <p:sp>
        <p:nvSpPr>
          <p:cNvPr id="13" name="圓角矩形 3">
            <a:extLst>
              <a:ext uri="{FF2B5EF4-FFF2-40B4-BE49-F238E27FC236}">
                <a16:creationId xmlns:a16="http://schemas.microsoft.com/office/drawing/2014/main" id="{5CD485ED-676A-4009-8520-1BB53FD61819}"/>
              </a:ext>
            </a:extLst>
          </p:cNvPr>
          <p:cNvSpPr/>
          <p:nvPr/>
        </p:nvSpPr>
        <p:spPr>
          <a:xfrm>
            <a:off x="1349499" y="4643058"/>
            <a:ext cx="10037946" cy="1386267"/>
          </a:xfrm>
          <a:prstGeom prst="roundRect">
            <a:avLst>
              <a:gd name="adj" fmla="val 8346"/>
            </a:avLst>
          </a:prstGeom>
          <a:solidFill>
            <a:srgbClr val="F1FCFB"/>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nSpc>
                <a:spcPts val="3400"/>
              </a:lnSpc>
            </a:pPr>
            <a:r>
              <a:rPr lang="zh-TW" altLang="en-US" sz="2000" b="1" spc="200" dirty="0">
                <a:solidFill>
                  <a:schemeClr val="tx1">
                    <a:lumMod val="65000"/>
                    <a:lumOff val="35000"/>
                  </a:schemeClr>
                </a:solidFill>
                <a:latin typeface="微軟正黑體" panose="020B0604030504040204" pitchFamily="34" charset="-120"/>
                <a:ea typeface="微軟正黑體" panose="020B0604030504040204" pitchFamily="34" charset="-120"/>
              </a:rPr>
              <a:t>為降低納管對象頻繁異動情形，及考量事業產能變動影響排放量，規範連續</a:t>
            </a:r>
            <a:r>
              <a:rPr lang="en-US" altLang="zh-TW" sz="2000" b="1" spc="200" dirty="0">
                <a:solidFill>
                  <a:schemeClr val="tx1">
                    <a:lumMod val="65000"/>
                    <a:lumOff val="35000"/>
                  </a:schemeClr>
                </a:solidFill>
                <a:latin typeface="微軟正黑體" panose="020B0604030504040204" pitchFamily="34" charset="-120"/>
                <a:ea typeface="微軟正黑體" panose="020B0604030504040204" pitchFamily="34" charset="-120"/>
              </a:rPr>
              <a:t>3</a:t>
            </a:r>
            <a:r>
              <a:rPr lang="zh-TW" altLang="en-US" sz="2000" b="1" spc="200" dirty="0">
                <a:solidFill>
                  <a:schemeClr val="tx1">
                    <a:lumMod val="65000"/>
                    <a:lumOff val="35000"/>
                  </a:schemeClr>
                </a:solidFill>
                <a:latin typeface="微軟正黑體" panose="020B0604030504040204" pitchFamily="34" charset="-120"/>
                <a:ea typeface="微軟正黑體" panose="020B0604030504040204" pitchFamily="34" charset="-120"/>
              </a:rPr>
              <a:t>年度溫室氣體排放量低於公告條件之事業，得停止辦理盤查登錄。</a:t>
            </a:r>
            <a:endParaRPr lang="zh-TW" altLang="en-US" sz="2000" b="1" u="sng" spc="200" dirty="0">
              <a:solidFill>
                <a:srgbClr val="0066CC"/>
              </a:solidFill>
              <a:latin typeface="微軟正黑體" panose="020B0604030504040204" pitchFamily="34" charset="-120"/>
              <a:ea typeface="微軟正黑體" panose="020B0604030504040204" pitchFamily="34" charset="-120"/>
            </a:endParaRPr>
          </a:p>
        </p:txBody>
      </p:sp>
      <p:sp>
        <p:nvSpPr>
          <p:cNvPr id="15" name="文字方塊 14">
            <a:extLst>
              <a:ext uri="{FF2B5EF4-FFF2-40B4-BE49-F238E27FC236}">
                <a16:creationId xmlns:a16="http://schemas.microsoft.com/office/drawing/2014/main" id="{D0A00E3B-2D1B-43A5-9500-A660C2FCC1C8}"/>
              </a:ext>
            </a:extLst>
          </p:cNvPr>
          <p:cNvSpPr txBox="1"/>
          <p:nvPr/>
        </p:nvSpPr>
        <p:spPr>
          <a:xfrm>
            <a:off x="1241736" y="1874424"/>
            <a:ext cx="2577790" cy="340519"/>
          </a:xfrm>
          <a:prstGeom prst="roundRect">
            <a:avLst/>
          </a:prstGeom>
          <a:solidFill>
            <a:srgbClr val="88A0B8"/>
          </a:solidFill>
          <a:ln>
            <a:noFill/>
          </a:ln>
        </p:spPr>
        <p:txBody>
          <a:bodyPr wrap="square" lIns="36000" tIns="0" rIns="36000" bIns="0" anchor="ctr">
            <a:spAutoFit/>
          </a:bodyPr>
          <a:lstStyle/>
          <a:p>
            <a:pPr algn="ctr">
              <a:lnSpc>
                <a:spcPts val="2400"/>
              </a:lnSpc>
            </a:pPr>
            <a:r>
              <a:rPr lang="zh-TW" altLang="en-US" sz="2000" b="1" spc="200" dirty="0">
                <a:solidFill>
                  <a:schemeClr val="bg1"/>
                </a:solidFill>
                <a:latin typeface="微軟正黑體" panose="020B0604030504040204" pitchFamily="34" charset="-120"/>
                <a:ea typeface="微軟正黑體" panose="020B0604030504040204" pitchFamily="34" charset="-120"/>
              </a:rPr>
              <a:t>公告附表 備註三</a:t>
            </a:r>
            <a:endParaRPr lang="en-US" altLang="zh-TW" sz="2000" b="1" spc="200" dirty="0">
              <a:solidFill>
                <a:schemeClr val="bg1"/>
              </a:solidFill>
              <a:latin typeface="微軟正黑體" panose="020B0604030504040204" pitchFamily="34" charset="-120"/>
              <a:ea typeface="微軟正黑體" panose="020B0604030504040204" pitchFamily="34" charset="-120"/>
            </a:endParaRPr>
          </a:p>
        </p:txBody>
      </p:sp>
      <p:sp>
        <p:nvSpPr>
          <p:cNvPr id="17" name="文字方塊 16">
            <a:extLst>
              <a:ext uri="{FF2B5EF4-FFF2-40B4-BE49-F238E27FC236}">
                <a16:creationId xmlns:a16="http://schemas.microsoft.com/office/drawing/2014/main" id="{1A9231EB-A7FF-49E1-968B-7CB50BAE0DDE}"/>
              </a:ext>
            </a:extLst>
          </p:cNvPr>
          <p:cNvSpPr txBox="1"/>
          <p:nvPr/>
        </p:nvSpPr>
        <p:spPr>
          <a:xfrm>
            <a:off x="1241736" y="4435889"/>
            <a:ext cx="2577790" cy="340519"/>
          </a:xfrm>
          <a:prstGeom prst="roundRect">
            <a:avLst/>
          </a:prstGeom>
          <a:solidFill>
            <a:srgbClr val="88A0B8"/>
          </a:solidFill>
          <a:ln>
            <a:noFill/>
          </a:ln>
        </p:spPr>
        <p:txBody>
          <a:bodyPr wrap="square" lIns="36000" tIns="0" rIns="36000" bIns="0" anchor="ctr">
            <a:spAutoFit/>
          </a:bodyPr>
          <a:lstStyle/>
          <a:p>
            <a:pPr algn="ctr">
              <a:lnSpc>
                <a:spcPts val="2400"/>
              </a:lnSpc>
            </a:pPr>
            <a:r>
              <a:rPr lang="zh-TW" altLang="en-US" sz="2000" b="1" spc="200" dirty="0">
                <a:solidFill>
                  <a:schemeClr val="bg1"/>
                </a:solidFill>
                <a:latin typeface="微軟正黑體" panose="020B0604030504040204" pitchFamily="34" charset="-120"/>
                <a:ea typeface="微軟正黑體" panose="020B0604030504040204" pitchFamily="34" charset="-120"/>
              </a:rPr>
              <a:t>說明</a:t>
            </a:r>
            <a:endParaRPr lang="en-US" altLang="zh-TW" sz="2000" b="1" spc="200"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077478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DC7F7733-FE15-B317-4089-37F84450984F}"/>
              </a:ext>
            </a:extLst>
          </p:cNvPr>
          <p:cNvSpPr>
            <a:spLocks noGrp="1"/>
          </p:cNvSpPr>
          <p:nvPr>
            <p:ph type="title" idx="4294967295"/>
          </p:nvPr>
        </p:nvSpPr>
        <p:spPr>
          <a:xfrm>
            <a:off x="983237" y="458912"/>
            <a:ext cx="10271125" cy="763588"/>
          </a:xfrm>
        </p:spPr>
        <p:txBody>
          <a:bodyPr vert="horz" lIns="91440" tIns="45720" rIns="91440" bIns="45720" rtlCol="0" anchor="ctr">
            <a:noAutofit/>
          </a:bodyPr>
          <a:lstStyle/>
          <a:p>
            <a:pPr algn="ctr">
              <a:lnSpc>
                <a:spcPct val="100000"/>
              </a:lnSpc>
              <a:spcBef>
                <a:spcPts val="0"/>
              </a:spcBef>
            </a:pPr>
            <a:r>
              <a:rPr lang="zh-TW" altLang="en-US" sz="4800" dirty="0">
                <a:solidFill>
                  <a:prstClr val="black">
                    <a:lumMod val="65000"/>
                    <a:lumOff val="35000"/>
                  </a:prstClr>
                </a:solidFill>
                <a:cs typeface="+mn-cs"/>
              </a:rPr>
              <a:t>擴大應盤查登錄之排放源</a:t>
            </a:r>
          </a:p>
        </p:txBody>
      </p:sp>
      <p:sp>
        <p:nvSpPr>
          <p:cNvPr id="4" name="副標題 3">
            <a:extLst>
              <a:ext uri="{FF2B5EF4-FFF2-40B4-BE49-F238E27FC236}">
                <a16:creationId xmlns:a16="http://schemas.microsoft.com/office/drawing/2014/main" id="{FFE29B46-E7D4-7847-5F96-EB46964358FB}"/>
              </a:ext>
            </a:extLst>
          </p:cNvPr>
          <p:cNvSpPr>
            <a:spLocks noGrp="1"/>
          </p:cNvSpPr>
          <p:nvPr>
            <p:ph type="subTitle" idx="4294967295"/>
          </p:nvPr>
        </p:nvSpPr>
        <p:spPr>
          <a:xfrm>
            <a:off x="960218" y="1498314"/>
            <a:ext cx="10317162" cy="1443037"/>
          </a:xfrm>
        </p:spPr>
        <p:txBody>
          <a:bodyPr/>
          <a:lstStyle/>
          <a:p>
            <a:pPr marL="273050" indent="-273050" algn="just">
              <a:lnSpc>
                <a:spcPts val="3400"/>
              </a:lnSpc>
              <a:buFont typeface="Wingdings" panose="05000000000000000000" pitchFamily="2" charset="2"/>
              <a:buChar char="p"/>
            </a:pPr>
            <a:r>
              <a:rPr lang="zh-TW" altLang="en-US" sz="2400" spc="267" dirty="0">
                <a:cs typeface="Times New Roman" panose="02020603050405020304" pitchFamily="18" charset="0"/>
              </a:rPr>
              <a:t>依氣候變遷因應法第</a:t>
            </a:r>
            <a:r>
              <a:rPr lang="en-US" altLang="zh-TW" sz="2400" spc="267" dirty="0">
                <a:cs typeface="Times New Roman" panose="02020603050405020304" pitchFamily="18" charset="0"/>
              </a:rPr>
              <a:t>21</a:t>
            </a:r>
            <a:r>
              <a:rPr lang="zh-TW" altLang="en-US" sz="2400" spc="267" dirty="0">
                <a:cs typeface="Times New Roman" panose="02020603050405020304" pitchFamily="18" charset="0"/>
              </a:rPr>
              <a:t>條第</a:t>
            </a:r>
            <a:r>
              <a:rPr lang="en-US" altLang="zh-TW" sz="2400" spc="267" dirty="0">
                <a:cs typeface="Times New Roman" panose="02020603050405020304" pitchFamily="18" charset="0"/>
              </a:rPr>
              <a:t>1</a:t>
            </a:r>
            <a:r>
              <a:rPr lang="zh-TW" altLang="en-US" sz="2400" spc="267" dirty="0">
                <a:cs typeface="Times New Roman" panose="02020603050405020304" pitchFamily="18" charset="0"/>
              </a:rPr>
              <a:t>項授權，</a:t>
            </a:r>
            <a:r>
              <a:rPr lang="en-US" altLang="zh-TW" sz="2400" b="1" dirty="0">
                <a:solidFill>
                  <a:schemeClr val="tx1">
                    <a:lumMod val="65000"/>
                    <a:lumOff val="35000"/>
                  </a:schemeClr>
                </a:solidFill>
                <a:cs typeface="Times New Roman" panose="02020603050405020304" pitchFamily="18" charset="0"/>
              </a:rPr>
              <a:t>114</a:t>
            </a:r>
            <a:r>
              <a:rPr lang="zh-TW" altLang="en-US" sz="2400" b="1" dirty="0">
                <a:solidFill>
                  <a:schemeClr val="tx1">
                    <a:lumMod val="65000"/>
                    <a:lumOff val="35000"/>
                  </a:schemeClr>
                </a:solidFill>
                <a:cs typeface="Times New Roman" panose="02020603050405020304" pitchFamily="18" charset="0"/>
              </a:rPr>
              <a:t>年</a:t>
            </a:r>
            <a:r>
              <a:rPr lang="en-US" altLang="zh-TW" sz="2400" b="1" dirty="0">
                <a:solidFill>
                  <a:schemeClr val="tx1">
                    <a:lumMod val="65000"/>
                    <a:lumOff val="35000"/>
                  </a:schemeClr>
                </a:solidFill>
                <a:cs typeface="Times New Roman" panose="02020603050405020304" pitchFamily="18" charset="0"/>
              </a:rPr>
              <a:t>3</a:t>
            </a:r>
            <a:r>
              <a:rPr lang="zh-TW" altLang="en-US" sz="2400" b="1" dirty="0">
                <a:solidFill>
                  <a:schemeClr val="tx1">
                    <a:lumMod val="65000"/>
                    <a:lumOff val="35000"/>
                  </a:schemeClr>
                </a:solidFill>
                <a:cs typeface="Times New Roman" panose="02020603050405020304" pitchFamily="18" charset="0"/>
              </a:rPr>
              <a:t>月</a:t>
            </a:r>
            <a:r>
              <a:rPr lang="en-US" altLang="zh-TW" sz="2400" b="1" dirty="0">
                <a:solidFill>
                  <a:schemeClr val="tx1">
                    <a:lumMod val="65000"/>
                    <a:lumOff val="35000"/>
                  </a:schemeClr>
                </a:solidFill>
                <a:cs typeface="Times New Roman" panose="02020603050405020304" pitchFamily="18" charset="0"/>
              </a:rPr>
              <a:t>4</a:t>
            </a:r>
            <a:r>
              <a:rPr lang="zh-TW" altLang="en-US" sz="2400" b="1" dirty="0">
                <a:solidFill>
                  <a:schemeClr val="tx1">
                    <a:lumMod val="65000"/>
                    <a:lumOff val="35000"/>
                  </a:schemeClr>
                </a:solidFill>
                <a:cs typeface="Times New Roman" panose="02020603050405020304" pitchFamily="18" charset="0"/>
              </a:rPr>
              <a:t>日新增</a:t>
            </a:r>
            <a:r>
              <a:rPr lang="zh-TW" altLang="en-US" sz="2400" b="1" spc="267" dirty="0">
                <a:cs typeface="Times New Roman" panose="02020603050405020304" pitchFamily="18" charset="0"/>
              </a:rPr>
              <a:t>公告「事業應盤查登錄溫室氣體排放量之排放源」</a:t>
            </a:r>
            <a:r>
              <a:rPr lang="zh-TW" altLang="en-US" sz="2400" spc="267" dirty="0">
                <a:cs typeface="Times New Roman" panose="02020603050405020304" pitchFamily="18" charset="0"/>
              </a:rPr>
              <a:t>，新增對象</a:t>
            </a:r>
            <a:r>
              <a:rPr lang="zh-TW" altLang="en-US" sz="2400" b="1" dirty="0">
                <a:solidFill>
                  <a:schemeClr val="accent1"/>
                </a:solidFill>
                <a:cs typeface="Times New Roman" panose="02020603050405020304" pitchFamily="18" charset="0"/>
              </a:rPr>
              <a:t>僅需進行溫室氣體盤查登錄</a:t>
            </a:r>
            <a:r>
              <a:rPr lang="zh-TW" altLang="en-US" sz="2400" spc="267" dirty="0">
                <a:cs typeface="Times New Roman" panose="02020603050405020304" pitchFamily="18" charset="0"/>
              </a:rPr>
              <a:t>作業，</a:t>
            </a:r>
            <a:r>
              <a:rPr lang="zh-TW" altLang="en-US" sz="2400" b="1" spc="267" dirty="0">
                <a:solidFill>
                  <a:srgbClr val="C00000"/>
                </a:solidFill>
                <a:cs typeface="Times New Roman" panose="02020603050405020304" pitchFamily="18" charset="0"/>
              </a:rPr>
              <a:t>無須查驗</a:t>
            </a:r>
            <a:r>
              <a:rPr lang="zh-TW" altLang="en-US" sz="2400" spc="267" dirty="0">
                <a:cs typeface="Times New Roman" panose="02020603050405020304" pitchFamily="18" charset="0"/>
              </a:rPr>
              <a:t>。</a:t>
            </a:r>
          </a:p>
          <a:p>
            <a:pPr algn="just">
              <a:buFont typeface="Wingdings" panose="05000000000000000000" pitchFamily="2" charset="2"/>
              <a:buChar char="p"/>
            </a:pPr>
            <a:endParaRPr lang="zh-TW" altLang="en-US" dirty="0">
              <a:cs typeface="Times New Roman" panose="02020603050405020304" pitchFamily="18" charset="0"/>
            </a:endParaRPr>
          </a:p>
        </p:txBody>
      </p:sp>
      <p:pic>
        <p:nvPicPr>
          <p:cNvPr id="5" name="圖形 4">
            <a:extLst>
              <a:ext uri="{FF2B5EF4-FFF2-40B4-BE49-F238E27FC236}">
                <a16:creationId xmlns:a16="http://schemas.microsoft.com/office/drawing/2014/main" id="{A5185ADC-E568-33FC-DDBA-7CB043119F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2963" y="183098"/>
            <a:ext cx="1791313" cy="551629"/>
          </a:xfrm>
          <a:prstGeom prst="rect">
            <a:avLst/>
          </a:prstGeom>
        </p:spPr>
      </p:pic>
      <p:sp>
        <p:nvSpPr>
          <p:cNvPr id="6" name="TextBox 5">
            <a:extLst>
              <a:ext uri="{FF2B5EF4-FFF2-40B4-BE49-F238E27FC236}">
                <a16:creationId xmlns:a16="http://schemas.microsoft.com/office/drawing/2014/main" id="{7E8C5C99-8A7A-4377-AB3B-7ACA2765A3D4}"/>
              </a:ext>
            </a:extLst>
          </p:cNvPr>
          <p:cNvSpPr txBox="1"/>
          <p:nvPr/>
        </p:nvSpPr>
        <p:spPr>
          <a:xfrm>
            <a:off x="1323300" y="3460527"/>
            <a:ext cx="9839802" cy="1686487"/>
          </a:xfrm>
          <a:prstGeom prst="rect">
            <a:avLst/>
          </a:prstGeom>
          <a:noFill/>
        </p:spPr>
        <p:txBody>
          <a:bodyPr wrap="square" rtlCol="0">
            <a:spAutoFit/>
          </a:bodyPr>
          <a:lstStyle/>
          <a:p>
            <a:pPr algn="just">
              <a:lnSpc>
                <a:spcPct val="150000"/>
              </a:lnSpc>
            </a:pPr>
            <a:r>
              <a:rPr lang="en-US" altLang="zh-TW" sz="2400" b="1" spc="200" dirty="0">
                <a:solidFill>
                  <a:schemeClr val="tx1">
                    <a:lumMod val="65000"/>
                    <a:lumOff val="35000"/>
                  </a:schemeClr>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400" b="1" spc="200" dirty="0">
                <a:solidFill>
                  <a:schemeClr val="tx1">
                    <a:lumMod val="65000"/>
                    <a:lumOff val="35000"/>
                  </a:schemeClr>
                </a:solidFill>
                <a:latin typeface="微軟正黑體" panose="020B0604030504040204" pitchFamily="34" charset="-120"/>
                <a:ea typeface="微軟正黑體" panose="020B0604030504040204" pitchFamily="34" charset="-120"/>
                <a:cs typeface="Times New Roman" panose="02020603050405020304" pitchFamily="18" charset="0"/>
              </a:rPr>
              <a:t>事業應盤查登錄溫室氣體排放量之排放源，如附表。</a:t>
            </a:r>
            <a:endParaRPr lang="en-US" altLang="zh-TW" sz="2400" b="1" spc="200" dirty="0">
              <a:solidFill>
                <a:schemeClr val="tx1">
                  <a:lumMod val="65000"/>
                  <a:lumOff val="3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360363" indent="-360363" algn="just">
              <a:lnSpc>
                <a:spcPct val="150000"/>
              </a:lnSpc>
            </a:pPr>
            <a:r>
              <a:rPr lang="en-US" altLang="zh-TW" sz="2400" b="1" spc="200" dirty="0">
                <a:solidFill>
                  <a:schemeClr val="tx1">
                    <a:lumMod val="65000"/>
                    <a:lumOff val="35000"/>
                  </a:schemeClr>
                </a:solidFill>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2400" b="1" spc="200" dirty="0">
                <a:solidFill>
                  <a:schemeClr val="tx1">
                    <a:lumMod val="65000"/>
                    <a:lumOff val="35000"/>
                  </a:schemeClr>
                </a:solidFill>
                <a:latin typeface="微軟正黑體" panose="020B0604030504040204" pitchFamily="34" charset="-120"/>
                <a:ea typeface="微軟正黑體" panose="020B0604030504040204" pitchFamily="34" charset="-120"/>
                <a:cs typeface="Times New Roman" panose="02020603050405020304" pitchFamily="18" charset="0"/>
              </a:rPr>
              <a:t>前項事業應自</a:t>
            </a:r>
            <a:r>
              <a:rPr lang="en-US" altLang="zh-TW" sz="2400" b="1"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115</a:t>
            </a:r>
            <a:r>
              <a:rPr lang="zh-TW" altLang="en-US" sz="2400" b="1"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年起</a:t>
            </a:r>
            <a:r>
              <a:rPr lang="zh-TW" altLang="en-US" sz="2400" b="1" spc="200" dirty="0">
                <a:solidFill>
                  <a:schemeClr val="tx1">
                    <a:lumMod val="65000"/>
                    <a:lumOff val="35000"/>
                  </a:schemeClr>
                </a:solidFill>
                <a:latin typeface="微軟正黑體" panose="020B0604030504040204" pitchFamily="34" charset="-120"/>
                <a:ea typeface="微軟正黑體" panose="020B0604030504040204" pitchFamily="34" charset="-120"/>
                <a:cs typeface="Times New Roman" panose="02020603050405020304" pitchFamily="18" charset="0"/>
              </a:rPr>
              <a:t>，依溫室氣體排放量盤查登錄及查驗管理辦法規定完成</a:t>
            </a:r>
            <a:r>
              <a:rPr lang="zh-TW" altLang="en-US" sz="2400" b="1"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前一年度</a:t>
            </a:r>
            <a:r>
              <a:rPr lang="zh-TW" altLang="en-US" sz="2400" b="1" spc="200" dirty="0">
                <a:solidFill>
                  <a:schemeClr val="tx1">
                    <a:lumMod val="65000"/>
                    <a:lumOff val="35000"/>
                  </a:schemeClr>
                </a:solidFill>
                <a:latin typeface="微軟正黑體" panose="020B0604030504040204" pitchFamily="34" charset="-120"/>
                <a:ea typeface="微軟正黑體" panose="020B0604030504040204" pitchFamily="34" charset="-120"/>
                <a:cs typeface="Times New Roman" panose="02020603050405020304" pitchFamily="18" charset="0"/>
              </a:rPr>
              <a:t>溫室氣體排放量盤查登錄作業。  </a:t>
            </a:r>
          </a:p>
        </p:txBody>
      </p:sp>
      <p:sp>
        <p:nvSpPr>
          <p:cNvPr id="7" name="文字方塊 6">
            <a:extLst>
              <a:ext uri="{FF2B5EF4-FFF2-40B4-BE49-F238E27FC236}">
                <a16:creationId xmlns:a16="http://schemas.microsoft.com/office/drawing/2014/main" id="{527FB7DC-39C8-4039-A208-EADB04337C4C}"/>
              </a:ext>
            </a:extLst>
          </p:cNvPr>
          <p:cNvSpPr txBox="1"/>
          <p:nvPr/>
        </p:nvSpPr>
        <p:spPr>
          <a:xfrm>
            <a:off x="1323300" y="2873345"/>
            <a:ext cx="2522900" cy="408623"/>
          </a:xfrm>
          <a:prstGeom prst="roundRect">
            <a:avLst/>
          </a:prstGeom>
          <a:solidFill>
            <a:srgbClr val="88A0B8"/>
          </a:solidFill>
          <a:ln>
            <a:noFill/>
          </a:ln>
        </p:spPr>
        <p:txBody>
          <a:bodyPr wrap="square" lIns="36000" tIns="0" rIns="36000" bIns="0" anchor="ctr">
            <a:spAutoFit/>
          </a:bodyPr>
          <a:lstStyle/>
          <a:p>
            <a:pPr algn="ctr"/>
            <a:r>
              <a:rPr lang="zh-TW" altLang="en-US" sz="2400" b="1" spc="200" dirty="0">
                <a:solidFill>
                  <a:schemeClr val="bg1"/>
                </a:solidFill>
                <a:latin typeface="微軟正黑體" panose="020B0604030504040204" pitchFamily="34" charset="-120"/>
                <a:ea typeface="微軟正黑體" panose="020B0604030504040204" pitchFamily="34" charset="-120"/>
              </a:rPr>
              <a:t>公告事項</a:t>
            </a:r>
            <a:endParaRPr lang="en-US" altLang="zh-TW" sz="2400" b="1" spc="200"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3600212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投影片編號版面配置區 8">
            <a:extLst>
              <a:ext uri="{FF2B5EF4-FFF2-40B4-BE49-F238E27FC236}">
                <a16:creationId xmlns:a16="http://schemas.microsoft.com/office/drawing/2014/main" id="{3378FF72-5123-5990-579A-5A1A292D5B93}"/>
              </a:ext>
            </a:extLst>
          </p:cNvPr>
          <p:cNvSpPr txBox="1">
            <a:spLocks/>
          </p:cNvSpPr>
          <p:nvPr/>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01CC4-3E67-4728-A622-C7FB40383D11}" type="slidenum">
              <a:rPr lang="zh-TW" altLang="en-US" sz="1600" smtClean="0">
                <a:solidFill>
                  <a:schemeClr val="tx1">
                    <a:lumMod val="65000"/>
                    <a:lumOff val="35000"/>
                  </a:schemeClr>
                </a:solidFill>
                <a:latin typeface="微軟正黑體" panose="020B0604030504040204" pitchFamily="34" charset="-120"/>
                <a:ea typeface="微軟正黑體" panose="020B0604030504040204" pitchFamily="34" charset="-120"/>
              </a:rPr>
              <a:pPr/>
              <a:t>25</a:t>
            </a:fld>
            <a:endParaRPr lang="zh-TW" altLang="en-US" sz="16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pic>
        <p:nvPicPr>
          <p:cNvPr id="4" name="圖形 3">
            <a:extLst>
              <a:ext uri="{FF2B5EF4-FFF2-40B4-BE49-F238E27FC236}">
                <a16:creationId xmlns:a16="http://schemas.microsoft.com/office/drawing/2014/main" id="{88262BCE-14C3-DA5F-03E5-EB2027B742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2963" y="183098"/>
            <a:ext cx="1791313" cy="551629"/>
          </a:xfrm>
          <a:prstGeom prst="rect">
            <a:avLst/>
          </a:prstGeom>
        </p:spPr>
      </p:pic>
      <p:sp>
        <p:nvSpPr>
          <p:cNvPr id="7" name="文字方塊 6">
            <a:extLst>
              <a:ext uri="{FF2B5EF4-FFF2-40B4-BE49-F238E27FC236}">
                <a16:creationId xmlns:a16="http://schemas.microsoft.com/office/drawing/2014/main" id="{42052872-3C50-429D-ADF7-BD5EEFE98C32}"/>
              </a:ext>
            </a:extLst>
          </p:cNvPr>
          <p:cNvSpPr txBox="1"/>
          <p:nvPr/>
        </p:nvSpPr>
        <p:spPr>
          <a:xfrm>
            <a:off x="0" y="242008"/>
            <a:ext cx="12192000" cy="830997"/>
          </a:xfrm>
          <a:prstGeom prst="rect">
            <a:avLst/>
          </a:prstGeom>
          <a:noFill/>
        </p:spPr>
        <p:txBody>
          <a:bodyPr wrap="square" rtlCol="0">
            <a:spAutoFit/>
          </a:bodyPr>
          <a:lstStyle/>
          <a:p>
            <a:pPr algn="ct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應盤查登錄對象擴及住商運輸部門</a:t>
            </a:r>
          </a:p>
        </p:txBody>
      </p:sp>
      <p:pic>
        <p:nvPicPr>
          <p:cNvPr id="10" name="圖片 9">
            <a:extLst>
              <a:ext uri="{FF2B5EF4-FFF2-40B4-BE49-F238E27FC236}">
                <a16:creationId xmlns:a16="http://schemas.microsoft.com/office/drawing/2014/main" id="{272DB04C-76F3-4CEB-87A8-2BEFF42D4EBA}"/>
              </a:ext>
            </a:extLst>
          </p:cNvPr>
          <p:cNvPicPr>
            <a:picLocks noChangeAspect="1"/>
          </p:cNvPicPr>
          <p:nvPr/>
        </p:nvPicPr>
        <p:blipFill>
          <a:blip r:embed="rId4"/>
          <a:stretch>
            <a:fillRect/>
          </a:stretch>
        </p:blipFill>
        <p:spPr>
          <a:xfrm>
            <a:off x="665259" y="1418871"/>
            <a:ext cx="11526741" cy="4398777"/>
          </a:xfrm>
          <a:prstGeom prst="rect">
            <a:avLst/>
          </a:prstGeom>
        </p:spPr>
      </p:pic>
    </p:spTree>
    <p:extLst>
      <p:ext uri="{BB962C8B-B14F-4D97-AF65-F5344CB8AC3E}">
        <p14:creationId xmlns:p14="http://schemas.microsoft.com/office/powerpoint/2010/main" val="41839949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投影片編號版面配置區 8">
            <a:extLst>
              <a:ext uri="{FF2B5EF4-FFF2-40B4-BE49-F238E27FC236}">
                <a16:creationId xmlns:a16="http://schemas.microsoft.com/office/drawing/2014/main" id="{3378FF72-5123-5990-579A-5A1A292D5B93}"/>
              </a:ext>
            </a:extLst>
          </p:cNvPr>
          <p:cNvSpPr txBox="1">
            <a:spLocks/>
          </p:cNvSpPr>
          <p:nvPr/>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01CC4-3E67-4728-A622-C7FB40383D11}" type="slidenum">
              <a:rPr lang="zh-TW" altLang="en-US" sz="1600" smtClean="0">
                <a:solidFill>
                  <a:schemeClr val="tx1">
                    <a:lumMod val="65000"/>
                    <a:lumOff val="35000"/>
                  </a:schemeClr>
                </a:solidFill>
                <a:latin typeface="微軟正黑體" panose="020B0604030504040204" pitchFamily="34" charset="-120"/>
                <a:ea typeface="微軟正黑體" panose="020B0604030504040204" pitchFamily="34" charset="-120"/>
              </a:rPr>
              <a:pPr/>
              <a:t>26</a:t>
            </a:fld>
            <a:endParaRPr lang="zh-TW" altLang="en-US" sz="16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7" name="文字方塊 6">
            <a:extLst>
              <a:ext uri="{FF2B5EF4-FFF2-40B4-BE49-F238E27FC236}">
                <a16:creationId xmlns:a16="http://schemas.microsoft.com/office/drawing/2014/main" id="{42052872-3C50-429D-ADF7-BD5EEFE98C32}"/>
              </a:ext>
            </a:extLst>
          </p:cNvPr>
          <p:cNvSpPr txBox="1"/>
          <p:nvPr/>
        </p:nvSpPr>
        <p:spPr>
          <a:xfrm>
            <a:off x="0" y="242008"/>
            <a:ext cx="12192000" cy="830997"/>
          </a:xfrm>
          <a:prstGeom prst="rect">
            <a:avLst/>
          </a:prstGeom>
          <a:noFill/>
        </p:spPr>
        <p:txBody>
          <a:bodyPr wrap="square" rtlCol="0">
            <a:spAutoFit/>
          </a:bodyPr>
          <a:lstStyle/>
          <a:p>
            <a:pPr algn="ct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擴大應盤查登錄之對象 </a:t>
            </a:r>
            <a:r>
              <a:rPr lang="en-US" altLang="zh-TW" sz="4000" b="1" dirty="0">
                <a:solidFill>
                  <a:schemeClr val="tx1">
                    <a:lumMod val="65000"/>
                    <a:lumOff val="35000"/>
                  </a:schemeClr>
                </a:solidFill>
                <a:latin typeface="微軟正黑體" panose="020B0604030504040204" pitchFamily="34" charset="-120"/>
                <a:ea typeface="微軟正黑體" panose="020B0604030504040204" pitchFamily="34" charset="-120"/>
              </a:rPr>
              <a:t>(1/4)</a:t>
            </a:r>
            <a:endPar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34" name="文字方塊 33">
            <a:extLst>
              <a:ext uri="{FF2B5EF4-FFF2-40B4-BE49-F238E27FC236}">
                <a16:creationId xmlns:a16="http://schemas.microsoft.com/office/drawing/2014/main" id="{BA43E200-9A10-4845-AA83-A53F45AE7652}"/>
              </a:ext>
            </a:extLst>
          </p:cNvPr>
          <p:cNvSpPr txBox="1"/>
          <p:nvPr/>
        </p:nvSpPr>
        <p:spPr>
          <a:xfrm>
            <a:off x="851620" y="1168855"/>
            <a:ext cx="10765049" cy="523220"/>
          </a:xfrm>
          <a:prstGeom prst="rect">
            <a:avLst/>
          </a:prstGeom>
          <a:noFill/>
        </p:spPr>
        <p:txBody>
          <a:bodyPr wrap="square">
            <a:spAutoFit/>
          </a:bodyPr>
          <a:lstStyle/>
          <a:p>
            <a:pPr marL="457200" indent="-457200">
              <a:buBlip>
                <a:blip r:embed="rId2"/>
              </a:buBlip>
            </a:pPr>
            <a:r>
              <a:rPr lang="zh-TW" altLang="en-US" sz="2800" b="1" dirty="0">
                <a:solidFill>
                  <a:schemeClr val="tx1">
                    <a:lumMod val="65000"/>
                    <a:lumOff val="35000"/>
                  </a:schemeClr>
                </a:solidFill>
                <a:latin typeface="微軟正黑體" panose="020B0604030504040204" pitchFamily="34" charset="-120"/>
                <a:ea typeface="微軟正黑體" panose="020B0604030504040204" pitchFamily="34" charset="-120"/>
              </a:rPr>
              <a:t>事業</a:t>
            </a:r>
            <a:r>
              <a:rPr lang="zh-TW" altLang="en-US" sz="2800" b="1" u="sng" dirty="0">
                <a:solidFill>
                  <a:srgbClr val="C00000"/>
                </a:solidFill>
                <a:latin typeface="微軟正黑體" panose="020B0604030504040204" pitchFamily="34" charset="-120"/>
                <a:ea typeface="微軟正黑體" panose="020B0604030504040204" pitchFamily="34" charset="-120"/>
              </a:rPr>
              <a:t>應盤查登錄</a:t>
            </a:r>
            <a:r>
              <a:rPr lang="zh-TW" altLang="en-US" sz="2800" b="1" dirty="0">
                <a:solidFill>
                  <a:schemeClr val="tx1">
                    <a:lumMod val="65000"/>
                    <a:lumOff val="35000"/>
                  </a:schemeClr>
                </a:solidFill>
                <a:latin typeface="微軟正黑體" panose="020B0604030504040204" pitchFamily="34" charset="-120"/>
                <a:ea typeface="微軟正黑體" panose="020B0604030504040204" pitchFamily="34" charset="-120"/>
              </a:rPr>
              <a:t>溫室氣體排放量之排放源（擴大盤查）</a:t>
            </a:r>
          </a:p>
        </p:txBody>
      </p:sp>
      <p:grpSp>
        <p:nvGrpSpPr>
          <p:cNvPr id="92" name="群組 91">
            <a:extLst>
              <a:ext uri="{FF2B5EF4-FFF2-40B4-BE49-F238E27FC236}">
                <a16:creationId xmlns:a16="http://schemas.microsoft.com/office/drawing/2014/main" id="{9C950504-735F-433D-AFD4-2D64CD9FB44B}"/>
              </a:ext>
            </a:extLst>
          </p:cNvPr>
          <p:cNvGrpSpPr/>
          <p:nvPr/>
        </p:nvGrpSpPr>
        <p:grpSpPr>
          <a:xfrm>
            <a:off x="1645885" y="3609975"/>
            <a:ext cx="2147481" cy="1269332"/>
            <a:chOff x="1425691" y="1803629"/>
            <a:chExt cx="2147481" cy="1269332"/>
          </a:xfrm>
        </p:grpSpPr>
        <p:pic>
          <p:nvPicPr>
            <p:cNvPr id="42" name="圖片 41" descr="一張含有 文字, 圓形, 螢幕擷取畫面, 標誌 的圖片&#10;&#10;自動產生的描述">
              <a:extLst>
                <a:ext uri="{FF2B5EF4-FFF2-40B4-BE49-F238E27FC236}">
                  <a16:creationId xmlns:a16="http://schemas.microsoft.com/office/drawing/2014/main" id="{360EF976-572C-4DD4-ACF4-E49A7D836011}"/>
                </a:ext>
              </a:extLst>
            </p:cNvPr>
            <p:cNvPicPr>
              <a:picLocks noChangeAspect="1"/>
            </p:cNvPicPr>
            <p:nvPr/>
          </p:nvPicPr>
          <p:blipFill>
            <a:blip r:embed="rId3">
              <a:extLst>
                <a:ext uri="{28A0092B-C50C-407E-A947-70E740481C1C}">
                  <a14:useLocalDpi xmlns:a14="http://schemas.microsoft.com/office/drawing/2010/main" val="0"/>
                </a:ext>
              </a:extLst>
            </a:blip>
            <a:srcRect l="19484" t="76026" r="60184"/>
            <a:stretch/>
          </p:blipFill>
          <p:spPr>
            <a:xfrm>
              <a:off x="1974276" y="1803629"/>
              <a:ext cx="977100" cy="900000"/>
            </a:xfrm>
            <a:prstGeom prst="rect">
              <a:avLst/>
            </a:prstGeom>
          </p:spPr>
        </p:pic>
        <p:sp>
          <p:nvSpPr>
            <p:cNvPr id="45" name="文字方塊 50">
              <a:extLst>
                <a:ext uri="{FF2B5EF4-FFF2-40B4-BE49-F238E27FC236}">
                  <a16:creationId xmlns:a16="http://schemas.microsoft.com/office/drawing/2014/main" id="{7EDCCA2B-E5D6-4F62-9FEB-C6C7A4B82906}"/>
                </a:ext>
              </a:extLst>
            </p:cNvPr>
            <p:cNvSpPr txBox="1"/>
            <p:nvPr/>
          </p:nvSpPr>
          <p:spPr>
            <a:xfrm>
              <a:off x="1425691" y="2703629"/>
              <a:ext cx="2147481" cy="369332"/>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b="1" dirty="0">
                  <a:latin typeface="Times New Roman" panose="02020603050405020304" pitchFamily="18" charset="0"/>
                  <a:ea typeface="微軟正黑體" panose="020B0604030504040204" pitchFamily="34" charset="-120"/>
                  <a:cs typeface="Times New Roman" panose="02020603050405020304" pitchFamily="18" charset="0"/>
                </a:rPr>
                <a:t>資訊服務業</a:t>
              </a:r>
              <a:endParaRPr lang="en-US" altLang="zh-TW" b="1" dirty="0">
                <a:latin typeface="Times New Roman" panose="02020603050405020304" pitchFamily="18" charset="0"/>
                <a:ea typeface="微軟正黑體" panose="020B0604030504040204" pitchFamily="34" charset="-120"/>
                <a:cs typeface="Times New Roman" panose="02020603050405020304" pitchFamily="18" charset="0"/>
              </a:endParaRPr>
            </a:p>
          </p:txBody>
        </p:sp>
      </p:grpSp>
      <p:grpSp>
        <p:nvGrpSpPr>
          <p:cNvPr id="96" name="群組 95">
            <a:extLst>
              <a:ext uri="{FF2B5EF4-FFF2-40B4-BE49-F238E27FC236}">
                <a16:creationId xmlns:a16="http://schemas.microsoft.com/office/drawing/2014/main" id="{EAC1B39C-2077-4007-8F55-C3CFD0D04DAF}"/>
              </a:ext>
            </a:extLst>
          </p:cNvPr>
          <p:cNvGrpSpPr/>
          <p:nvPr/>
        </p:nvGrpSpPr>
        <p:grpSpPr>
          <a:xfrm>
            <a:off x="4008145" y="3762071"/>
            <a:ext cx="1126135" cy="1071300"/>
            <a:chOff x="2617749" y="4697026"/>
            <a:chExt cx="1126135" cy="1071300"/>
          </a:xfrm>
        </p:grpSpPr>
        <p:sp>
          <p:nvSpPr>
            <p:cNvPr id="43" name="文字方塊 47">
              <a:extLst>
                <a:ext uri="{FF2B5EF4-FFF2-40B4-BE49-F238E27FC236}">
                  <a16:creationId xmlns:a16="http://schemas.microsoft.com/office/drawing/2014/main" id="{8C46B3DD-DCA4-4260-8428-172C89BFC98C}"/>
                </a:ext>
              </a:extLst>
            </p:cNvPr>
            <p:cNvSpPr txBox="1"/>
            <p:nvPr/>
          </p:nvSpPr>
          <p:spPr>
            <a:xfrm>
              <a:off x="2617749" y="5398994"/>
              <a:ext cx="1107996" cy="369332"/>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b="1" dirty="0">
                  <a:latin typeface="Times New Roman" panose="02020603050405020304" pitchFamily="18" charset="0"/>
                  <a:ea typeface="微軟正黑體" panose="020B0604030504040204" pitchFamily="34" charset="-120"/>
                  <a:cs typeface="Times New Roman" panose="02020603050405020304" pitchFamily="18" charset="0"/>
                </a:rPr>
                <a:t>大專校院</a:t>
              </a:r>
              <a:endParaRPr lang="en-US" altLang="zh-TW" b="1" dirty="0">
                <a:latin typeface="Times New Roman" panose="02020603050405020304" pitchFamily="18" charset="0"/>
                <a:ea typeface="微軟正黑體" panose="020B0604030504040204" pitchFamily="34" charset="-120"/>
                <a:cs typeface="Times New Roman" panose="02020603050405020304" pitchFamily="18" charset="0"/>
              </a:endParaRPr>
            </a:p>
          </p:txBody>
        </p:sp>
        <p:pic>
          <p:nvPicPr>
            <p:cNvPr id="46" name="圖片 45" descr="一張含有 視窗, 房子, Rectangle 的圖片&#10;&#10;自動產生的描述">
              <a:extLst>
                <a:ext uri="{FF2B5EF4-FFF2-40B4-BE49-F238E27FC236}">
                  <a16:creationId xmlns:a16="http://schemas.microsoft.com/office/drawing/2014/main" id="{04857BC6-D953-42C8-A0D9-9A4B72B64535}"/>
                </a:ext>
              </a:extLst>
            </p:cNvPr>
            <p:cNvPicPr>
              <a:picLocks noChangeAspect="1"/>
            </p:cNvPicPr>
            <p:nvPr/>
          </p:nvPicPr>
          <p:blipFill>
            <a:blip r:embed="rId4">
              <a:extLst>
                <a:ext uri="{28A0092B-C50C-407E-A947-70E740481C1C}">
                  <a14:useLocalDpi xmlns:a14="http://schemas.microsoft.com/office/drawing/2010/main" val="0"/>
                </a:ext>
              </a:extLst>
            </a:blip>
            <a:srcRect l="2778" t="41844" r="53217" b="32617"/>
            <a:stretch/>
          </p:blipFill>
          <p:spPr>
            <a:xfrm>
              <a:off x="2635145" y="4697026"/>
              <a:ext cx="1108739" cy="701968"/>
            </a:xfrm>
            <a:prstGeom prst="rect">
              <a:avLst/>
            </a:prstGeom>
          </p:spPr>
        </p:pic>
      </p:grpSp>
      <p:grpSp>
        <p:nvGrpSpPr>
          <p:cNvPr id="93" name="群組 92">
            <a:extLst>
              <a:ext uri="{FF2B5EF4-FFF2-40B4-BE49-F238E27FC236}">
                <a16:creationId xmlns:a16="http://schemas.microsoft.com/office/drawing/2014/main" id="{285DDED6-1EE2-49EF-A06F-8D5F70B99199}"/>
              </a:ext>
            </a:extLst>
          </p:cNvPr>
          <p:cNvGrpSpPr/>
          <p:nvPr/>
        </p:nvGrpSpPr>
        <p:grpSpPr>
          <a:xfrm>
            <a:off x="4325807" y="1997799"/>
            <a:ext cx="1467912" cy="1644249"/>
            <a:chOff x="3713477" y="1751877"/>
            <a:chExt cx="1467912" cy="1644249"/>
          </a:xfrm>
        </p:grpSpPr>
        <p:sp>
          <p:nvSpPr>
            <p:cNvPr id="44" name="文字方塊 49">
              <a:extLst>
                <a:ext uri="{FF2B5EF4-FFF2-40B4-BE49-F238E27FC236}">
                  <a16:creationId xmlns:a16="http://schemas.microsoft.com/office/drawing/2014/main" id="{CDA2EC23-1D43-4019-8586-D183761D51FD}"/>
                </a:ext>
              </a:extLst>
            </p:cNvPr>
            <p:cNvSpPr txBox="1"/>
            <p:nvPr/>
          </p:nvSpPr>
          <p:spPr>
            <a:xfrm>
              <a:off x="3713477" y="2749795"/>
              <a:ext cx="1467912"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b="1" dirty="0">
                  <a:latin typeface="Times New Roman" panose="02020603050405020304" pitchFamily="18" charset="0"/>
                  <a:ea typeface="微軟正黑體" panose="020B0604030504040204" pitchFamily="34" charset="-120"/>
                  <a:cs typeface="Times New Roman" panose="02020603050405020304" pitchFamily="18" charset="0"/>
                </a:rPr>
                <a:t>百貨公司業及購物中心</a:t>
              </a:r>
              <a:endParaRPr lang="en-US" altLang="zh-TW" b="1" dirty="0">
                <a:latin typeface="Times New Roman" panose="02020603050405020304" pitchFamily="18" charset="0"/>
                <a:ea typeface="微軟正黑體" panose="020B0604030504040204" pitchFamily="34" charset="-120"/>
                <a:cs typeface="Times New Roman" panose="02020603050405020304" pitchFamily="18" charset="0"/>
              </a:endParaRPr>
            </a:p>
          </p:txBody>
        </p:sp>
        <p:pic>
          <p:nvPicPr>
            <p:cNvPr id="85" name="圖片 84">
              <a:extLst>
                <a:ext uri="{FF2B5EF4-FFF2-40B4-BE49-F238E27FC236}">
                  <a16:creationId xmlns:a16="http://schemas.microsoft.com/office/drawing/2014/main" id="{0C7FFA00-1172-4FF5-9FAD-D49841FA86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8883" y="1751877"/>
              <a:ext cx="977100" cy="977100"/>
            </a:xfrm>
            <a:prstGeom prst="rect">
              <a:avLst/>
            </a:prstGeom>
          </p:spPr>
        </p:pic>
      </p:grpSp>
      <p:grpSp>
        <p:nvGrpSpPr>
          <p:cNvPr id="95" name="群組 94">
            <a:extLst>
              <a:ext uri="{FF2B5EF4-FFF2-40B4-BE49-F238E27FC236}">
                <a16:creationId xmlns:a16="http://schemas.microsoft.com/office/drawing/2014/main" id="{79C98016-ABF0-4ED8-BD1D-A58CA2088A2E}"/>
              </a:ext>
            </a:extLst>
          </p:cNvPr>
          <p:cNvGrpSpPr/>
          <p:nvPr/>
        </p:nvGrpSpPr>
        <p:grpSpPr>
          <a:xfrm>
            <a:off x="2933960" y="1997799"/>
            <a:ext cx="1229551" cy="1719538"/>
            <a:chOff x="2556972" y="2270815"/>
            <a:chExt cx="1229551" cy="1719538"/>
          </a:xfrm>
        </p:grpSpPr>
        <p:sp>
          <p:nvSpPr>
            <p:cNvPr id="55" name="文字方塊 67">
              <a:extLst>
                <a:ext uri="{FF2B5EF4-FFF2-40B4-BE49-F238E27FC236}">
                  <a16:creationId xmlns:a16="http://schemas.microsoft.com/office/drawing/2014/main" id="{37A9F05F-37C3-4641-A352-874DB2913B91}"/>
                </a:ext>
              </a:extLst>
            </p:cNvPr>
            <p:cNvSpPr txBox="1"/>
            <p:nvPr/>
          </p:nvSpPr>
          <p:spPr>
            <a:xfrm>
              <a:off x="2556972" y="3344022"/>
              <a:ext cx="1229551" cy="646331"/>
            </a:xfrm>
            <a:prstGeom prst="rect">
              <a:avLst/>
            </a:prstGeom>
            <a:noFill/>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b="1" dirty="0">
                  <a:latin typeface="Times New Roman" panose="02020603050405020304" pitchFamily="18" charset="0"/>
                  <a:ea typeface="微軟正黑體" panose="020B0604030504040204" pitchFamily="34" charset="-120"/>
                  <a:cs typeface="Times New Roman" panose="02020603050405020304" pitchFamily="18" charset="0"/>
                </a:rPr>
                <a:t>鐵路、捷運運輸</a:t>
              </a:r>
              <a:endParaRPr lang="en-US" altLang="zh-TW" b="1" dirty="0">
                <a:latin typeface="Times New Roman" panose="02020603050405020304" pitchFamily="18" charset="0"/>
                <a:ea typeface="微軟正黑體" panose="020B0604030504040204" pitchFamily="34" charset="-120"/>
                <a:cs typeface="Times New Roman" panose="02020603050405020304" pitchFamily="18" charset="0"/>
              </a:endParaRPr>
            </a:p>
          </p:txBody>
        </p:sp>
        <p:pic>
          <p:nvPicPr>
            <p:cNvPr id="87" name="圖片 86">
              <a:extLst>
                <a:ext uri="{FF2B5EF4-FFF2-40B4-BE49-F238E27FC236}">
                  <a16:creationId xmlns:a16="http://schemas.microsoft.com/office/drawing/2014/main" id="{70EDBE3E-B178-4F0C-B684-499B9B738F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5145" y="2270815"/>
              <a:ext cx="1073207" cy="1073207"/>
            </a:xfrm>
            <a:prstGeom prst="rect">
              <a:avLst/>
            </a:prstGeom>
          </p:spPr>
        </p:pic>
      </p:grpSp>
      <p:grpSp>
        <p:nvGrpSpPr>
          <p:cNvPr id="94" name="群組 93">
            <a:extLst>
              <a:ext uri="{FF2B5EF4-FFF2-40B4-BE49-F238E27FC236}">
                <a16:creationId xmlns:a16="http://schemas.microsoft.com/office/drawing/2014/main" id="{0CEF51ED-6299-4431-8CA8-36DE2B5CD316}"/>
              </a:ext>
            </a:extLst>
          </p:cNvPr>
          <p:cNvGrpSpPr/>
          <p:nvPr/>
        </p:nvGrpSpPr>
        <p:grpSpPr>
          <a:xfrm>
            <a:off x="1597910" y="2242159"/>
            <a:ext cx="1139107" cy="1296153"/>
            <a:chOff x="1211495" y="5036443"/>
            <a:chExt cx="1139107" cy="1296153"/>
          </a:xfrm>
        </p:grpSpPr>
        <p:sp>
          <p:nvSpPr>
            <p:cNvPr id="89" name="文字方塊 88">
              <a:extLst>
                <a:ext uri="{FF2B5EF4-FFF2-40B4-BE49-F238E27FC236}">
                  <a16:creationId xmlns:a16="http://schemas.microsoft.com/office/drawing/2014/main" id="{C3170BC8-9DA8-4792-AB6A-908965E5F482}"/>
                </a:ext>
              </a:extLst>
            </p:cNvPr>
            <p:cNvSpPr txBox="1"/>
            <p:nvPr/>
          </p:nvSpPr>
          <p:spPr>
            <a:xfrm>
              <a:off x="1211495" y="5963264"/>
              <a:ext cx="1139107" cy="369332"/>
            </a:xfrm>
            <a:prstGeom prst="rect">
              <a:avLst/>
            </a:prstGeom>
            <a:noFill/>
          </p:spPr>
          <p:txBody>
            <a:bodyPr wrap="square">
              <a:spAutoFit/>
            </a:bodyPr>
            <a:lstStyle/>
            <a:p>
              <a:r>
                <a:rPr lang="zh-TW" altLang="en-US" b="1" dirty="0">
                  <a:latin typeface="Times New Roman" panose="02020603050405020304" pitchFamily="18" charset="0"/>
                  <a:ea typeface="微軟正黑體" panose="020B0604030504040204" pitchFamily="34" charset="-120"/>
                  <a:cs typeface="Times New Roman" panose="02020603050405020304" pitchFamily="18" charset="0"/>
                </a:rPr>
                <a:t>量販店業</a:t>
              </a:r>
              <a:endParaRPr lang="zh-TW" altLang="en-US" dirty="0"/>
            </a:p>
          </p:txBody>
        </p:sp>
        <p:pic>
          <p:nvPicPr>
            <p:cNvPr id="91" name="圖片 90">
              <a:extLst>
                <a:ext uri="{FF2B5EF4-FFF2-40B4-BE49-F238E27FC236}">
                  <a16:creationId xmlns:a16="http://schemas.microsoft.com/office/drawing/2014/main" id="{7C2A70B2-3C3C-4A37-949C-0AC8A587CE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33983" y="5036443"/>
              <a:ext cx="894800" cy="894800"/>
            </a:xfrm>
            <a:prstGeom prst="rect">
              <a:avLst/>
            </a:prstGeom>
          </p:spPr>
        </p:pic>
      </p:grpSp>
      <p:sp>
        <p:nvSpPr>
          <p:cNvPr id="97" name="文字方塊 6">
            <a:extLst>
              <a:ext uri="{FF2B5EF4-FFF2-40B4-BE49-F238E27FC236}">
                <a16:creationId xmlns:a16="http://schemas.microsoft.com/office/drawing/2014/main" id="{D7E2365A-7B7D-4F5E-B6A7-0C003A21FA0F}"/>
              </a:ext>
            </a:extLst>
          </p:cNvPr>
          <p:cNvSpPr txBox="1"/>
          <p:nvPr/>
        </p:nvSpPr>
        <p:spPr>
          <a:xfrm>
            <a:off x="1372538" y="4988342"/>
            <a:ext cx="4510056" cy="1323439"/>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符合下列條件之一者：</a:t>
            </a:r>
          </a:p>
          <a:p>
            <a:pPr marL="285750" indent="-285750">
              <a:buFont typeface="Arial" panose="020B0604020202020204" pitchFamily="34" charset="0"/>
              <a:buChar char="•"/>
            </a:pP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事業年外購電力合計</a:t>
            </a:r>
            <a:r>
              <a:rPr lang="en-US" altLang="zh-TW" sz="20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2,000</a:t>
            </a:r>
            <a:r>
              <a:rPr lang="zh-TW" altLang="en-US" sz="20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萬度以上</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buFont typeface="Arial" panose="020B0604020202020204" pitchFamily="34" charset="0"/>
              <a:buChar char="•"/>
            </a:pP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事業之單一場所年外購電力</a:t>
            </a:r>
            <a:r>
              <a:rPr lang="en-US" altLang="zh-TW" sz="20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1,000</a:t>
            </a:r>
            <a:r>
              <a:rPr lang="zh-TW" altLang="en-US" sz="20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萬度以上</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p:txBody>
      </p:sp>
      <p:grpSp>
        <p:nvGrpSpPr>
          <p:cNvPr id="133" name="群組 132">
            <a:extLst>
              <a:ext uri="{FF2B5EF4-FFF2-40B4-BE49-F238E27FC236}">
                <a16:creationId xmlns:a16="http://schemas.microsoft.com/office/drawing/2014/main" id="{4CFBD8F8-8587-43D6-A23D-A2799DC0839A}"/>
              </a:ext>
            </a:extLst>
          </p:cNvPr>
          <p:cNvGrpSpPr/>
          <p:nvPr/>
        </p:nvGrpSpPr>
        <p:grpSpPr>
          <a:xfrm>
            <a:off x="6384092" y="1876272"/>
            <a:ext cx="4322008" cy="2266293"/>
            <a:chOff x="5207889" y="1763128"/>
            <a:chExt cx="4322008" cy="2266293"/>
          </a:xfrm>
        </p:grpSpPr>
        <p:sp>
          <p:nvSpPr>
            <p:cNvPr id="134" name="文字方塊 6">
              <a:extLst>
                <a:ext uri="{FF2B5EF4-FFF2-40B4-BE49-F238E27FC236}">
                  <a16:creationId xmlns:a16="http://schemas.microsoft.com/office/drawing/2014/main" id="{3281CAF7-AB2D-4819-B2AB-B5BFEB492CB5}"/>
                </a:ext>
              </a:extLst>
            </p:cNvPr>
            <p:cNvSpPr txBox="1"/>
            <p:nvPr/>
          </p:nvSpPr>
          <p:spPr>
            <a:xfrm>
              <a:off x="5552112" y="2832092"/>
              <a:ext cx="1800493" cy="369332"/>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b="1" dirty="0">
                  <a:latin typeface="Times New Roman" panose="02020603050405020304" pitchFamily="18" charset="0"/>
                  <a:ea typeface="微軟正黑體" panose="020B0604030504040204" pitchFamily="34" charset="-120"/>
                  <a:cs typeface="Times New Roman" panose="02020603050405020304" pitchFamily="18" charset="0"/>
                </a:rPr>
                <a:t>連鎖便利商店業</a:t>
              </a:r>
              <a:endParaRPr lang="en-US" altLang="zh-TW" b="1" dirty="0">
                <a:latin typeface="Times New Roman" panose="02020603050405020304" pitchFamily="18" charset="0"/>
                <a:ea typeface="微軟正黑體" panose="020B0604030504040204" pitchFamily="34" charset="-120"/>
                <a:cs typeface="Times New Roman" panose="02020603050405020304" pitchFamily="18" charset="0"/>
              </a:endParaRPr>
            </a:p>
          </p:txBody>
        </p:sp>
        <p:grpSp>
          <p:nvGrpSpPr>
            <p:cNvPr id="135" name="群組 134">
              <a:extLst>
                <a:ext uri="{FF2B5EF4-FFF2-40B4-BE49-F238E27FC236}">
                  <a16:creationId xmlns:a16="http://schemas.microsoft.com/office/drawing/2014/main" id="{AFEBD68C-F3E5-47FE-BD92-A6D1432EB134}"/>
                </a:ext>
              </a:extLst>
            </p:cNvPr>
            <p:cNvGrpSpPr/>
            <p:nvPr/>
          </p:nvGrpSpPr>
          <p:grpSpPr>
            <a:xfrm>
              <a:off x="7715453" y="1941887"/>
              <a:ext cx="1393665" cy="1260666"/>
              <a:chOff x="6254143" y="3915252"/>
              <a:chExt cx="1393665" cy="1260666"/>
            </a:xfrm>
          </p:grpSpPr>
          <p:pic>
            <p:nvPicPr>
              <p:cNvPr id="139" name="圖片 138" descr="一張含有 螢幕擷取畫面, 文字, 圓形, 設計 的圖片&#10;&#10;自動產生的描述">
                <a:extLst>
                  <a:ext uri="{FF2B5EF4-FFF2-40B4-BE49-F238E27FC236}">
                    <a16:creationId xmlns:a16="http://schemas.microsoft.com/office/drawing/2014/main" id="{FCED4DD5-8309-4E1F-8110-F30EB8159115}"/>
                  </a:ext>
                </a:extLst>
              </p:cNvPr>
              <p:cNvPicPr>
                <a:picLocks noChangeAspect="1"/>
              </p:cNvPicPr>
              <p:nvPr/>
            </p:nvPicPr>
            <p:blipFill>
              <a:blip r:embed="rId8">
                <a:extLst>
                  <a:ext uri="{28A0092B-C50C-407E-A947-70E740481C1C}">
                    <a14:useLocalDpi xmlns:a14="http://schemas.microsoft.com/office/drawing/2010/main" val="0"/>
                  </a:ext>
                </a:extLst>
              </a:blip>
              <a:srcRect l="20204" t="76426" r="60739"/>
              <a:stretch/>
            </p:blipFill>
            <p:spPr>
              <a:xfrm>
                <a:off x="6480724" y="3915252"/>
                <a:ext cx="916750" cy="900000"/>
              </a:xfrm>
              <a:prstGeom prst="rect">
                <a:avLst/>
              </a:prstGeom>
            </p:spPr>
          </p:pic>
          <p:sp>
            <p:nvSpPr>
              <p:cNvPr id="140" name="文字方塊 62">
                <a:extLst>
                  <a:ext uri="{FF2B5EF4-FFF2-40B4-BE49-F238E27FC236}">
                    <a16:creationId xmlns:a16="http://schemas.microsoft.com/office/drawing/2014/main" id="{903D7D62-D8E5-42D2-8829-CD9AD4622A79}"/>
                  </a:ext>
                </a:extLst>
              </p:cNvPr>
              <p:cNvSpPr txBox="1"/>
              <p:nvPr/>
            </p:nvSpPr>
            <p:spPr>
              <a:xfrm>
                <a:off x="6254143" y="4806586"/>
                <a:ext cx="1393665" cy="369332"/>
              </a:xfrm>
              <a:prstGeom prst="rect">
                <a:avLst/>
              </a:prstGeom>
              <a:noFill/>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b="1" dirty="0">
                    <a:latin typeface="Times New Roman" panose="02020603050405020304" pitchFamily="18" charset="0"/>
                    <a:ea typeface="微軟正黑體" panose="020B0604030504040204" pitchFamily="34" charset="-120"/>
                    <a:cs typeface="Times New Roman" panose="02020603050405020304" pitchFamily="18" charset="0"/>
                  </a:rPr>
                  <a:t>超級市場業</a:t>
                </a:r>
                <a:endParaRPr lang="en-US" altLang="zh-TW" b="1" dirty="0">
                  <a:effectLst/>
                  <a:latin typeface="Times New Roman" panose="02020603050405020304" pitchFamily="18" charset="0"/>
                  <a:ea typeface="微軟正黑體" panose="020B0604030504040204" pitchFamily="34" charset="-120"/>
                  <a:cs typeface="Times New Roman" panose="02020603050405020304" pitchFamily="18" charset="0"/>
                </a:endParaRPr>
              </a:p>
            </p:txBody>
          </p:sp>
        </p:grpSp>
        <p:sp>
          <p:nvSpPr>
            <p:cNvPr id="136" name="文字方塊 6">
              <a:extLst>
                <a:ext uri="{FF2B5EF4-FFF2-40B4-BE49-F238E27FC236}">
                  <a16:creationId xmlns:a16="http://schemas.microsoft.com/office/drawing/2014/main" id="{A9B87294-1E71-4CE4-A390-8A7B2288C4EB}"/>
                </a:ext>
              </a:extLst>
            </p:cNvPr>
            <p:cNvSpPr txBox="1"/>
            <p:nvPr/>
          </p:nvSpPr>
          <p:spPr>
            <a:xfrm>
              <a:off x="6571772" y="3291755"/>
              <a:ext cx="2287012"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門市（含直營及加盟）總數</a:t>
              </a:r>
              <a:r>
                <a:rPr lang="en-US" altLang="zh-TW"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100</a:t>
              </a:r>
              <a:r>
                <a:rPr lang="zh-TW" altLang="en-US"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家以上</a:t>
              </a:r>
            </a:p>
          </p:txBody>
        </p:sp>
        <p:sp>
          <p:nvSpPr>
            <p:cNvPr id="137" name="矩形: 圓角 136">
              <a:extLst>
                <a:ext uri="{FF2B5EF4-FFF2-40B4-BE49-F238E27FC236}">
                  <a16:creationId xmlns:a16="http://schemas.microsoft.com/office/drawing/2014/main" id="{794BCA5F-FA45-494E-81BB-F092D732091A}"/>
                </a:ext>
              </a:extLst>
            </p:cNvPr>
            <p:cNvSpPr/>
            <p:nvPr/>
          </p:nvSpPr>
          <p:spPr>
            <a:xfrm>
              <a:off x="5207889" y="1763128"/>
              <a:ext cx="4322008" cy="2266293"/>
            </a:xfrm>
            <a:prstGeom prst="roundRect">
              <a:avLst/>
            </a:prstGeom>
            <a:noFill/>
            <a:ln w="190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38" name="圖片 137">
              <a:extLst>
                <a:ext uri="{FF2B5EF4-FFF2-40B4-BE49-F238E27FC236}">
                  <a16:creationId xmlns:a16="http://schemas.microsoft.com/office/drawing/2014/main" id="{C8CAA468-1CDB-48F8-8E56-5431A0EDCA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21334" y="1993807"/>
              <a:ext cx="770973" cy="770973"/>
            </a:xfrm>
            <a:prstGeom prst="rect">
              <a:avLst/>
            </a:prstGeom>
          </p:spPr>
        </p:pic>
      </p:grpSp>
      <p:sp>
        <p:nvSpPr>
          <p:cNvPr id="141" name="矩形: 圓角 140">
            <a:extLst>
              <a:ext uri="{FF2B5EF4-FFF2-40B4-BE49-F238E27FC236}">
                <a16:creationId xmlns:a16="http://schemas.microsoft.com/office/drawing/2014/main" id="{082D8AE5-32C7-4F89-871C-1DAD28458DF4}"/>
              </a:ext>
            </a:extLst>
          </p:cNvPr>
          <p:cNvSpPr/>
          <p:nvPr/>
        </p:nvSpPr>
        <p:spPr>
          <a:xfrm>
            <a:off x="1041441" y="1917784"/>
            <a:ext cx="5054559" cy="4393997"/>
          </a:xfrm>
          <a:prstGeom prst="roundRect">
            <a:avLst/>
          </a:prstGeom>
          <a:noFill/>
          <a:ln w="19050">
            <a:solidFill>
              <a:schemeClr val="accent5">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42" name="群組 141">
            <a:extLst>
              <a:ext uri="{FF2B5EF4-FFF2-40B4-BE49-F238E27FC236}">
                <a16:creationId xmlns:a16="http://schemas.microsoft.com/office/drawing/2014/main" id="{C9E5E3E7-6358-4293-8B54-805502857FE0}"/>
              </a:ext>
            </a:extLst>
          </p:cNvPr>
          <p:cNvGrpSpPr/>
          <p:nvPr/>
        </p:nvGrpSpPr>
        <p:grpSpPr>
          <a:xfrm>
            <a:off x="6101661" y="4565370"/>
            <a:ext cx="1646602" cy="1245461"/>
            <a:chOff x="7580397" y="3799779"/>
            <a:chExt cx="1646602" cy="1245461"/>
          </a:xfrm>
        </p:grpSpPr>
        <p:sp>
          <p:nvSpPr>
            <p:cNvPr id="143" name="文字方塊 70">
              <a:extLst>
                <a:ext uri="{FF2B5EF4-FFF2-40B4-BE49-F238E27FC236}">
                  <a16:creationId xmlns:a16="http://schemas.microsoft.com/office/drawing/2014/main" id="{8A55C1A8-7A05-4658-9032-F2A62437BAC3}"/>
                </a:ext>
              </a:extLst>
            </p:cNvPr>
            <p:cNvSpPr txBox="1"/>
            <p:nvPr/>
          </p:nvSpPr>
          <p:spPr>
            <a:xfrm>
              <a:off x="7580397" y="4675908"/>
              <a:ext cx="1646602" cy="369332"/>
            </a:xfrm>
            <a:prstGeom prst="rect">
              <a:avLst/>
            </a:prstGeom>
            <a:noFill/>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b="1" dirty="0">
                  <a:effectLst/>
                  <a:latin typeface="Times New Roman" panose="02020603050405020304" pitchFamily="18" charset="0"/>
                  <a:ea typeface="微軟正黑體" panose="020B0604030504040204" pitchFamily="34" charset="-120"/>
                  <a:cs typeface="Times New Roman" panose="02020603050405020304" pitchFamily="18" charset="0"/>
                </a:rPr>
                <a:t>醫</a:t>
              </a:r>
              <a:r>
                <a:rPr lang="zh-TW" altLang="en-US" b="1" dirty="0">
                  <a:latin typeface="Times New Roman" panose="02020603050405020304" pitchFamily="18" charset="0"/>
                  <a:ea typeface="微軟正黑體" panose="020B0604030504040204" pitchFamily="34" charset="-120"/>
                  <a:cs typeface="Times New Roman" panose="02020603050405020304" pitchFamily="18" charset="0"/>
                </a:rPr>
                <a:t>院</a:t>
              </a:r>
              <a:endParaRPr lang="en-US" altLang="zh-TW" b="1" dirty="0">
                <a:effectLst/>
                <a:latin typeface="Times New Roman" panose="02020603050405020304" pitchFamily="18" charset="0"/>
                <a:ea typeface="微軟正黑體" panose="020B0604030504040204" pitchFamily="34" charset="-120"/>
                <a:cs typeface="Times New Roman" panose="02020603050405020304" pitchFamily="18" charset="0"/>
              </a:endParaRPr>
            </a:p>
          </p:txBody>
        </p:sp>
        <p:pic>
          <p:nvPicPr>
            <p:cNvPr id="144" name="圖片 143" descr="一張含有 文字, 螢幕擷取畫面, 圓形, 標誌 的圖片&#10;&#10;自動產生的描述">
              <a:extLst>
                <a:ext uri="{FF2B5EF4-FFF2-40B4-BE49-F238E27FC236}">
                  <a16:creationId xmlns:a16="http://schemas.microsoft.com/office/drawing/2014/main" id="{6D7EB01B-4889-4D0D-893D-52E879025CE7}"/>
                </a:ext>
              </a:extLst>
            </p:cNvPr>
            <p:cNvPicPr>
              <a:picLocks noChangeAspect="1"/>
            </p:cNvPicPr>
            <p:nvPr/>
          </p:nvPicPr>
          <p:blipFill>
            <a:blip r:embed="rId10">
              <a:extLst>
                <a:ext uri="{28A0092B-C50C-407E-A947-70E740481C1C}">
                  <a14:useLocalDpi xmlns:a14="http://schemas.microsoft.com/office/drawing/2010/main" val="0"/>
                </a:ext>
              </a:extLst>
            </a:blip>
            <a:srcRect t="76711" r="81095"/>
            <a:stretch/>
          </p:blipFill>
          <p:spPr>
            <a:xfrm>
              <a:off x="7948023" y="3799779"/>
              <a:ext cx="911350" cy="900000"/>
            </a:xfrm>
            <a:prstGeom prst="rect">
              <a:avLst/>
            </a:prstGeom>
          </p:spPr>
        </p:pic>
      </p:grpSp>
      <p:sp>
        <p:nvSpPr>
          <p:cNvPr id="145" name="文字方塊 6">
            <a:extLst>
              <a:ext uri="{FF2B5EF4-FFF2-40B4-BE49-F238E27FC236}">
                <a16:creationId xmlns:a16="http://schemas.microsoft.com/office/drawing/2014/main" id="{144641E7-32DB-475F-A5A3-AB602DA5F6A3}"/>
              </a:ext>
            </a:extLst>
          </p:cNvPr>
          <p:cNvSpPr txBox="1"/>
          <p:nvPr/>
        </p:nvSpPr>
        <p:spPr>
          <a:xfrm>
            <a:off x="7298500" y="5441499"/>
            <a:ext cx="735055" cy="64633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b="1" dirty="0">
                <a:solidFill>
                  <a:srgbClr val="C00000"/>
                </a:solidFill>
                <a:latin typeface="Times New Roman" panose="02020603050405020304" pitchFamily="18" charset="0"/>
                <a:ea typeface="微軟正黑體" panose="020B0604030504040204" pitchFamily="34" charset="-120"/>
                <a:cs typeface="Times New Roman" panose="02020603050405020304" pitchFamily="18" charset="0"/>
              </a:rPr>
              <a:t>醫學中心</a:t>
            </a:r>
          </a:p>
        </p:txBody>
      </p:sp>
      <p:sp>
        <p:nvSpPr>
          <p:cNvPr id="146" name="矩形: 圓角 145">
            <a:extLst>
              <a:ext uri="{FF2B5EF4-FFF2-40B4-BE49-F238E27FC236}">
                <a16:creationId xmlns:a16="http://schemas.microsoft.com/office/drawing/2014/main" id="{AD89815C-E7C1-48A0-9BE9-507B0F5BB303}"/>
              </a:ext>
            </a:extLst>
          </p:cNvPr>
          <p:cNvSpPr/>
          <p:nvPr/>
        </p:nvSpPr>
        <p:spPr>
          <a:xfrm>
            <a:off x="6387052" y="4494317"/>
            <a:ext cx="1663428" cy="1764831"/>
          </a:xfrm>
          <a:prstGeom prst="roundRect">
            <a:avLst/>
          </a:prstGeom>
          <a:noFill/>
          <a:ln w="19050">
            <a:solidFill>
              <a:schemeClr val="accent3">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47" name="群組 146">
            <a:extLst>
              <a:ext uri="{FF2B5EF4-FFF2-40B4-BE49-F238E27FC236}">
                <a16:creationId xmlns:a16="http://schemas.microsoft.com/office/drawing/2014/main" id="{FCE1067B-8E14-4614-B4E2-AFB1B13E63E1}"/>
              </a:ext>
            </a:extLst>
          </p:cNvPr>
          <p:cNvGrpSpPr/>
          <p:nvPr/>
        </p:nvGrpSpPr>
        <p:grpSpPr>
          <a:xfrm>
            <a:off x="8232408" y="4488026"/>
            <a:ext cx="2473691" cy="1775394"/>
            <a:chOff x="9324628" y="3147669"/>
            <a:chExt cx="2473691" cy="1775394"/>
          </a:xfrm>
        </p:grpSpPr>
        <p:grpSp>
          <p:nvGrpSpPr>
            <p:cNvPr id="148" name="群組 147">
              <a:extLst>
                <a:ext uri="{FF2B5EF4-FFF2-40B4-BE49-F238E27FC236}">
                  <a16:creationId xmlns:a16="http://schemas.microsoft.com/office/drawing/2014/main" id="{DE1F650C-8F08-418D-A828-00BA9718DEDD}"/>
                </a:ext>
              </a:extLst>
            </p:cNvPr>
            <p:cNvGrpSpPr/>
            <p:nvPr/>
          </p:nvGrpSpPr>
          <p:grpSpPr>
            <a:xfrm>
              <a:off x="9358285" y="3440493"/>
              <a:ext cx="2280050" cy="1482570"/>
              <a:chOff x="5135406" y="5243438"/>
              <a:chExt cx="2280050" cy="1482570"/>
            </a:xfrm>
          </p:grpSpPr>
          <p:grpSp>
            <p:nvGrpSpPr>
              <p:cNvPr id="150" name="群組 149">
                <a:extLst>
                  <a:ext uri="{FF2B5EF4-FFF2-40B4-BE49-F238E27FC236}">
                    <a16:creationId xmlns:a16="http://schemas.microsoft.com/office/drawing/2014/main" id="{BCCC3344-1DC1-4847-BA8B-AA19B60D0D76}"/>
                  </a:ext>
                </a:extLst>
              </p:cNvPr>
              <p:cNvGrpSpPr/>
              <p:nvPr/>
            </p:nvGrpSpPr>
            <p:grpSpPr>
              <a:xfrm>
                <a:off x="5135406" y="5243438"/>
                <a:ext cx="1107100" cy="1228945"/>
                <a:chOff x="5923577" y="2239759"/>
                <a:chExt cx="1107100" cy="1228945"/>
              </a:xfrm>
            </p:grpSpPr>
            <p:pic>
              <p:nvPicPr>
                <p:cNvPr id="152" name="圖片 151" descr="一張含有 視窗, 房子, Rectangle 的圖片&#10;&#10;自動產生的描述">
                  <a:extLst>
                    <a:ext uri="{FF2B5EF4-FFF2-40B4-BE49-F238E27FC236}">
                      <a16:creationId xmlns:a16="http://schemas.microsoft.com/office/drawing/2014/main" id="{3A2A5024-31EB-4A60-BB20-4CB85C7E0053}"/>
                    </a:ext>
                  </a:extLst>
                </p:cNvPr>
                <p:cNvPicPr>
                  <a:picLocks noChangeAspect="1"/>
                </p:cNvPicPr>
                <p:nvPr/>
              </p:nvPicPr>
              <p:blipFill>
                <a:blip r:embed="rId11">
                  <a:extLst>
                    <a:ext uri="{28A0092B-C50C-407E-A947-70E740481C1C}">
                      <a14:useLocalDpi xmlns:a14="http://schemas.microsoft.com/office/drawing/2010/main" val="0"/>
                    </a:ext>
                  </a:extLst>
                </a:blip>
                <a:srcRect l="3110" t="2869" r="68535" b="65401"/>
                <a:stretch/>
              </p:blipFill>
              <p:spPr>
                <a:xfrm>
                  <a:off x="6138764" y="2239759"/>
                  <a:ext cx="737225" cy="900000"/>
                </a:xfrm>
                <a:prstGeom prst="rect">
                  <a:avLst/>
                </a:prstGeom>
              </p:spPr>
            </p:pic>
            <p:sp>
              <p:nvSpPr>
                <p:cNvPr id="153" name="文字方塊 62">
                  <a:extLst>
                    <a:ext uri="{FF2B5EF4-FFF2-40B4-BE49-F238E27FC236}">
                      <a16:creationId xmlns:a16="http://schemas.microsoft.com/office/drawing/2014/main" id="{6EF93A48-92AD-4D63-8F50-0B5742D30F45}"/>
                    </a:ext>
                  </a:extLst>
                </p:cNvPr>
                <p:cNvSpPr txBox="1"/>
                <p:nvPr/>
              </p:nvSpPr>
              <p:spPr>
                <a:xfrm>
                  <a:off x="5923577" y="3099372"/>
                  <a:ext cx="1107100" cy="369332"/>
                </a:xfrm>
                <a:prstGeom prst="rect">
                  <a:avLst/>
                </a:prstGeom>
                <a:noFill/>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b="1" dirty="0">
                      <a:latin typeface="Times New Roman" panose="02020603050405020304" pitchFamily="18" charset="0"/>
                      <a:ea typeface="微軟正黑體" panose="020B0604030504040204" pitchFamily="34" charset="-120"/>
                      <a:cs typeface="Times New Roman" panose="02020603050405020304" pitchFamily="18" charset="0"/>
                    </a:rPr>
                    <a:t>旅館</a:t>
                  </a:r>
                  <a:r>
                    <a:rPr lang="zh-TW" altLang="zh-TW" b="1" dirty="0">
                      <a:effectLst/>
                      <a:latin typeface="Times New Roman" panose="02020603050405020304" pitchFamily="18" charset="0"/>
                      <a:ea typeface="微軟正黑體" panose="020B0604030504040204" pitchFamily="34" charset="-120"/>
                      <a:cs typeface="Times New Roman" panose="02020603050405020304" pitchFamily="18" charset="0"/>
                    </a:rPr>
                    <a:t>業</a:t>
                  </a:r>
                  <a:endParaRPr lang="en-US" altLang="zh-TW" b="1" dirty="0">
                    <a:effectLst/>
                    <a:latin typeface="Times New Roman" panose="02020603050405020304" pitchFamily="18" charset="0"/>
                    <a:ea typeface="微軟正黑體" panose="020B0604030504040204" pitchFamily="34" charset="-120"/>
                    <a:cs typeface="Times New Roman" panose="02020603050405020304" pitchFamily="18" charset="0"/>
                  </a:endParaRPr>
                </a:p>
              </p:txBody>
            </p:sp>
          </p:grpSp>
          <p:sp>
            <p:nvSpPr>
              <p:cNvPr id="151" name="文字方塊 6">
                <a:extLst>
                  <a:ext uri="{FF2B5EF4-FFF2-40B4-BE49-F238E27FC236}">
                    <a16:creationId xmlns:a16="http://schemas.microsoft.com/office/drawing/2014/main" id="{A9E347BE-7C2F-40E1-9515-1647706A9010}"/>
                  </a:ext>
                </a:extLst>
              </p:cNvPr>
              <p:cNvSpPr txBox="1"/>
              <p:nvPr/>
            </p:nvSpPr>
            <p:spPr>
              <a:xfrm>
                <a:off x="6229357" y="5248680"/>
                <a:ext cx="1186099" cy="1477328"/>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事業單一場所外購電力</a:t>
                </a:r>
                <a:r>
                  <a:rPr lang="en-US" altLang="zh-TW"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1,000</a:t>
                </a:r>
                <a:r>
                  <a:rPr lang="zh-TW" altLang="en-US"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萬度以上</a:t>
                </a:r>
              </a:p>
            </p:txBody>
          </p:sp>
        </p:grpSp>
        <p:sp>
          <p:nvSpPr>
            <p:cNvPr id="149" name="矩形: 圓角 148">
              <a:extLst>
                <a:ext uri="{FF2B5EF4-FFF2-40B4-BE49-F238E27FC236}">
                  <a16:creationId xmlns:a16="http://schemas.microsoft.com/office/drawing/2014/main" id="{88327617-C15F-476F-AEAD-14DB5365773E}"/>
                </a:ext>
              </a:extLst>
            </p:cNvPr>
            <p:cNvSpPr/>
            <p:nvPr/>
          </p:nvSpPr>
          <p:spPr>
            <a:xfrm>
              <a:off x="9324628" y="3147669"/>
              <a:ext cx="2473691" cy="1764831"/>
            </a:xfrm>
            <a:prstGeom prst="roundRect">
              <a:avLst/>
            </a:prstGeom>
            <a:noFill/>
            <a:ln w="1905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2" name="圖形 1">
            <a:extLst>
              <a:ext uri="{FF2B5EF4-FFF2-40B4-BE49-F238E27FC236}">
                <a16:creationId xmlns:a16="http://schemas.microsoft.com/office/drawing/2014/main" id="{3968496C-ADAA-0CFF-ADCC-54C168D5D63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82963" y="183098"/>
            <a:ext cx="1791313" cy="551629"/>
          </a:xfrm>
          <a:prstGeom prst="rect">
            <a:avLst/>
          </a:prstGeom>
        </p:spPr>
      </p:pic>
    </p:spTree>
    <p:extLst>
      <p:ext uri="{BB962C8B-B14F-4D97-AF65-F5344CB8AC3E}">
        <p14:creationId xmlns:p14="http://schemas.microsoft.com/office/powerpoint/2010/main" val="19004369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投影片編號版面配置區 8">
            <a:extLst>
              <a:ext uri="{FF2B5EF4-FFF2-40B4-BE49-F238E27FC236}">
                <a16:creationId xmlns:a16="http://schemas.microsoft.com/office/drawing/2014/main" id="{3378FF72-5123-5990-579A-5A1A292D5B93}"/>
              </a:ext>
            </a:extLst>
          </p:cNvPr>
          <p:cNvSpPr txBox="1">
            <a:spLocks/>
          </p:cNvSpPr>
          <p:nvPr/>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01CC4-3E67-4728-A622-C7FB40383D11}" type="slidenum">
              <a:rPr lang="zh-TW" altLang="en-US" sz="1600" smtClean="0">
                <a:solidFill>
                  <a:schemeClr val="tx1">
                    <a:lumMod val="65000"/>
                    <a:lumOff val="35000"/>
                  </a:schemeClr>
                </a:solidFill>
                <a:latin typeface="微軟正黑體" panose="020B0604030504040204" pitchFamily="34" charset="-120"/>
                <a:ea typeface="微軟正黑體" panose="020B0604030504040204" pitchFamily="34" charset="-120"/>
              </a:rPr>
              <a:pPr/>
              <a:t>27</a:t>
            </a:fld>
            <a:endParaRPr lang="zh-TW" altLang="en-US" sz="16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pic>
        <p:nvPicPr>
          <p:cNvPr id="4" name="圖形 3">
            <a:extLst>
              <a:ext uri="{FF2B5EF4-FFF2-40B4-BE49-F238E27FC236}">
                <a16:creationId xmlns:a16="http://schemas.microsoft.com/office/drawing/2014/main" id="{88262BCE-14C3-DA5F-03E5-EB2027B742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2963" y="183098"/>
            <a:ext cx="1791313" cy="551629"/>
          </a:xfrm>
          <a:prstGeom prst="rect">
            <a:avLst/>
          </a:prstGeom>
        </p:spPr>
      </p:pic>
      <p:sp>
        <p:nvSpPr>
          <p:cNvPr id="7" name="文字方塊 6">
            <a:extLst>
              <a:ext uri="{FF2B5EF4-FFF2-40B4-BE49-F238E27FC236}">
                <a16:creationId xmlns:a16="http://schemas.microsoft.com/office/drawing/2014/main" id="{42052872-3C50-429D-ADF7-BD5EEFE98C32}"/>
              </a:ext>
            </a:extLst>
          </p:cNvPr>
          <p:cNvSpPr txBox="1"/>
          <p:nvPr/>
        </p:nvSpPr>
        <p:spPr>
          <a:xfrm>
            <a:off x="0" y="242008"/>
            <a:ext cx="12192000" cy="830997"/>
          </a:xfrm>
          <a:prstGeom prst="rect">
            <a:avLst/>
          </a:prstGeom>
          <a:noFill/>
        </p:spPr>
        <p:txBody>
          <a:bodyPr wrap="square" rtlCol="0">
            <a:spAutoFit/>
          </a:bodyPr>
          <a:lstStyle/>
          <a:p>
            <a:pPr algn="ct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擴大應盤查登錄之對象 </a:t>
            </a:r>
            <a:r>
              <a:rPr lang="en-US" altLang="zh-TW" sz="4000" b="1" dirty="0">
                <a:solidFill>
                  <a:schemeClr val="tx1">
                    <a:lumMod val="65000"/>
                    <a:lumOff val="35000"/>
                  </a:schemeClr>
                </a:solidFill>
                <a:latin typeface="微軟正黑體" panose="020B0604030504040204" pitchFamily="34" charset="-120"/>
                <a:ea typeface="微軟正黑體" panose="020B0604030504040204" pitchFamily="34" charset="-120"/>
              </a:rPr>
              <a:t>(2/4)</a:t>
            </a:r>
            <a:endPar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6" name="文字方塊 5">
            <a:extLst>
              <a:ext uri="{FF2B5EF4-FFF2-40B4-BE49-F238E27FC236}">
                <a16:creationId xmlns:a16="http://schemas.microsoft.com/office/drawing/2014/main" id="{969290A4-5345-4684-9320-8C5C2A71CD63}"/>
              </a:ext>
            </a:extLst>
          </p:cNvPr>
          <p:cNvSpPr txBox="1"/>
          <p:nvPr/>
        </p:nvSpPr>
        <p:spPr>
          <a:xfrm>
            <a:off x="9827788" y="1490104"/>
            <a:ext cx="1816372" cy="430887"/>
          </a:xfrm>
          <a:prstGeom prst="rect">
            <a:avLst/>
          </a:prstGeom>
          <a:solidFill>
            <a:schemeClr val="accent1"/>
          </a:solidFill>
        </p:spPr>
        <p:txBody>
          <a:bodyPr wrap="square">
            <a:spAutoFit/>
          </a:bodyPr>
          <a:lstStyle/>
          <a:p>
            <a:pPr algn="ctr">
              <a:spcBef>
                <a:spcPts val="2400"/>
              </a:spcBef>
            </a:pPr>
            <a:r>
              <a:rPr lang="zh-TW" altLang="en-US" sz="2200" b="1" spc="100" dirty="0">
                <a:solidFill>
                  <a:schemeClr val="bg1"/>
                </a:solidFill>
                <a:latin typeface="微軟正黑體" panose="020B0604030504040204" pitchFamily="34" charset="-120"/>
                <a:ea typeface="微軟正黑體" panose="020B0604030504040204" pitchFamily="34" charset="-120"/>
              </a:rPr>
              <a:t>申報主體</a:t>
            </a:r>
          </a:p>
        </p:txBody>
      </p:sp>
      <p:sp>
        <p:nvSpPr>
          <p:cNvPr id="8" name="文字方塊 7">
            <a:extLst>
              <a:ext uri="{FF2B5EF4-FFF2-40B4-BE49-F238E27FC236}">
                <a16:creationId xmlns:a16="http://schemas.microsoft.com/office/drawing/2014/main" id="{C2D42C35-B409-4A65-AE9B-1D9B064A2A14}"/>
              </a:ext>
            </a:extLst>
          </p:cNvPr>
          <p:cNvSpPr txBox="1"/>
          <p:nvPr/>
        </p:nvSpPr>
        <p:spPr>
          <a:xfrm>
            <a:off x="3831777" y="1484844"/>
            <a:ext cx="2251264" cy="430887"/>
          </a:xfrm>
          <a:prstGeom prst="rect">
            <a:avLst/>
          </a:prstGeom>
          <a:solidFill>
            <a:schemeClr val="accent1"/>
          </a:solidFill>
        </p:spPr>
        <p:txBody>
          <a:bodyPr wrap="square">
            <a:spAutoFit/>
          </a:bodyPr>
          <a:lstStyle/>
          <a:p>
            <a:pPr algn="ctr">
              <a:spcBef>
                <a:spcPts val="2400"/>
              </a:spcBef>
            </a:pPr>
            <a:r>
              <a:rPr lang="zh-TW" altLang="en-US" sz="2200" b="1" spc="100" dirty="0">
                <a:solidFill>
                  <a:schemeClr val="bg1"/>
                </a:solidFill>
                <a:latin typeface="微軟正黑體" panose="020B0604030504040204" pitchFamily="34" charset="-120"/>
                <a:ea typeface="微軟正黑體" panose="020B0604030504040204" pitchFamily="34" charset="-120"/>
              </a:rPr>
              <a:t>合計用電量</a:t>
            </a:r>
          </a:p>
        </p:txBody>
      </p:sp>
      <p:sp>
        <p:nvSpPr>
          <p:cNvPr id="9" name="文字方塊 8">
            <a:extLst>
              <a:ext uri="{FF2B5EF4-FFF2-40B4-BE49-F238E27FC236}">
                <a16:creationId xmlns:a16="http://schemas.microsoft.com/office/drawing/2014/main" id="{58C39FE2-337B-4FF4-BF00-B1DCEF098A6D}"/>
              </a:ext>
            </a:extLst>
          </p:cNvPr>
          <p:cNvSpPr txBox="1"/>
          <p:nvPr/>
        </p:nvSpPr>
        <p:spPr>
          <a:xfrm>
            <a:off x="6791539" y="1483275"/>
            <a:ext cx="2483090" cy="430887"/>
          </a:xfrm>
          <a:prstGeom prst="rect">
            <a:avLst/>
          </a:prstGeom>
          <a:solidFill>
            <a:schemeClr val="accent1"/>
          </a:solidFill>
        </p:spPr>
        <p:txBody>
          <a:bodyPr wrap="square">
            <a:spAutoFit/>
          </a:bodyPr>
          <a:lstStyle/>
          <a:p>
            <a:pPr algn="ctr">
              <a:spcBef>
                <a:spcPts val="2400"/>
              </a:spcBef>
            </a:pPr>
            <a:r>
              <a:rPr lang="zh-TW" altLang="en-US" sz="2200" b="1" spc="100" dirty="0">
                <a:solidFill>
                  <a:schemeClr val="bg1"/>
                </a:solidFill>
                <a:latin typeface="微軟正黑體" panose="020B0604030504040204" pitchFamily="34" charset="-120"/>
                <a:ea typeface="微軟正黑體" panose="020B0604030504040204" pitchFamily="34" charset="-120"/>
              </a:rPr>
              <a:t>單一場所用電量</a:t>
            </a:r>
          </a:p>
        </p:txBody>
      </p:sp>
      <p:sp>
        <p:nvSpPr>
          <p:cNvPr id="10" name="文字方塊 9">
            <a:extLst>
              <a:ext uri="{FF2B5EF4-FFF2-40B4-BE49-F238E27FC236}">
                <a16:creationId xmlns:a16="http://schemas.microsoft.com/office/drawing/2014/main" id="{DB582830-E851-4D6C-A2DE-FDECBDF747FF}"/>
              </a:ext>
            </a:extLst>
          </p:cNvPr>
          <p:cNvSpPr txBox="1"/>
          <p:nvPr/>
        </p:nvSpPr>
        <p:spPr>
          <a:xfrm>
            <a:off x="924270" y="1474765"/>
            <a:ext cx="1614976" cy="430887"/>
          </a:xfrm>
          <a:prstGeom prst="rect">
            <a:avLst/>
          </a:prstGeom>
          <a:solidFill>
            <a:schemeClr val="accent1"/>
          </a:solidFill>
        </p:spPr>
        <p:txBody>
          <a:bodyPr wrap="square">
            <a:spAutoFit/>
          </a:bodyPr>
          <a:lstStyle/>
          <a:p>
            <a:pPr algn="ctr">
              <a:spcBef>
                <a:spcPts val="2400"/>
              </a:spcBef>
            </a:pPr>
            <a:r>
              <a:rPr lang="zh-TW" altLang="en-US" sz="2200" b="1" spc="100" dirty="0">
                <a:solidFill>
                  <a:schemeClr val="bg1"/>
                </a:solidFill>
                <a:latin typeface="微軟正黑體" panose="020B0604030504040204" pitchFamily="34" charset="-120"/>
                <a:ea typeface="微軟正黑體" panose="020B0604030504040204" pitchFamily="34" charset="-120"/>
              </a:rPr>
              <a:t>行業別</a:t>
            </a:r>
          </a:p>
        </p:txBody>
      </p:sp>
      <p:grpSp>
        <p:nvGrpSpPr>
          <p:cNvPr id="12" name="群組 11">
            <a:extLst>
              <a:ext uri="{FF2B5EF4-FFF2-40B4-BE49-F238E27FC236}">
                <a16:creationId xmlns:a16="http://schemas.microsoft.com/office/drawing/2014/main" id="{020FEEBC-05DE-475F-BC8F-11603DB0791D}"/>
              </a:ext>
            </a:extLst>
          </p:cNvPr>
          <p:cNvGrpSpPr/>
          <p:nvPr/>
        </p:nvGrpSpPr>
        <p:grpSpPr>
          <a:xfrm>
            <a:off x="420212" y="2413347"/>
            <a:ext cx="11402876" cy="3915551"/>
            <a:chOff x="420212" y="2121518"/>
            <a:chExt cx="11402876" cy="3915551"/>
          </a:xfrm>
        </p:grpSpPr>
        <p:grpSp>
          <p:nvGrpSpPr>
            <p:cNvPr id="13" name="群組 12">
              <a:extLst>
                <a:ext uri="{FF2B5EF4-FFF2-40B4-BE49-F238E27FC236}">
                  <a16:creationId xmlns:a16="http://schemas.microsoft.com/office/drawing/2014/main" id="{68BABCF2-5CD7-4599-90BC-52345F210A6A}"/>
                </a:ext>
              </a:extLst>
            </p:cNvPr>
            <p:cNvGrpSpPr/>
            <p:nvPr/>
          </p:nvGrpSpPr>
          <p:grpSpPr>
            <a:xfrm>
              <a:off x="447088" y="2121518"/>
              <a:ext cx="2700000" cy="648000"/>
              <a:chOff x="540000" y="1983333"/>
              <a:chExt cx="2700000" cy="648000"/>
            </a:xfrm>
          </p:grpSpPr>
          <p:sp>
            <p:nvSpPr>
              <p:cNvPr id="46" name="Google Shape;6749;p45">
                <a:extLst>
                  <a:ext uri="{FF2B5EF4-FFF2-40B4-BE49-F238E27FC236}">
                    <a16:creationId xmlns:a16="http://schemas.microsoft.com/office/drawing/2014/main" id="{2E8BD667-AF3E-4E06-9194-466E49E8CB6F}"/>
                  </a:ext>
                </a:extLst>
              </p:cNvPr>
              <p:cNvSpPr/>
              <p:nvPr/>
            </p:nvSpPr>
            <p:spPr>
              <a:xfrm>
                <a:off x="540000" y="1983333"/>
                <a:ext cx="2700000" cy="648000"/>
              </a:xfrm>
              <a:prstGeom prst="roundRect">
                <a:avLst>
                  <a:gd name="adj" fmla="val 50000"/>
                </a:avLst>
              </a:prstGeom>
              <a:solidFill>
                <a:schemeClr val="bg1">
                  <a:lumMod val="95000"/>
                </a:schemeClr>
              </a:solidFill>
              <a:ln w="19050" cap="flat" cmpd="sng">
                <a:solidFill>
                  <a:schemeClr val="tx1">
                    <a:lumMod val="50000"/>
                    <a:lumOff val="50000"/>
                  </a:schemeClr>
                </a:solidFill>
                <a:prstDash val="solid"/>
                <a:round/>
                <a:headEnd type="none" w="sm" len="sm"/>
                <a:tailEnd type="none" w="sm" len="sm"/>
              </a:ln>
            </p:spPr>
            <p:txBody>
              <a:bodyPr spcFirstLastPara="1" wrap="square" lIns="91425" tIns="91425" rIns="36000" bIns="91425" anchor="ctr" anchorCtr="0">
                <a:noAutofit/>
              </a:bodyPr>
              <a:lstStyle/>
              <a:p>
                <a:pPr marL="540000" lvl="0" indent="0" algn="l" rtl="0">
                  <a:spcBef>
                    <a:spcPts val="0"/>
                  </a:spcBef>
                  <a:spcAft>
                    <a:spcPts val="0"/>
                  </a:spcAft>
                  <a:buNone/>
                </a:pPr>
                <a:r>
                  <a:rPr lang="zh-TW" altLang="en-US" sz="2000" b="1" dirty="0">
                    <a:solidFill>
                      <a:schemeClr val="tx1">
                        <a:lumMod val="65000"/>
                        <a:lumOff val="35000"/>
                      </a:schemeClr>
                    </a:solidFill>
                    <a:latin typeface="微軟正黑體" panose="020B0604030504040204" pitchFamily="34" charset="-120"/>
                    <a:ea typeface="微軟正黑體" panose="020B0604030504040204" pitchFamily="34" charset="-120"/>
                  </a:rPr>
                  <a:t>資訊服務業 </a:t>
                </a:r>
                <a:endParaRPr sz="20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pic>
            <p:nvPicPr>
              <p:cNvPr id="47" name="圖片 46" descr="一張含有 文字, 圓形, 螢幕擷取畫面, 標誌 的圖片&#10;&#10;自動產生的描述">
                <a:extLst>
                  <a:ext uri="{FF2B5EF4-FFF2-40B4-BE49-F238E27FC236}">
                    <a16:creationId xmlns:a16="http://schemas.microsoft.com/office/drawing/2014/main" id="{F897F500-15C8-43EE-B49B-51211D28E18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7673" b="99865" l="20772" r="38214">
                            <a14:foregroundMark x1="29757" y1="77673" x2="29757" y2="77673"/>
                            <a14:foregroundMark x1="38319" y1="88498" x2="38319" y2="88498"/>
                            <a14:foregroundMark x1="30550" y1="98647" x2="30550" y2="98647"/>
                            <a14:foregroundMark x1="20772" y1="88160" x2="20772" y2="88160"/>
                            <a14:foregroundMark x1="30127" y1="99865" x2="30127" y2="99865"/>
                            <a14:foregroundMark x1="26427" y1="87009" x2="26427" y2="87009"/>
                            <a14:foregroundMark x1="29598" y1="85995" x2="26321" y2="89175"/>
                            <a14:foregroundMark x1="27748" y1="85115" x2="35042" y2="90392"/>
                          </a14:backgroundRemoval>
                        </a14:imgEffect>
                      </a14:imgLayer>
                    </a14:imgProps>
                  </a:ext>
                  <a:ext uri="{28A0092B-C50C-407E-A947-70E740481C1C}">
                    <a14:useLocalDpi xmlns:a14="http://schemas.microsoft.com/office/drawing/2010/main" val="0"/>
                  </a:ext>
                </a:extLst>
              </a:blip>
              <a:srcRect l="19484" t="76026" r="60184"/>
              <a:stretch/>
            </p:blipFill>
            <p:spPr>
              <a:xfrm>
                <a:off x="613590" y="2024457"/>
                <a:ext cx="586260" cy="540000"/>
              </a:xfrm>
              <a:prstGeom prst="rect">
                <a:avLst/>
              </a:prstGeom>
            </p:spPr>
          </p:pic>
        </p:grpSp>
        <p:grpSp>
          <p:nvGrpSpPr>
            <p:cNvPr id="14" name="群組 13">
              <a:extLst>
                <a:ext uri="{FF2B5EF4-FFF2-40B4-BE49-F238E27FC236}">
                  <a16:creationId xmlns:a16="http://schemas.microsoft.com/office/drawing/2014/main" id="{2CC5835A-AC70-4313-ACBA-37765EEA8D2F}"/>
                </a:ext>
              </a:extLst>
            </p:cNvPr>
            <p:cNvGrpSpPr/>
            <p:nvPr/>
          </p:nvGrpSpPr>
          <p:grpSpPr>
            <a:xfrm>
              <a:off x="447088" y="4335300"/>
              <a:ext cx="2700000" cy="648000"/>
              <a:chOff x="540000" y="3094468"/>
              <a:chExt cx="2700000" cy="648000"/>
            </a:xfrm>
          </p:grpSpPr>
          <p:sp>
            <p:nvSpPr>
              <p:cNvPr id="44" name="Google Shape;6749;p45">
                <a:extLst>
                  <a:ext uri="{FF2B5EF4-FFF2-40B4-BE49-F238E27FC236}">
                    <a16:creationId xmlns:a16="http://schemas.microsoft.com/office/drawing/2014/main" id="{DD139CA4-AA27-49EF-83F5-A8F7E4CEAD2A}"/>
                  </a:ext>
                </a:extLst>
              </p:cNvPr>
              <p:cNvSpPr/>
              <p:nvPr/>
            </p:nvSpPr>
            <p:spPr>
              <a:xfrm>
                <a:off x="540000" y="3094468"/>
                <a:ext cx="2700000" cy="648000"/>
              </a:xfrm>
              <a:prstGeom prst="roundRect">
                <a:avLst>
                  <a:gd name="adj" fmla="val 50000"/>
                </a:avLst>
              </a:prstGeom>
              <a:solidFill>
                <a:schemeClr val="bg1">
                  <a:lumMod val="95000"/>
                </a:schemeClr>
              </a:solidFill>
              <a:ln w="19050" cap="flat" cmpd="sng">
                <a:solidFill>
                  <a:schemeClr val="tx1">
                    <a:lumMod val="50000"/>
                    <a:lumOff val="50000"/>
                  </a:schemeClr>
                </a:solidFill>
                <a:prstDash val="solid"/>
                <a:round/>
                <a:headEnd type="none" w="sm" len="sm"/>
                <a:tailEnd type="none" w="sm" len="sm"/>
              </a:ln>
            </p:spPr>
            <p:txBody>
              <a:bodyPr spcFirstLastPara="1" wrap="square" lIns="91425" tIns="91425" rIns="36000" bIns="91425" anchor="ctr" anchorCtr="0">
                <a:noAutofit/>
              </a:bodyPr>
              <a:lstStyle/>
              <a:p>
                <a:pPr marL="900000" lvl="0" indent="0" algn="l" rtl="0">
                  <a:spcBef>
                    <a:spcPts val="0"/>
                  </a:spcBef>
                  <a:spcAft>
                    <a:spcPts val="0"/>
                  </a:spcAft>
                  <a:buNone/>
                </a:pPr>
                <a:r>
                  <a:rPr lang="zh-TW" altLang="en-US" sz="2000" b="1" dirty="0">
                    <a:solidFill>
                      <a:schemeClr val="tx1">
                        <a:lumMod val="65000"/>
                        <a:lumOff val="35000"/>
                      </a:schemeClr>
                    </a:solidFill>
                    <a:latin typeface="微軟正黑體" panose="020B0604030504040204" pitchFamily="34" charset="-120"/>
                    <a:ea typeface="微軟正黑體" panose="020B0604030504040204" pitchFamily="34" charset="-120"/>
                  </a:rPr>
                  <a:t>鐵路、捷運</a:t>
                </a:r>
                <a:endParaRPr sz="20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pic>
            <p:nvPicPr>
              <p:cNvPr id="45" name="圖片 44" descr="一張含有 文字, 車輛, 螢幕擷取畫面, 設計 的圖片&#10;&#10;自動產生的描述">
                <a:extLst>
                  <a:ext uri="{FF2B5EF4-FFF2-40B4-BE49-F238E27FC236}">
                    <a16:creationId xmlns:a16="http://schemas.microsoft.com/office/drawing/2014/main" id="{298BA087-4B3D-49DC-A687-24B057136C2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3711" b="90663" l="47875" r="66613">
                            <a14:foregroundMark x1="51437" y1="85449" x2="51882" y2="89046"/>
                            <a14:foregroundMark x1="66370" y1="85004" x2="66370" y2="85004"/>
                            <a14:foregroundMark x1="66613" y1="90178" x2="65965" y2="88804"/>
                            <a14:foregroundMark x1="66572" y1="88359" x2="66572" y2="88359"/>
                            <a14:foregroundMark x1="52570" y1="90542" x2="52570" y2="90542"/>
                            <a14:foregroundMark x1="54229" y1="90582" x2="54229" y2="90582"/>
                            <a14:foregroundMark x1="56131" y1="90622" x2="56131" y2="90622"/>
                            <a14:foregroundMark x1="61352" y1="90663" x2="61352" y2="90663"/>
                            <a14:foregroundMark x1="47875" y1="84721" x2="47875" y2="84721"/>
                          </a14:backgroundRemoval>
                        </a14:imgEffect>
                      </a14:imgLayer>
                    </a14:imgProps>
                  </a:ext>
                  <a:ext uri="{28A0092B-C50C-407E-A947-70E740481C1C}">
                    <a14:useLocalDpi xmlns:a14="http://schemas.microsoft.com/office/drawing/2010/main" val="0"/>
                  </a:ext>
                </a:extLst>
              </a:blip>
              <a:srcRect l="50531" t="83014" r="31990" b="9092"/>
              <a:stretch/>
            </p:blipFill>
            <p:spPr>
              <a:xfrm>
                <a:off x="587342" y="3159950"/>
                <a:ext cx="1033856" cy="466900"/>
              </a:xfrm>
              <a:prstGeom prst="rect">
                <a:avLst/>
              </a:prstGeom>
            </p:spPr>
          </p:pic>
        </p:grpSp>
        <p:grpSp>
          <p:nvGrpSpPr>
            <p:cNvPr id="15" name="群組 14">
              <a:extLst>
                <a:ext uri="{FF2B5EF4-FFF2-40B4-BE49-F238E27FC236}">
                  <a16:creationId xmlns:a16="http://schemas.microsoft.com/office/drawing/2014/main" id="{81EC60F2-E8D2-4473-830A-EB2F8860176F}"/>
                </a:ext>
              </a:extLst>
            </p:cNvPr>
            <p:cNvGrpSpPr/>
            <p:nvPr/>
          </p:nvGrpSpPr>
          <p:grpSpPr>
            <a:xfrm>
              <a:off x="428015" y="5389069"/>
              <a:ext cx="2700000" cy="648000"/>
              <a:chOff x="540000" y="4174468"/>
              <a:chExt cx="2700000" cy="648000"/>
            </a:xfrm>
          </p:grpSpPr>
          <p:sp>
            <p:nvSpPr>
              <p:cNvPr id="42" name="Google Shape;6749;p45">
                <a:extLst>
                  <a:ext uri="{FF2B5EF4-FFF2-40B4-BE49-F238E27FC236}">
                    <a16:creationId xmlns:a16="http://schemas.microsoft.com/office/drawing/2014/main" id="{BB56D051-2910-445E-9894-CE61E1109015}"/>
                  </a:ext>
                </a:extLst>
              </p:cNvPr>
              <p:cNvSpPr/>
              <p:nvPr/>
            </p:nvSpPr>
            <p:spPr>
              <a:xfrm>
                <a:off x="540000" y="4174468"/>
                <a:ext cx="2700000" cy="648000"/>
              </a:xfrm>
              <a:prstGeom prst="roundRect">
                <a:avLst>
                  <a:gd name="adj" fmla="val 50000"/>
                </a:avLst>
              </a:prstGeom>
              <a:solidFill>
                <a:schemeClr val="bg1">
                  <a:lumMod val="95000"/>
                </a:schemeClr>
              </a:solidFill>
              <a:ln w="19050" cap="flat" cmpd="sng">
                <a:solidFill>
                  <a:schemeClr val="tx1">
                    <a:lumMod val="50000"/>
                    <a:lumOff val="50000"/>
                  </a:schemeClr>
                </a:solidFill>
                <a:prstDash val="solid"/>
                <a:round/>
                <a:headEnd type="none" w="sm" len="sm"/>
                <a:tailEnd type="none" w="sm" len="sm"/>
              </a:ln>
            </p:spPr>
            <p:txBody>
              <a:bodyPr spcFirstLastPara="1" wrap="square" lIns="91425" tIns="91425" rIns="36000" bIns="91425" anchor="ctr" anchorCtr="0">
                <a:noAutofit/>
              </a:bodyPr>
              <a:lstStyle/>
              <a:p>
                <a:pPr marL="900000" lvl="0" indent="0" algn="l" rtl="0">
                  <a:spcBef>
                    <a:spcPts val="0"/>
                  </a:spcBef>
                  <a:spcAft>
                    <a:spcPts val="0"/>
                  </a:spcAft>
                  <a:buNone/>
                </a:pPr>
                <a:r>
                  <a:rPr lang="zh-TW" altLang="en-US" sz="2000" b="1" dirty="0">
                    <a:solidFill>
                      <a:schemeClr val="tx1">
                        <a:lumMod val="65000"/>
                        <a:lumOff val="35000"/>
                      </a:schemeClr>
                    </a:solidFill>
                    <a:latin typeface="微軟正黑體" panose="020B0604030504040204" pitchFamily="34" charset="-120"/>
                    <a:ea typeface="微軟正黑體" panose="020B0604030504040204" pitchFamily="34" charset="-120"/>
                  </a:rPr>
                  <a:t>大專校院</a:t>
                </a:r>
                <a:endParaRPr sz="20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pic>
            <p:nvPicPr>
              <p:cNvPr id="43" name="圖片 42" descr="一張含有 視窗, 房子, Rectangle 的圖片&#10;&#10;自動產生的描述">
                <a:extLst>
                  <a:ext uri="{FF2B5EF4-FFF2-40B4-BE49-F238E27FC236}">
                    <a16:creationId xmlns:a16="http://schemas.microsoft.com/office/drawing/2014/main" id="{785DA138-CB72-4658-A7B1-D3EB13B8CAF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3452" b="65926" l="3965" r="45595">
                            <a14:foregroundMark x1="3965" y1="44260" x2="18634" y2="64834"/>
                            <a14:foregroundMark x1="4317" y1="44018" x2="25947" y2="44705"/>
                            <a14:foregroundMark x1="25947" y1="44705" x2="45815" y2="55093"/>
                            <a14:foregroundMark x1="45815" y1="55093" x2="23392" y2="64834"/>
                            <a14:foregroundMark x1="23392" y1="64834" x2="5507" y2="52344"/>
                            <a14:foregroundMark x1="5507" y1="52344" x2="7885" y2="46726"/>
                            <a14:foregroundMark x1="4449" y1="48100" x2="7269" y2="65643"/>
                            <a14:foregroundMark x1="4978" y1="63541" x2="28370" y2="63379"/>
                            <a14:foregroundMark x1="28370" y1="63379" x2="43304" y2="63783"/>
                            <a14:foregroundMark x1="31894" y1="44947" x2="44449" y2="45554"/>
                            <a14:foregroundMark x1="43524" y1="44503" x2="44097" y2="64551"/>
                            <a14:foregroundMark x1="44097" y1="64551" x2="44097" y2="64551"/>
                            <a14:foregroundMark x1="17313" y1="46281" x2="4978" y2="64309"/>
                            <a14:foregroundMark x1="17577" y1="52385" x2="17004" y2="65117"/>
                            <a14:foregroundMark x1="26432" y1="55457" x2="25198" y2="60792"/>
                            <a14:foregroundMark x1="32159" y1="48909" x2="32159" y2="60267"/>
                            <a14:foregroundMark x1="31762" y1="65966" x2="44934" y2="65360"/>
                            <a14:foregroundMark x1="11410" y1="65602" x2="11982" y2="59822"/>
                            <a14:foregroundMark x1="9295" y1="61964" x2="9295" y2="61964"/>
                            <a14:foregroundMark x1="13216" y1="60994" x2="13216" y2="60994"/>
                            <a14:foregroundMark x1="14053" y1="60186" x2="13744" y2="61762"/>
                            <a14:foregroundMark x1="15859" y1="56791" x2="15859" y2="56791"/>
                            <a14:foregroundMark x1="16035" y1="55740" x2="14934" y2="57195"/>
                            <a14:foregroundMark x1="16256" y1="51253" x2="15286" y2="52385"/>
                            <a14:foregroundMark x1="16079" y1="45918" x2="12159" y2="50647"/>
                            <a14:foregroundMark x1="11674" y1="46079" x2="10837" y2="50323"/>
                            <a14:foregroundMark x1="40925" y1="59297" x2="36344" y2="61964"/>
                            <a14:foregroundMark x1="41013" y1="58812" x2="41013" y2="63015"/>
                            <a14:foregroundMark x1="34670" y1="46281" x2="41674" y2="48828"/>
                            <a14:foregroundMark x1="34273" y1="51778" x2="40088" y2="54689"/>
                            <a14:foregroundMark x1="34361" y1="54689" x2="37974" y2="57033"/>
                            <a14:foregroundMark x1="34449" y1="56184" x2="34449" y2="56184"/>
                            <a14:foregroundMark x1="34934" y1="55982" x2="33612" y2="57559"/>
                            <a14:foregroundMark x1="40925" y1="44422" x2="40925" y2="44422"/>
                            <a14:foregroundMark x1="31894" y1="44018" x2="31894" y2="44018"/>
                            <a14:foregroundMark x1="33524" y1="44018" x2="33524" y2="44018"/>
                            <a14:foregroundMark x1="31410" y1="44179" x2="45242" y2="44543"/>
                            <a14:foregroundMark x1="45330" y1="44179" x2="44361" y2="53112"/>
                            <a14:foregroundMark x1="45595" y1="56427" x2="45154" y2="64915"/>
                            <a14:foregroundMark x1="4229" y1="55295" x2="5551" y2="65279"/>
                            <a14:foregroundMark x1="14053" y1="54325" x2="24846" y2="53032"/>
                            <a14:foregroundMark x1="20705" y1="43735" x2="18238" y2="50485"/>
                            <a14:foregroundMark x1="19868" y1="43452" x2="29295" y2="43816"/>
                            <a14:foregroundMark x1="29427" y1="47696" x2="28943" y2="64470"/>
                            <a14:foregroundMark x1="25595" y1="45756" x2="21189" y2="51859"/>
                            <a14:foregroundMark x1="21101" y1="48019" x2="27093" y2="50728"/>
                            <a14:foregroundMark x1="19383" y1="55012" x2="19956" y2="61075"/>
                            <a14:foregroundMark x1="11586" y1="50930" x2="11586" y2="50930"/>
                            <a14:foregroundMark x1="23568" y1="47130" x2="23568" y2="47130"/>
                            <a14:foregroundMark x1="26916" y1="48464" x2="26916" y2="48464"/>
                            <a14:foregroundMark x1="26916" y1="46362" x2="25947" y2="48222"/>
                            <a14:foregroundMark x1="23789" y1="45837" x2="22555" y2="47575"/>
                            <a14:foregroundMark x1="26167" y1="46362" x2="25507" y2="48302"/>
                            <a14:foregroundMark x1="27004" y1="47575" x2="26167" y2="49232"/>
                            <a14:foregroundMark x1="24141" y1="45392" x2="22731" y2="45756"/>
                            <a14:foregroundMark x1="10837" y1="50849" x2="11101" y2="51900"/>
                            <a14:foregroundMark x1="16035" y1="65360" x2="19471" y2="64834"/>
                            <a14:foregroundMark x1="21894" y1="53961" x2="27313" y2="54082"/>
                            <a14:foregroundMark x1="28062" y1="54244" x2="27709" y2="60388"/>
                          </a14:backgroundRemoval>
                        </a14:imgEffect>
                      </a14:imgLayer>
                    </a14:imgProps>
                  </a:ext>
                  <a:ext uri="{28A0092B-C50C-407E-A947-70E740481C1C}">
                    <a14:useLocalDpi xmlns:a14="http://schemas.microsoft.com/office/drawing/2010/main" val="0"/>
                  </a:ext>
                </a:extLst>
              </a:blip>
              <a:srcRect l="2778" t="43510" r="53217" b="33966"/>
              <a:stretch/>
            </p:blipFill>
            <p:spPr>
              <a:xfrm>
                <a:off x="643034" y="4288883"/>
                <a:ext cx="838141" cy="397224"/>
              </a:xfrm>
              <a:prstGeom prst="rect">
                <a:avLst/>
              </a:prstGeom>
            </p:spPr>
          </p:pic>
        </p:grpSp>
        <p:grpSp>
          <p:nvGrpSpPr>
            <p:cNvPr id="16" name="群組 15">
              <a:extLst>
                <a:ext uri="{FF2B5EF4-FFF2-40B4-BE49-F238E27FC236}">
                  <a16:creationId xmlns:a16="http://schemas.microsoft.com/office/drawing/2014/main" id="{4F4BFF13-AE3D-44D2-812A-D3969A3E6A3C}"/>
                </a:ext>
              </a:extLst>
            </p:cNvPr>
            <p:cNvGrpSpPr/>
            <p:nvPr/>
          </p:nvGrpSpPr>
          <p:grpSpPr>
            <a:xfrm>
              <a:off x="420212" y="3269240"/>
              <a:ext cx="2700000" cy="594218"/>
              <a:chOff x="540000" y="5427667"/>
              <a:chExt cx="2700000" cy="648000"/>
            </a:xfrm>
          </p:grpSpPr>
          <p:sp>
            <p:nvSpPr>
              <p:cNvPr id="40" name="Google Shape;6749;p45">
                <a:extLst>
                  <a:ext uri="{FF2B5EF4-FFF2-40B4-BE49-F238E27FC236}">
                    <a16:creationId xmlns:a16="http://schemas.microsoft.com/office/drawing/2014/main" id="{E75EE19C-4270-4A41-9DF1-ADD5258732D4}"/>
                  </a:ext>
                </a:extLst>
              </p:cNvPr>
              <p:cNvSpPr/>
              <p:nvPr/>
            </p:nvSpPr>
            <p:spPr>
              <a:xfrm>
                <a:off x="540000" y="5427667"/>
                <a:ext cx="2700000" cy="648000"/>
              </a:xfrm>
              <a:prstGeom prst="roundRect">
                <a:avLst>
                  <a:gd name="adj" fmla="val 50000"/>
                </a:avLst>
              </a:prstGeom>
              <a:solidFill>
                <a:schemeClr val="bg1">
                  <a:lumMod val="95000"/>
                </a:schemeClr>
              </a:solidFill>
              <a:ln w="19050" cap="flat" cmpd="sng">
                <a:solidFill>
                  <a:schemeClr val="tx1">
                    <a:lumMod val="50000"/>
                    <a:lumOff val="50000"/>
                  </a:schemeClr>
                </a:solidFill>
                <a:prstDash val="solid"/>
                <a:round/>
                <a:headEnd type="none" w="sm" len="sm"/>
                <a:tailEnd type="none" w="sm" len="sm"/>
              </a:ln>
            </p:spPr>
            <p:txBody>
              <a:bodyPr spcFirstLastPara="1" wrap="square" lIns="91425" tIns="91425" rIns="36000" bIns="91425" anchor="ctr" anchorCtr="0">
                <a:noAutofit/>
              </a:bodyPr>
              <a:lstStyle/>
              <a:p>
                <a:pPr marL="540000" lvl="0" indent="0" algn="l" rtl="0">
                  <a:spcBef>
                    <a:spcPts val="0"/>
                  </a:spcBef>
                  <a:spcAft>
                    <a:spcPts val="0"/>
                  </a:spcAft>
                  <a:buNone/>
                </a:pPr>
                <a:r>
                  <a:rPr lang="zh-TW" altLang="en-US" sz="2000" b="1" dirty="0">
                    <a:solidFill>
                      <a:schemeClr val="tx1">
                        <a:lumMod val="65000"/>
                        <a:lumOff val="35000"/>
                      </a:schemeClr>
                    </a:solidFill>
                    <a:latin typeface="微軟正黑體" panose="020B0604030504040204" pitchFamily="34" charset="-120"/>
                    <a:ea typeface="微軟正黑體" panose="020B0604030504040204" pitchFamily="34" charset="-120"/>
                  </a:rPr>
                  <a:t>百貨公司、購物中心及量販店業</a:t>
                </a:r>
                <a:endParaRPr sz="20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pic>
            <p:nvPicPr>
              <p:cNvPr id="41" name="圖片 40" descr="一張含有 螢幕擷取畫面, 文字, 圓形, 設計 的圖片&#10;&#10;自動產生的描述">
                <a:extLst>
                  <a:ext uri="{FF2B5EF4-FFF2-40B4-BE49-F238E27FC236}">
                    <a16:creationId xmlns:a16="http://schemas.microsoft.com/office/drawing/2014/main" id="{2885D390-C527-45CF-BEA6-567FA5C02BD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77575" b="99609" l="20641" r="38386">
                            <a14:foregroundMark x1="28919" y1="98435" x2="28919" y2="98435"/>
                            <a14:foregroundMark x1="29540" y1="99674" x2="29540" y2="99674"/>
                            <a14:foregroundMark x1="38386" y1="88657" x2="38386" y2="88657"/>
                            <a14:foregroundMark x1="20693" y1="88396" x2="20693" y2="88396"/>
                            <a14:foregroundMark x1="29333" y1="77575" x2="29333" y2="77575"/>
                          </a14:backgroundRemoval>
                        </a14:imgEffect>
                      </a14:imgLayer>
                    </a14:imgProps>
                  </a:ext>
                  <a:ext uri="{28A0092B-C50C-407E-A947-70E740481C1C}">
                    <a14:useLocalDpi xmlns:a14="http://schemas.microsoft.com/office/drawing/2010/main" val="0"/>
                  </a:ext>
                </a:extLst>
              </a:blip>
              <a:srcRect l="20204" t="76426" r="60739"/>
              <a:stretch/>
            </p:blipFill>
            <p:spPr>
              <a:xfrm>
                <a:off x="614576" y="5473550"/>
                <a:ext cx="550050" cy="540000"/>
              </a:xfrm>
              <a:prstGeom prst="rect">
                <a:avLst/>
              </a:prstGeom>
            </p:spPr>
          </p:pic>
        </p:grpSp>
        <p:sp>
          <p:nvSpPr>
            <p:cNvPr id="17" name="Google Shape;6752;p45">
              <a:extLst>
                <a:ext uri="{FF2B5EF4-FFF2-40B4-BE49-F238E27FC236}">
                  <a16:creationId xmlns:a16="http://schemas.microsoft.com/office/drawing/2014/main" id="{495F9013-E603-4F95-9FAF-6C515AAE7B85}"/>
                </a:ext>
              </a:extLst>
            </p:cNvPr>
            <p:cNvSpPr/>
            <p:nvPr/>
          </p:nvSpPr>
          <p:spPr>
            <a:xfrm>
              <a:off x="3687088" y="2121518"/>
              <a:ext cx="2592000" cy="1080000"/>
            </a:xfrm>
            <a:prstGeom prst="roundRect">
              <a:avLst>
                <a:gd name="adj" fmla="val 50000"/>
              </a:avLst>
            </a:prstGeom>
            <a:solidFill>
              <a:schemeClr val="accent6">
                <a:lumMod val="20000"/>
                <a:lumOff val="80000"/>
              </a:schemeClr>
            </a:solidFill>
            <a:ln w="19050" cap="flat" cmpd="sng">
              <a:solidFill>
                <a:schemeClr val="accent6"/>
              </a:solidFill>
              <a:prstDash val="solid"/>
              <a:round/>
              <a:headEnd type="none" w="sm" len="sm"/>
              <a:tailEnd type="none" w="sm" len="sm"/>
            </a:ln>
          </p:spPr>
          <p:txBody>
            <a:bodyPr spcFirstLastPara="1" vert="horz" wrap="square" lIns="91425" tIns="91425" rIns="91425" bIns="91425" anchor="ctr" anchorCtr="0">
              <a:noAutofit/>
            </a:bodyPr>
            <a:lstStyle/>
            <a:p>
              <a:pPr marL="0" lvl="0" indent="0" algn="ctr" rtl="0">
                <a:spcBef>
                  <a:spcPts val="0"/>
                </a:spcBef>
                <a:spcAft>
                  <a:spcPts val="0"/>
                </a:spcAft>
                <a:buNone/>
              </a:pPr>
              <a:r>
                <a:rPr lang="zh-TW" altLang="en-US" sz="1900" b="1" dirty="0">
                  <a:solidFill>
                    <a:schemeClr val="tx1">
                      <a:lumMod val="75000"/>
                      <a:lumOff val="25000"/>
                    </a:schemeClr>
                  </a:solidFill>
                  <a:latin typeface="微軟正黑體" panose="020B0604030504040204" pitchFamily="34" charset="-120"/>
                  <a:ea typeface="微軟正黑體" panose="020B0604030504040204" pitchFamily="34" charset="-120"/>
                </a:rPr>
                <a:t>事業及其所有場所之年用電量合計</a:t>
              </a:r>
              <a:r>
                <a:rPr lang="zh-TW" altLang="en-US" sz="1900" b="1" dirty="0">
                  <a:solidFill>
                    <a:srgbClr val="C00000"/>
                  </a:solidFill>
                  <a:latin typeface="微軟正黑體" panose="020B0604030504040204" pitchFamily="34" charset="-120"/>
                  <a:ea typeface="微軟正黑體" panose="020B0604030504040204" pitchFamily="34" charset="-120"/>
                </a:rPr>
                <a:t>達</a:t>
              </a:r>
              <a:r>
                <a:rPr lang="en-US" altLang="zh-TW" sz="1900" b="1" dirty="0">
                  <a:solidFill>
                    <a:srgbClr val="C00000"/>
                  </a:solidFill>
                  <a:latin typeface="微軟正黑體" panose="020B0604030504040204" pitchFamily="34" charset="-120"/>
                  <a:ea typeface="微軟正黑體" panose="020B0604030504040204" pitchFamily="34" charset="-120"/>
                </a:rPr>
                <a:t>2</a:t>
              </a:r>
              <a:r>
                <a:rPr lang="zh-TW" altLang="en-US" sz="1900" b="1" dirty="0">
                  <a:solidFill>
                    <a:srgbClr val="C00000"/>
                  </a:solidFill>
                  <a:latin typeface="微軟正黑體" panose="020B0604030504040204" pitchFamily="34" charset="-120"/>
                  <a:ea typeface="微軟正黑體" panose="020B0604030504040204" pitchFamily="34" charset="-120"/>
                </a:rPr>
                <a:t>千萬度（含）以上</a:t>
              </a:r>
            </a:p>
          </p:txBody>
        </p:sp>
        <p:sp>
          <p:nvSpPr>
            <p:cNvPr id="18" name="Google Shape;6756;p45">
              <a:extLst>
                <a:ext uri="{FF2B5EF4-FFF2-40B4-BE49-F238E27FC236}">
                  <a16:creationId xmlns:a16="http://schemas.microsoft.com/office/drawing/2014/main" id="{BEB42C76-400F-4C05-8956-7CE789C9945A}"/>
                </a:ext>
              </a:extLst>
            </p:cNvPr>
            <p:cNvSpPr/>
            <p:nvPr/>
          </p:nvSpPr>
          <p:spPr>
            <a:xfrm>
              <a:off x="9627088" y="2301518"/>
              <a:ext cx="2196000" cy="648000"/>
            </a:xfrm>
            <a:prstGeom prst="roundRect">
              <a:avLst>
                <a:gd name="adj" fmla="val 50000"/>
              </a:avLst>
            </a:prstGeom>
            <a:solidFill>
              <a:schemeClr val="accent4">
                <a:lumMod val="20000"/>
                <a:lumOff val="80000"/>
              </a:schemeClr>
            </a:solid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sz="2000" b="1" dirty="0">
                  <a:solidFill>
                    <a:schemeClr val="tx1">
                      <a:lumMod val="85000"/>
                      <a:lumOff val="15000"/>
                    </a:schemeClr>
                  </a:solidFill>
                  <a:latin typeface="微軟正黑體" panose="020B0604030504040204" pitchFamily="34" charset="-120"/>
                  <a:ea typeface="微軟正黑體" panose="020B0604030504040204" pitchFamily="34" charset="-120"/>
                </a:rPr>
                <a:t>事業</a:t>
              </a:r>
              <a:endParaRPr sz="2000" b="1"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
          <p:nvSpPr>
            <p:cNvPr id="19" name="Google Shape;6756;p45">
              <a:extLst>
                <a:ext uri="{FF2B5EF4-FFF2-40B4-BE49-F238E27FC236}">
                  <a16:creationId xmlns:a16="http://schemas.microsoft.com/office/drawing/2014/main" id="{9445AF58-B9F4-4E22-BC0A-DCB1DAEAB509}"/>
                </a:ext>
              </a:extLst>
            </p:cNvPr>
            <p:cNvSpPr/>
            <p:nvPr/>
          </p:nvSpPr>
          <p:spPr>
            <a:xfrm>
              <a:off x="9627088" y="3806006"/>
              <a:ext cx="2196000" cy="720000"/>
            </a:xfrm>
            <a:prstGeom prst="roundRect">
              <a:avLst>
                <a:gd name="adj" fmla="val 50000"/>
              </a:avLst>
            </a:prstGeom>
            <a:solidFill>
              <a:schemeClr val="accent4">
                <a:lumMod val="20000"/>
                <a:lumOff val="80000"/>
              </a:schemeClr>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sz="2000" b="1" dirty="0">
                  <a:solidFill>
                    <a:schemeClr val="tx1">
                      <a:lumMod val="85000"/>
                      <a:lumOff val="15000"/>
                    </a:schemeClr>
                  </a:solidFill>
                  <a:latin typeface="微軟正黑體" panose="020B0604030504040204" pitchFamily="34" charset="-120"/>
                  <a:ea typeface="微軟正黑體" panose="020B0604030504040204" pitchFamily="34" charset="-120"/>
                </a:rPr>
                <a:t>年用電量達</a:t>
              </a:r>
              <a:r>
                <a:rPr lang="en-US" altLang="zh-TW" sz="2000" b="1" dirty="0">
                  <a:solidFill>
                    <a:schemeClr val="tx1">
                      <a:lumMod val="85000"/>
                      <a:lumOff val="15000"/>
                    </a:schemeClr>
                  </a:solidFill>
                  <a:latin typeface="微軟正黑體" panose="020B0604030504040204" pitchFamily="34" charset="-120"/>
                  <a:ea typeface="微軟正黑體" panose="020B0604030504040204" pitchFamily="34" charset="-120"/>
                </a:rPr>
                <a:t>1</a:t>
              </a:r>
              <a:r>
                <a:rPr lang="zh-TW" altLang="en-US" sz="2000" b="1" dirty="0">
                  <a:solidFill>
                    <a:schemeClr val="tx1">
                      <a:lumMod val="85000"/>
                      <a:lumOff val="15000"/>
                    </a:schemeClr>
                  </a:solidFill>
                  <a:latin typeface="微軟正黑體" panose="020B0604030504040204" pitchFamily="34" charset="-120"/>
                  <a:ea typeface="微軟正黑體" panose="020B0604030504040204" pitchFamily="34" charset="-120"/>
                </a:rPr>
                <a:t>千萬度以上之場所</a:t>
              </a:r>
            </a:p>
          </p:txBody>
        </p:sp>
        <p:sp>
          <p:nvSpPr>
            <p:cNvPr id="20" name="Google Shape;6756;p45">
              <a:extLst>
                <a:ext uri="{FF2B5EF4-FFF2-40B4-BE49-F238E27FC236}">
                  <a16:creationId xmlns:a16="http://schemas.microsoft.com/office/drawing/2014/main" id="{1CE18BE2-6B08-4B5B-902C-C0D86B588EE3}"/>
                </a:ext>
              </a:extLst>
            </p:cNvPr>
            <p:cNvSpPr/>
            <p:nvPr/>
          </p:nvSpPr>
          <p:spPr>
            <a:xfrm>
              <a:off x="9627088" y="5088041"/>
              <a:ext cx="2196000" cy="720000"/>
            </a:xfrm>
            <a:prstGeom prst="roundRect">
              <a:avLst>
                <a:gd name="adj" fmla="val 50000"/>
              </a:avLst>
            </a:prstGeom>
            <a:solidFill>
              <a:schemeClr val="accent4">
                <a:lumMod val="20000"/>
                <a:lumOff val="80000"/>
              </a:schemeClr>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sz="2000" b="1" dirty="0">
                  <a:solidFill>
                    <a:schemeClr val="tx1">
                      <a:lumMod val="85000"/>
                      <a:lumOff val="15000"/>
                    </a:schemeClr>
                  </a:solidFill>
                  <a:latin typeface="微軟正黑體" panose="020B0604030504040204" pitchFamily="34" charset="-120"/>
                  <a:ea typeface="微軟正黑體" panose="020B0604030504040204" pitchFamily="34" charset="-120"/>
                </a:rPr>
                <a:t>事業及其所有 場所無須申報</a:t>
              </a:r>
            </a:p>
          </p:txBody>
        </p:sp>
        <p:cxnSp>
          <p:nvCxnSpPr>
            <p:cNvPr id="21" name="Google Shape;6751;p45">
              <a:extLst>
                <a:ext uri="{FF2B5EF4-FFF2-40B4-BE49-F238E27FC236}">
                  <a16:creationId xmlns:a16="http://schemas.microsoft.com/office/drawing/2014/main" id="{4E1DDA20-058C-4DC4-8188-28FCA34E1508}"/>
                </a:ext>
              </a:extLst>
            </p:cNvPr>
            <p:cNvCxnSpPr>
              <a:cxnSpLocks/>
              <a:stCxn id="18" idx="1"/>
              <a:endCxn id="17" idx="3"/>
            </p:cNvCxnSpPr>
            <p:nvPr/>
          </p:nvCxnSpPr>
          <p:spPr>
            <a:xfrm rot="10800000" flipV="1">
              <a:off x="6279088" y="2661518"/>
              <a:ext cx="3348000" cy="0"/>
            </a:xfrm>
            <a:prstGeom prst="bentConnector3">
              <a:avLst>
                <a:gd name="adj1" fmla="val 50000"/>
              </a:avLst>
            </a:prstGeom>
            <a:noFill/>
            <a:ln w="19050" cap="flat" cmpd="sng">
              <a:solidFill>
                <a:schemeClr val="accent6"/>
              </a:solidFill>
              <a:prstDash val="solid"/>
              <a:round/>
              <a:headEnd type="triangle" w="lg" len="lg"/>
              <a:tailEnd type="none" w="sm" len="sm"/>
            </a:ln>
          </p:spPr>
        </p:cxnSp>
        <p:sp>
          <p:nvSpPr>
            <p:cNvPr id="23" name="Google Shape;6752;p45">
              <a:extLst>
                <a:ext uri="{FF2B5EF4-FFF2-40B4-BE49-F238E27FC236}">
                  <a16:creationId xmlns:a16="http://schemas.microsoft.com/office/drawing/2014/main" id="{ED83E971-0A9D-46A6-BA1F-ED7606027FC3}"/>
                </a:ext>
              </a:extLst>
            </p:cNvPr>
            <p:cNvSpPr/>
            <p:nvPr/>
          </p:nvSpPr>
          <p:spPr>
            <a:xfrm>
              <a:off x="6808760" y="5001518"/>
              <a:ext cx="2340000" cy="900000"/>
            </a:xfrm>
            <a:prstGeom prst="roundRect">
              <a:avLst>
                <a:gd name="adj" fmla="val 50000"/>
              </a:avLst>
            </a:prstGeom>
            <a:solidFill>
              <a:schemeClr val="accent1">
                <a:lumMod val="20000"/>
                <a:lumOff val="80000"/>
              </a:schemeClr>
            </a:solidFill>
            <a:ln w="19050" cap="flat" cmpd="sng">
              <a:solidFill>
                <a:schemeClr val="accent1"/>
              </a:solidFill>
              <a:prstDash val="solid"/>
              <a:round/>
              <a:headEnd type="none" w="sm" len="sm"/>
              <a:tailEnd type="none" w="sm" len="sm"/>
            </a:ln>
          </p:spPr>
          <p:txBody>
            <a:bodyPr spcFirstLastPara="1" vert="horz" wrap="square" lIns="91425" tIns="91425" rIns="91425" bIns="91425" anchor="ctr" anchorCtr="0">
              <a:noAutofit/>
            </a:bodyPr>
            <a:lstStyle/>
            <a:p>
              <a:pPr marL="0" lvl="0" indent="0" algn="ctr" rtl="0">
                <a:spcBef>
                  <a:spcPts val="0"/>
                </a:spcBef>
                <a:spcAft>
                  <a:spcPts val="0"/>
                </a:spcAft>
                <a:buNone/>
              </a:pP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事業內</a:t>
              </a:r>
              <a:r>
                <a:rPr lang="zh-TW" altLang="en-US" b="1" dirty="0">
                  <a:solidFill>
                    <a:srgbClr val="00B0F0"/>
                  </a:solidFill>
                  <a:latin typeface="微軟正黑體" panose="020B0604030504040204" pitchFamily="34" charset="-120"/>
                  <a:ea typeface="微軟正黑體" panose="020B0604030504040204" pitchFamily="34" charset="-120"/>
                </a:rPr>
                <a:t>無任一場所</a:t>
              </a: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年用電量</a:t>
              </a:r>
              <a:r>
                <a:rPr lang="zh-TW" altLang="en-US" b="1" dirty="0">
                  <a:solidFill>
                    <a:srgbClr val="C00000"/>
                  </a:solidFill>
                  <a:latin typeface="微軟正黑體" panose="020B0604030504040204" pitchFamily="34" charset="-120"/>
                  <a:ea typeface="微軟正黑體" panose="020B0604030504040204" pitchFamily="34" charset="-120"/>
                </a:rPr>
                <a:t>達</a:t>
              </a:r>
              <a:r>
                <a:rPr lang="en-US" altLang="zh-TW" b="1" dirty="0">
                  <a:solidFill>
                    <a:srgbClr val="C00000"/>
                  </a:solidFill>
                  <a:latin typeface="微軟正黑體" panose="020B0604030504040204" pitchFamily="34" charset="-120"/>
                  <a:ea typeface="微軟正黑體" panose="020B0604030504040204" pitchFamily="34" charset="-120"/>
                </a:rPr>
                <a:t>1</a:t>
              </a:r>
              <a:r>
                <a:rPr lang="zh-TW" altLang="en-US" b="1" dirty="0">
                  <a:solidFill>
                    <a:srgbClr val="C00000"/>
                  </a:solidFill>
                  <a:latin typeface="微軟正黑體" panose="020B0604030504040204" pitchFamily="34" charset="-120"/>
                  <a:ea typeface="微軟正黑體" panose="020B0604030504040204" pitchFamily="34" charset="-120"/>
                </a:rPr>
                <a:t>千萬度以上</a:t>
              </a:r>
            </a:p>
          </p:txBody>
        </p:sp>
        <p:sp>
          <p:nvSpPr>
            <p:cNvPr id="24" name="Google Shape;6752;p45">
              <a:extLst>
                <a:ext uri="{FF2B5EF4-FFF2-40B4-BE49-F238E27FC236}">
                  <a16:creationId xmlns:a16="http://schemas.microsoft.com/office/drawing/2014/main" id="{51631CB1-EC4E-4005-A86C-B949C5193945}"/>
                </a:ext>
              </a:extLst>
            </p:cNvPr>
            <p:cNvSpPr/>
            <p:nvPr/>
          </p:nvSpPr>
          <p:spPr>
            <a:xfrm>
              <a:off x="3687088" y="4281518"/>
              <a:ext cx="2592000" cy="1080000"/>
            </a:xfrm>
            <a:prstGeom prst="roundRect">
              <a:avLst>
                <a:gd name="adj" fmla="val 50000"/>
              </a:avLst>
            </a:prstGeom>
            <a:solidFill>
              <a:schemeClr val="accent1">
                <a:lumMod val="20000"/>
                <a:lumOff val="80000"/>
              </a:schemeClr>
            </a:solidFill>
            <a:ln w="19050" cap="flat" cmpd="sng">
              <a:solidFill>
                <a:schemeClr val="accent1"/>
              </a:solidFill>
              <a:prstDash val="solid"/>
              <a:round/>
              <a:headEnd type="none" w="sm" len="sm"/>
              <a:tailEnd type="none" w="sm" len="sm"/>
            </a:ln>
          </p:spPr>
          <p:txBody>
            <a:bodyPr spcFirstLastPara="1" vert="horz" wrap="square" lIns="91425" tIns="91425" rIns="91425" bIns="91425" anchor="ctr" anchorCtr="0">
              <a:noAutofit/>
            </a:bodyPr>
            <a:lstStyle/>
            <a:p>
              <a:pPr marL="0" lvl="0" indent="0" algn="ctr" rtl="0">
                <a:spcBef>
                  <a:spcPts val="0"/>
                </a:spcBef>
                <a:spcAft>
                  <a:spcPts val="0"/>
                </a:spcAft>
                <a:buNone/>
              </a:pPr>
              <a:r>
                <a:rPr lang="zh-TW" altLang="en-US" sz="2000" b="1" dirty="0">
                  <a:solidFill>
                    <a:schemeClr val="tx1">
                      <a:lumMod val="75000"/>
                      <a:lumOff val="25000"/>
                    </a:schemeClr>
                  </a:solidFill>
                  <a:latin typeface="微軟正黑體" panose="020B0604030504040204" pitchFamily="34" charset="-120"/>
                  <a:ea typeface="微軟正黑體" panose="020B0604030504040204" pitchFamily="34" charset="-120"/>
                </a:rPr>
                <a:t>事業及其所有場所之年用電量合計</a:t>
              </a:r>
              <a:r>
                <a:rPr lang="zh-TW" altLang="en-US" sz="2000" b="1" dirty="0">
                  <a:solidFill>
                    <a:srgbClr val="C00000"/>
                  </a:solidFill>
                  <a:latin typeface="微軟正黑體" panose="020B0604030504040204" pitchFamily="34" charset="-120"/>
                  <a:ea typeface="微軟正黑體" panose="020B0604030504040204" pitchFamily="34" charset="-120"/>
                </a:rPr>
                <a:t>未達</a:t>
              </a:r>
              <a:r>
                <a:rPr lang="en-US" altLang="zh-TW" sz="2000" b="1" dirty="0">
                  <a:solidFill>
                    <a:srgbClr val="C00000"/>
                  </a:solidFill>
                  <a:latin typeface="微軟正黑體" panose="020B0604030504040204" pitchFamily="34" charset="-120"/>
                  <a:ea typeface="微軟正黑體" panose="020B0604030504040204" pitchFamily="34" charset="-120"/>
                </a:rPr>
                <a:t>2</a:t>
              </a:r>
              <a:r>
                <a:rPr lang="zh-TW" altLang="en-US" sz="2000" b="1" dirty="0">
                  <a:solidFill>
                    <a:srgbClr val="C00000"/>
                  </a:solidFill>
                  <a:latin typeface="微軟正黑體" panose="020B0604030504040204" pitchFamily="34" charset="-120"/>
                  <a:ea typeface="微軟正黑體" panose="020B0604030504040204" pitchFamily="34" charset="-120"/>
                </a:rPr>
                <a:t>千萬度</a:t>
              </a:r>
            </a:p>
          </p:txBody>
        </p:sp>
        <p:sp>
          <p:nvSpPr>
            <p:cNvPr id="25" name="Google Shape;6752;p45">
              <a:extLst>
                <a:ext uri="{FF2B5EF4-FFF2-40B4-BE49-F238E27FC236}">
                  <a16:creationId xmlns:a16="http://schemas.microsoft.com/office/drawing/2014/main" id="{008CB436-EEAD-4C76-A7CB-F81DECDBE027}"/>
                </a:ext>
              </a:extLst>
            </p:cNvPr>
            <p:cNvSpPr/>
            <p:nvPr/>
          </p:nvSpPr>
          <p:spPr>
            <a:xfrm>
              <a:off x="6808760" y="3705518"/>
              <a:ext cx="2340000" cy="900000"/>
            </a:xfrm>
            <a:prstGeom prst="roundRect">
              <a:avLst>
                <a:gd name="adj" fmla="val 50000"/>
              </a:avLst>
            </a:prstGeom>
            <a:solidFill>
              <a:schemeClr val="accent1">
                <a:lumMod val="20000"/>
                <a:lumOff val="80000"/>
              </a:schemeClr>
            </a:solidFill>
            <a:ln w="19050" cap="flat" cmpd="sng">
              <a:solidFill>
                <a:schemeClr val="accent1"/>
              </a:solidFill>
              <a:prstDash val="solid"/>
              <a:round/>
              <a:headEnd type="none" w="sm" len="sm"/>
              <a:tailEnd type="none" w="sm" len="sm"/>
            </a:ln>
          </p:spPr>
          <p:txBody>
            <a:bodyPr spcFirstLastPara="1" vert="horz" wrap="square" lIns="91425" tIns="91425" rIns="91425" bIns="91425" anchor="ctr" anchorCtr="0">
              <a:noAutofit/>
            </a:bodyPr>
            <a:lstStyle/>
            <a:p>
              <a:pPr marL="0" lvl="0" indent="0" algn="ctr" rtl="0">
                <a:spcBef>
                  <a:spcPts val="0"/>
                </a:spcBef>
                <a:spcAft>
                  <a:spcPts val="0"/>
                </a:spcAft>
                <a:buNone/>
              </a:pP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事業內</a:t>
              </a:r>
              <a:r>
                <a:rPr lang="zh-TW" altLang="en-US" b="1" dirty="0">
                  <a:solidFill>
                    <a:srgbClr val="00B0F0"/>
                  </a:solidFill>
                  <a:latin typeface="微軟正黑體" panose="020B0604030504040204" pitchFamily="34" charset="-120"/>
                  <a:ea typeface="微軟正黑體" panose="020B0604030504040204" pitchFamily="34" charset="-120"/>
                </a:rPr>
                <a:t>具有</a:t>
              </a:r>
              <a:r>
                <a:rPr lang="en-US" altLang="zh-TW" b="1" dirty="0">
                  <a:solidFill>
                    <a:srgbClr val="00B0F0"/>
                  </a:solidFill>
                  <a:latin typeface="微軟正黑體" panose="020B0604030504040204" pitchFamily="34" charset="-120"/>
                  <a:ea typeface="微軟正黑體" panose="020B0604030504040204" pitchFamily="34" charset="-120"/>
                </a:rPr>
                <a:t>1</a:t>
              </a:r>
              <a:r>
                <a:rPr lang="zh-TW" altLang="en-US" b="1" dirty="0">
                  <a:solidFill>
                    <a:srgbClr val="00B0F0"/>
                  </a:solidFill>
                  <a:latin typeface="微軟正黑體" panose="020B0604030504040204" pitchFamily="34" charset="-120"/>
                  <a:ea typeface="微軟正黑體" panose="020B0604030504040204" pitchFamily="34" charset="-120"/>
                </a:rPr>
                <a:t>個場所</a:t>
              </a:r>
              <a:r>
                <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rPr>
                <a:t>年用電量</a:t>
              </a:r>
              <a:r>
                <a:rPr lang="zh-TW" altLang="en-US" b="1" dirty="0">
                  <a:solidFill>
                    <a:srgbClr val="C00000"/>
                  </a:solidFill>
                  <a:latin typeface="微軟正黑體" panose="020B0604030504040204" pitchFamily="34" charset="-120"/>
                  <a:ea typeface="微軟正黑體" panose="020B0604030504040204" pitchFamily="34" charset="-120"/>
                </a:rPr>
                <a:t>達</a:t>
              </a:r>
              <a:r>
                <a:rPr lang="en-US" altLang="zh-TW" b="1" dirty="0">
                  <a:solidFill>
                    <a:srgbClr val="C00000"/>
                  </a:solidFill>
                  <a:latin typeface="微軟正黑體" panose="020B0604030504040204" pitchFamily="34" charset="-120"/>
                  <a:ea typeface="微軟正黑體" panose="020B0604030504040204" pitchFamily="34" charset="-120"/>
                </a:rPr>
                <a:t>1</a:t>
              </a:r>
              <a:r>
                <a:rPr lang="zh-TW" altLang="en-US" b="1" dirty="0">
                  <a:solidFill>
                    <a:srgbClr val="C00000"/>
                  </a:solidFill>
                  <a:latin typeface="微軟正黑體" panose="020B0604030504040204" pitchFamily="34" charset="-120"/>
                  <a:ea typeface="微軟正黑體" panose="020B0604030504040204" pitchFamily="34" charset="-120"/>
                </a:rPr>
                <a:t>千萬度以上</a:t>
              </a:r>
            </a:p>
          </p:txBody>
        </p:sp>
        <p:grpSp>
          <p:nvGrpSpPr>
            <p:cNvPr id="26" name="群組 25">
              <a:extLst>
                <a:ext uri="{FF2B5EF4-FFF2-40B4-BE49-F238E27FC236}">
                  <a16:creationId xmlns:a16="http://schemas.microsoft.com/office/drawing/2014/main" id="{397AEDC4-9E46-4B42-9DDE-B0083B910240}"/>
                </a:ext>
              </a:extLst>
            </p:cNvPr>
            <p:cNvGrpSpPr/>
            <p:nvPr/>
          </p:nvGrpSpPr>
          <p:grpSpPr>
            <a:xfrm>
              <a:off x="3120212" y="2517908"/>
              <a:ext cx="566877" cy="3267550"/>
              <a:chOff x="3120212" y="3318362"/>
              <a:chExt cx="566877" cy="3267550"/>
            </a:xfrm>
          </p:grpSpPr>
          <p:cxnSp>
            <p:nvCxnSpPr>
              <p:cNvPr id="36" name="Google Shape;6751;p45">
                <a:extLst>
                  <a:ext uri="{FF2B5EF4-FFF2-40B4-BE49-F238E27FC236}">
                    <a16:creationId xmlns:a16="http://schemas.microsoft.com/office/drawing/2014/main" id="{F5041A26-F49E-4E97-8B05-884A3C44E67E}"/>
                  </a:ext>
                </a:extLst>
              </p:cNvPr>
              <p:cNvCxnSpPr>
                <a:cxnSpLocks/>
                <a:stCxn id="17" idx="1"/>
                <a:endCxn id="46" idx="3"/>
              </p:cNvCxnSpPr>
              <p:nvPr/>
            </p:nvCxnSpPr>
            <p:spPr>
              <a:xfrm rot="10800000">
                <a:off x="3147088" y="3318362"/>
                <a:ext cx="540000" cy="216000"/>
              </a:xfrm>
              <a:prstGeom prst="bentConnector3">
                <a:avLst>
                  <a:gd name="adj1" fmla="val 50000"/>
                </a:avLst>
              </a:prstGeom>
              <a:noFill/>
              <a:ln w="19050" cap="flat" cmpd="sng">
                <a:solidFill>
                  <a:schemeClr val="accent6"/>
                </a:solidFill>
                <a:prstDash val="solid"/>
                <a:round/>
                <a:headEnd type="triangle" w="lg" len="lg"/>
                <a:tailEnd type="none" w="sm" len="sm"/>
              </a:ln>
            </p:spPr>
          </p:cxnSp>
          <p:cxnSp>
            <p:nvCxnSpPr>
              <p:cNvPr id="37" name="Google Shape;6751;p45">
                <a:extLst>
                  <a:ext uri="{FF2B5EF4-FFF2-40B4-BE49-F238E27FC236}">
                    <a16:creationId xmlns:a16="http://schemas.microsoft.com/office/drawing/2014/main" id="{6139D428-6104-4323-9662-D71843541068}"/>
                  </a:ext>
                </a:extLst>
              </p:cNvPr>
              <p:cNvCxnSpPr>
                <a:cxnSpLocks/>
                <a:stCxn id="17" idx="1"/>
                <a:endCxn id="44" idx="3"/>
              </p:cNvCxnSpPr>
              <p:nvPr/>
            </p:nvCxnSpPr>
            <p:spPr>
              <a:xfrm rot="10800000" flipV="1">
                <a:off x="3147088" y="3534362"/>
                <a:ext cx="540000" cy="1997782"/>
              </a:xfrm>
              <a:prstGeom prst="bentConnector3">
                <a:avLst>
                  <a:gd name="adj1" fmla="val 50000"/>
                </a:avLst>
              </a:prstGeom>
              <a:noFill/>
              <a:ln w="19050" cap="flat" cmpd="sng">
                <a:solidFill>
                  <a:schemeClr val="accent6"/>
                </a:solidFill>
                <a:prstDash val="solid"/>
                <a:round/>
                <a:headEnd type="triangle" w="lg" len="lg"/>
                <a:tailEnd type="none" w="sm" len="sm"/>
              </a:ln>
            </p:spPr>
          </p:cxnSp>
          <p:cxnSp>
            <p:nvCxnSpPr>
              <p:cNvPr id="38" name="Google Shape;6751;p45">
                <a:extLst>
                  <a:ext uri="{FF2B5EF4-FFF2-40B4-BE49-F238E27FC236}">
                    <a16:creationId xmlns:a16="http://schemas.microsoft.com/office/drawing/2014/main" id="{A1085313-7F47-4291-AE30-C75F01D90A1B}"/>
                  </a:ext>
                </a:extLst>
              </p:cNvPr>
              <p:cNvCxnSpPr>
                <a:cxnSpLocks/>
                <a:stCxn id="17" idx="1"/>
                <a:endCxn id="42" idx="3"/>
              </p:cNvCxnSpPr>
              <p:nvPr/>
            </p:nvCxnSpPr>
            <p:spPr>
              <a:xfrm rot="10800000" flipV="1">
                <a:off x="3128016" y="3534361"/>
                <a:ext cx="559073" cy="3051551"/>
              </a:xfrm>
              <a:prstGeom prst="bentConnector3">
                <a:avLst>
                  <a:gd name="adj1" fmla="val 47956"/>
                </a:avLst>
              </a:prstGeom>
              <a:noFill/>
              <a:ln w="19050" cap="flat" cmpd="sng">
                <a:solidFill>
                  <a:schemeClr val="accent6"/>
                </a:solidFill>
                <a:prstDash val="solid"/>
                <a:round/>
                <a:headEnd type="triangle" w="lg" len="lg"/>
                <a:tailEnd type="none" w="sm" len="sm"/>
              </a:ln>
            </p:spPr>
          </p:cxnSp>
          <p:cxnSp>
            <p:nvCxnSpPr>
              <p:cNvPr id="39" name="Google Shape;6751;p45">
                <a:extLst>
                  <a:ext uri="{FF2B5EF4-FFF2-40B4-BE49-F238E27FC236}">
                    <a16:creationId xmlns:a16="http://schemas.microsoft.com/office/drawing/2014/main" id="{F70F09CC-9180-4AB3-ACF2-E1E4CE837A2C}"/>
                  </a:ext>
                </a:extLst>
              </p:cNvPr>
              <p:cNvCxnSpPr>
                <a:cxnSpLocks/>
                <a:stCxn id="17" idx="1"/>
                <a:endCxn id="40" idx="3"/>
              </p:cNvCxnSpPr>
              <p:nvPr/>
            </p:nvCxnSpPr>
            <p:spPr>
              <a:xfrm rot="10800000" flipV="1">
                <a:off x="3120212" y="3534361"/>
                <a:ext cx="566876" cy="904831"/>
              </a:xfrm>
              <a:prstGeom prst="bentConnector3">
                <a:avLst>
                  <a:gd name="adj1" fmla="val 47536"/>
                </a:avLst>
              </a:prstGeom>
              <a:ln>
                <a:headEnd type="triangle" w="lg" len="lg"/>
                <a:tailEnd type="none" w="sm" len="sm"/>
              </a:ln>
            </p:spPr>
            <p:style>
              <a:lnRef idx="2">
                <a:schemeClr val="accent6"/>
              </a:lnRef>
              <a:fillRef idx="0">
                <a:schemeClr val="accent6"/>
              </a:fillRef>
              <a:effectRef idx="1">
                <a:schemeClr val="accent6"/>
              </a:effectRef>
              <a:fontRef idx="minor">
                <a:schemeClr val="tx1"/>
              </a:fontRef>
            </p:style>
          </p:cxnSp>
        </p:grpSp>
        <p:cxnSp>
          <p:nvCxnSpPr>
            <p:cNvPr id="27" name="Google Shape;6751;p45">
              <a:extLst>
                <a:ext uri="{FF2B5EF4-FFF2-40B4-BE49-F238E27FC236}">
                  <a16:creationId xmlns:a16="http://schemas.microsoft.com/office/drawing/2014/main" id="{F138A846-910D-482A-9C80-26FCB884E32F}"/>
                </a:ext>
              </a:extLst>
            </p:cNvPr>
            <p:cNvCxnSpPr>
              <a:cxnSpLocks/>
              <a:stCxn id="19" idx="1"/>
              <a:endCxn id="25" idx="3"/>
            </p:cNvCxnSpPr>
            <p:nvPr/>
          </p:nvCxnSpPr>
          <p:spPr>
            <a:xfrm rot="10800000">
              <a:off x="9148760" y="4166006"/>
              <a:ext cx="478328" cy="0"/>
            </a:xfrm>
            <a:prstGeom prst="bentConnector3">
              <a:avLst>
                <a:gd name="adj1" fmla="val 50000"/>
              </a:avLst>
            </a:prstGeom>
            <a:ln>
              <a:headEnd type="triangle" w="lg" len="lg"/>
              <a:tailEnd type="none" w="sm" len="sm"/>
            </a:ln>
          </p:spPr>
          <p:style>
            <a:lnRef idx="3">
              <a:schemeClr val="accent1"/>
            </a:lnRef>
            <a:fillRef idx="0">
              <a:schemeClr val="accent1"/>
            </a:fillRef>
            <a:effectRef idx="2">
              <a:schemeClr val="accent1"/>
            </a:effectRef>
            <a:fontRef idx="minor">
              <a:schemeClr val="tx1"/>
            </a:fontRef>
          </p:style>
        </p:cxnSp>
        <p:cxnSp>
          <p:nvCxnSpPr>
            <p:cNvPr id="28" name="Google Shape;6751;p45">
              <a:extLst>
                <a:ext uri="{FF2B5EF4-FFF2-40B4-BE49-F238E27FC236}">
                  <a16:creationId xmlns:a16="http://schemas.microsoft.com/office/drawing/2014/main" id="{8B071EC5-8101-43B4-87E6-504E342963FA}"/>
                </a:ext>
              </a:extLst>
            </p:cNvPr>
            <p:cNvCxnSpPr>
              <a:cxnSpLocks/>
              <a:stCxn id="20" idx="1"/>
              <a:endCxn id="23" idx="3"/>
            </p:cNvCxnSpPr>
            <p:nvPr/>
          </p:nvCxnSpPr>
          <p:spPr>
            <a:xfrm rot="10800000" flipV="1">
              <a:off x="9148760" y="5451516"/>
              <a:ext cx="478328" cy="0"/>
            </a:xfrm>
            <a:prstGeom prst="bentConnector3">
              <a:avLst>
                <a:gd name="adj1" fmla="val 50000"/>
              </a:avLst>
            </a:prstGeom>
            <a:ln>
              <a:headEnd type="triangle" w="lg" len="lg"/>
              <a:tailEnd type="none" w="sm" len="sm"/>
            </a:ln>
          </p:spPr>
          <p:style>
            <a:lnRef idx="3">
              <a:schemeClr val="accent1"/>
            </a:lnRef>
            <a:fillRef idx="0">
              <a:schemeClr val="accent1"/>
            </a:fillRef>
            <a:effectRef idx="2">
              <a:schemeClr val="accent1"/>
            </a:effectRef>
            <a:fontRef idx="minor">
              <a:schemeClr val="tx1"/>
            </a:fontRef>
          </p:style>
        </p:cxnSp>
        <p:cxnSp>
          <p:nvCxnSpPr>
            <p:cNvPr id="29" name="Google Shape;6751;p45">
              <a:extLst>
                <a:ext uri="{FF2B5EF4-FFF2-40B4-BE49-F238E27FC236}">
                  <a16:creationId xmlns:a16="http://schemas.microsoft.com/office/drawing/2014/main" id="{B1A314F8-189F-4047-A195-B9273CE3490F}"/>
                </a:ext>
              </a:extLst>
            </p:cNvPr>
            <p:cNvCxnSpPr>
              <a:cxnSpLocks/>
              <a:stCxn id="25" idx="1"/>
              <a:endCxn id="24" idx="3"/>
            </p:cNvCxnSpPr>
            <p:nvPr/>
          </p:nvCxnSpPr>
          <p:spPr>
            <a:xfrm rot="10800000" flipV="1">
              <a:off x="6279088" y="4155518"/>
              <a:ext cx="529672" cy="666000"/>
            </a:xfrm>
            <a:prstGeom prst="bentConnector3">
              <a:avLst>
                <a:gd name="adj1" fmla="val 50000"/>
              </a:avLst>
            </a:prstGeom>
            <a:ln>
              <a:headEnd type="triangle" w="lg" len="lg"/>
              <a:tailEnd type="none" w="sm" len="sm"/>
            </a:ln>
          </p:spPr>
          <p:style>
            <a:lnRef idx="3">
              <a:schemeClr val="accent1"/>
            </a:lnRef>
            <a:fillRef idx="0">
              <a:schemeClr val="accent1"/>
            </a:fillRef>
            <a:effectRef idx="2">
              <a:schemeClr val="accent1"/>
            </a:effectRef>
            <a:fontRef idx="minor">
              <a:schemeClr val="tx1"/>
            </a:fontRef>
          </p:style>
        </p:cxnSp>
        <p:cxnSp>
          <p:nvCxnSpPr>
            <p:cNvPr id="30" name="Google Shape;6751;p45">
              <a:extLst>
                <a:ext uri="{FF2B5EF4-FFF2-40B4-BE49-F238E27FC236}">
                  <a16:creationId xmlns:a16="http://schemas.microsoft.com/office/drawing/2014/main" id="{0F6A0169-824B-4592-8179-A6733C63F964}"/>
                </a:ext>
              </a:extLst>
            </p:cNvPr>
            <p:cNvCxnSpPr>
              <a:cxnSpLocks/>
              <a:stCxn id="23" idx="1"/>
              <a:endCxn id="24" idx="3"/>
            </p:cNvCxnSpPr>
            <p:nvPr/>
          </p:nvCxnSpPr>
          <p:spPr>
            <a:xfrm rot="10800000">
              <a:off x="6279088" y="4821518"/>
              <a:ext cx="529672" cy="630000"/>
            </a:xfrm>
            <a:prstGeom prst="bentConnector3">
              <a:avLst>
                <a:gd name="adj1" fmla="val 50000"/>
              </a:avLst>
            </a:prstGeom>
            <a:ln>
              <a:headEnd type="triangle" w="lg" len="lg"/>
              <a:tailEnd type="none" w="sm" len="sm"/>
            </a:ln>
          </p:spPr>
          <p:style>
            <a:lnRef idx="3">
              <a:schemeClr val="accent1"/>
            </a:lnRef>
            <a:fillRef idx="0">
              <a:schemeClr val="accent1"/>
            </a:fillRef>
            <a:effectRef idx="2">
              <a:schemeClr val="accent1"/>
            </a:effectRef>
            <a:fontRef idx="minor">
              <a:schemeClr val="tx1"/>
            </a:fontRef>
          </p:style>
        </p:cxnSp>
        <p:grpSp>
          <p:nvGrpSpPr>
            <p:cNvPr id="31" name="群組 30">
              <a:extLst>
                <a:ext uri="{FF2B5EF4-FFF2-40B4-BE49-F238E27FC236}">
                  <a16:creationId xmlns:a16="http://schemas.microsoft.com/office/drawing/2014/main" id="{68D300DA-9496-47DF-9860-BD8E0D1F79AA}"/>
                </a:ext>
              </a:extLst>
            </p:cNvPr>
            <p:cNvGrpSpPr/>
            <p:nvPr/>
          </p:nvGrpSpPr>
          <p:grpSpPr>
            <a:xfrm>
              <a:off x="3120212" y="2445518"/>
              <a:ext cx="566877" cy="3267550"/>
              <a:chOff x="3120212" y="2445518"/>
              <a:chExt cx="566877" cy="3267550"/>
            </a:xfrm>
          </p:grpSpPr>
          <p:cxnSp>
            <p:nvCxnSpPr>
              <p:cNvPr id="32" name="Google Shape;6751;p45">
                <a:extLst>
                  <a:ext uri="{FF2B5EF4-FFF2-40B4-BE49-F238E27FC236}">
                    <a16:creationId xmlns:a16="http://schemas.microsoft.com/office/drawing/2014/main" id="{1607D9EB-01E4-431C-BC2D-F0924EB8F293}"/>
                  </a:ext>
                </a:extLst>
              </p:cNvPr>
              <p:cNvCxnSpPr>
                <a:cxnSpLocks/>
                <a:stCxn id="24" idx="1"/>
                <a:endCxn id="42" idx="3"/>
              </p:cNvCxnSpPr>
              <p:nvPr/>
            </p:nvCxnSpPr>
            <p:spPr>
              <a:xfrm rot="10800000" flipV="1">
                <a:off x="3128016" y="4821517"/>
                <a:ext cx="559073" cy="891551"/>
              </a:xfrm>
              <a:prstGeom prst="bentConnector3">
                <a:avLst>
                  <a:gd name="adj1" fmla="val 59541"/>
                </a:avLst>
              </a:prstGeom>
              <a:ln>
                <a:headEnd type="triangle" w="lg" len="lg"/>
                <a:tailEnd type="none" w="sm" len="sm"/>
              </a:ln>
            </p:spPr>
            <p:style>
              <a:lnRef idx="3">
                <a:schemeClr val="accent1"/>
              </a:lnRef>
              <a:fillRef idx="0">
                <a:schemeClr val="accent1"/>
              </a:fillRef>
              <a:effectRef idx="2">
                <a:schemeClr val="accent1"/>
              </a:effectRef>
              <a:fontRef idx="minor">
                <a:schemeClr val="tx1"/>
              </a:fontRef>
            </p:style>
          </p:cxnSp>
          <p:cxnSp>
            <p:nvCxnSpPr>
              <p:cNvPr id="33" name="Google Shape;6751;p45">
                <a:extLst>
                  <a:ext uri="{FF2B5EF4-FFF2-40B4-BE49-F238E27FC236}">
                    <a16:creationId xmlns:a16="http://schemas.microsoft.com/office/drawing/2014/main" id="{A61BE0DD-8E7E-4C64-8A85-EB37AD339352}"/>
                  </a:ext>
                </a:extLst>
              </p:cNvPr>
              <p:cNvCxnSpPr>
                <a:cxnSpLocks/>
                <a:stCxn id="24" idx="1"/>
                <a:endCxn id="44" idx="3"/>
              </p:cNvCxnSpPr>
              <p:nvPr/>
            </p:nvCxnSpPr>
            <p:spPr>
              <a:xfrm rot="10800000">
                <a:off x="3147088" y="4659300"/>
                <a:ext cx="540000" cy="162218"/>
              </a:xfrm>
              <a:prstGeom prst="bentConnector3">
                <a:avLst>
                  <a:gd name="adj1" fmla="val 61289"/>
                </a:avLst>
              </a:prstGeom>
              <a:ln>
                <a:headEnd type="triangle" w="lg" len="lg"/>
                <a:tailEnd type="none" w="sm" len="sm"/>
              </a:ln>
            </p:spPr>
            <p:style>
              <a:lnRef idx="3">
                <a:schemeClr val="accent1"/>
              </a:lnRef>
              <a:fillRef idx="0">
                <a:schemeClr val="accent1"/>
              </a:fillRef>
              <a:effectRef idx="2">
                <a:schemeClr val="accent1"/>
              </a:effectRef>
              <a:fontRef idx="minor">
                <a:schemeClr val="tx1"/>
              </a:fontRef>
            </p:style>
          </p:cxnSp>
          <p:cxnSp>
            <p:nvCxnSpPr>
              <p:cNvPr id="34" name="Google Shape;6751;p45">
                <a:extLst>
                  <a:ext uri="{FF2B5EF4-FFF2-40B4-BE49-F238E27FC236}">
                    <a16:creationId xmlns:a16="http://schemas.microsoft.com/office/drawing/2014/main" id="{2F4F6306-2E89-45ED-AE57-CE0F431F2A46}"/>
                  </a:ext>
                </a:extLst>
              </p:cNvPr>
              <p:cNvCxnSpPr>
                <a:cxnSpLocks/>
                <a:stCxn id="24" idx="1"/>
                <a:endCxn id="40" idx="3"/>
              </p:cNvCxnSpPr>
              <p:nvPr/>
            </p:nvCxnSpPr>
            <p:spPr>
              <a:xfrm rot="10800000">
                <a:off x="3120212" y="3566350"/>
                <a:ext cx="566876" cy="1255169"/>
              </a:xfrm>
              <a:prstGeom prst="bentConnector3">
                <a:avLst>
                  <a:gd name="adj1" fmla="val 58737"/>
                </a:avLst>
              </a:prstGeom>
              <a:ln>
                <a:headEnd type="triangle" w="lg" len="lg"/>
                <a:tailEnd type="none" w="sm" len="sm"/>
              </a:ln>
            </p:spPr>
            <p:style>
              <a:lnRef idx="3">
                <a:schemeClr val="accent1"/>
              </a:lnRef>
              <a:fillRef idx="0">
                <a:schemeClr val="accent1"/>
              </a:fillRef>
              <a:effectRef idx="2">
                <a:schemeClr val="accent1"/>
              </a:effectRef>
              <a:fontRef idx="minor">
                <a:schemeClr val="tx1"/>
              </a:fontRef>
            </p:style>
          </p:cxnSp>
          <p:cxnSp>
            <p:nvCxnSpPr>
              <p:cNvPr id="35" name="Google Shape;6751;p45">
                <a:extLst>
                  <a:ext uri="{FF2B5EF4-FFF2-40B4-BE49-F238E27FC236}">
                    <a16:creationId xmlns:a16="http://schemas.microsoft.com/office/drawing/2014/main" id="{5C763B5C-C035-4790-9379-12AFE03D96A0}"/>
                  </a:ext>
                </a:extLst>
              </p:cNvPr>
              <p:cNvCxnSpPr>
                <a:cxnSpLocks/>
                <a:stCxn id="24" idx="1"/>
                <a:endCxn id="46" idx="3"/>
              </p:cNvCxnSpPr>
              <p:nvPr/>
            </p:nvCxnSpPr>
            <p:spPr>
              <a:xfrm rot="10800000">
                <a:off x="3147088" y="2445518"/>
                <a:ext cx="540000" cy="2376000"/>
              </a:xfrm>
              <a:prstGeom prst="bentConnector3">
                <a:avLst>
                  <a:gd name="adj1" fmla="val 61289"/>
                </a:avLst>
              </a:prstGeom>
              <a:ln>
                <a:headEnd type="triangle" w="lg" len="lg"/>
                <a:tailEnd type="none" w="sm" len="sm"/>
              </a:ln>
            </p:spPr>
            <p:style>
              <a:lnRef idx="3">
                <a:schemeClr val="accent1"/>
              </a:lnRef>
              <a:fillRef idx="0">
                <a:schemeClr val="accent1"/>
              </a:fillRef>
              <a:effectRef idx="2">
                <a:schemeClr val="accent1"/>
              </a:effectRef>
              <a:fontRef idx="minor">
                <a:schemeClr val="tx1"/>
              </a:fontRef>
            </p:style>
          </p:cxnSp>
        </p:grpSp>
      </p:grpSp>
    </p:spTree>
    <p:extLst>
      <p:ext uri="{BB962C8B-B14F-4D97-AF65-F5344CB8AC3E}">
        <p14:creationId xmlns:p14="http://schemas.microsoft.com/office/powerpoint/2010/main" val="965194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投影片編號版面配置區 8">
            <a:extLst>
              <a:ext uri="{FF2B5EF4-FFF2-40B4-BE49-F238E27FC236}">
                <a16:creationId xmlns:a16="http://schemas.microsoft.com/office/drawing/2014/main" id="{3378FF72-5123-5990-579A-5A1A292D5B93}"/>
              </a:ext>
            </a:extLst>
          </p:cNvPr>
          <p:cNvSpPr txBox="1">
            <a:spLocks/>
          </p:cNvSpPr>
          <p:nvPr/>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01CC4-3E67-4728-A622-C7FB40383D11}" type="slidenum">
              <a:rPr lang="zh-TW" altLang="en-US" sz="1600" smtClean="0">
                <a:solidFill>
                  <a:schemeClr val="tx1">
                    <a:lumMod val="65000"/>
                    <a:lumOff val="35000"/>
                  </a:schemeClr>
                </a:solidFill>
                <a:latin typeface="微軟正黑體" panose="020B0604030504040204" pitchFamily="34" charset="-120"/>
                <a:ea typeface="微軟正黑體" panose="020B0604030504040204" pitchFamily="34" charset="-120"/>
              </a:rPr>
              <a:pPr/>
              <a:t>28</a:t>
            </a:fld>
            <a:endParaRPr lang="zh-TW" altLang="en-US" sz="16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7" name="文字方塊 6">
            <a:extLst>
              <a:ext uri="{FF2B5EF4-FFF2-40B4-BE49-F238E27FC236}">
                <a16:creationId xmlns:a16="http://schemas.microsoft.com/office/drawing/2014/main" id="{42052872-3C50-429D-ADF7-BD5EEFE98C32}"/>
              </a:ext>
            </a:extLst>
          </p:cNvPr>
          <p:cNvSpPr txBox="1"/>
          <p:nvPr/>
        </p:nvSpPr>
        <p:spPr>
          <a:xfrm>
            <a:off x="0" y="242008"/>
            <a:ext cx="12192000" cy="830997"/>
          </a:xfrm>
          <a:prstGeom prst="rect">
            <a:avLst/>
          </a:prstGeom>
          <a:noFill/>
        </p:spPr>
        <p:txBody>
          <a:bodyPr wrap="square" rtlCol="0">
            <a:spAutoFit/>
          </a:bodyPr>
          <a:lstStyle/>
          <a:p>
            <a:pPr algn="ct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擴大應盤查登錄之對象 </a:t>
            </a:r>
            <a:r>
              <a:rPr lang="en-US" altLang="zh-TW" sz="4000" b="1" dirty="0">
                <a:solidFill>
                  <a:schemeClr val="tx1">
                    <a:lumMod val="65000"/>
                    <a:lumOff val="35000"/>
                  </a:schemeClr>
                </a:solidFill>
                <a:latin typeface="微軟正黑體" panose="020B0604030504040204" pitchFamily="34" charset="-120"/>
                <a:ea typeface="微軟正黑體" panose="020B0604030504040204" pitchFamily="34" charset="-120"/>
              </a:rPr>
              <a:t>(3/4)</a:t>
            </a:r>
            <a:endPar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34" name="文字方塊 33">
            <a:extLst>
              <a:ext uri="{FF2B5EF4-FFF2-40B4-BE49-F238E27FC236}">
                <a16:creationId xmlns:a16="http://schemas.microsoft.com/office/drawing/2014/main" id="{BA43E200-9A10-4845-AA83-A53F45AE7652}"/>
              </a:ext>
            </a:extLst>
          </p:cNvPr>
          <p:cNvSpPr txBox="1"/>
          <p:nvPr/>
        </p:nvSpPr>
        <p:spPr>
          <a:xfrm>
            <a:off x="851620" y="1168855"/>
            <a:ext cx="10765049" cy="523220"/>
          </a:xfrm>
          <a:prstGeom prst="rect">
            <a:avLst/>
          </a:prstGeom>
          <a:noFill/>
        </p:spPr>
        <p:txBody>
          <a:bodyPr wrap="square">
            <a:spAutoFit/>
          </a:bodyPr>
          <a:lstStyle/>
          <a:p>
            <a:pPr marL="457200" indent="-457200">
              <a:buBlip>
                <a:blip r:embed="rId2"/>
              </a:buBlip>
            </a:pPr>
            <a:r>
              <a:rPr lang="zh-TW" altLang="en-US" sz="2800" b="1" dirty="0">
                <a:solidFill>
                  <a:schemeClr val="tx1">
                    <a:lumMod val="65000"/>
                    <a:lumOff val="35000"/>
                  </a:schemeClr>
                </a:solidFill>
                <a:latin typeface="微軟正黑體" panose="020B0604030504040204" pitchFamily="34" charset="-120"/>
                <a:ea typeface="微軟正黑體" panose="020B0604030504040204" pitchFamily="34" charset="-120"/>
              </a:rPr>
              <a:t>事業</a:t>
            </a:r>
            <a:r>
              <a:rPr lang="zh-TW" altLang="en-US" sz="2800" b="1" u="sng" dirty="0">
                <a:solidFill>
                  <a:srgbClr val="C00000"/>
                </a:solidFill>
                <a:latin typeface="微軟正黑體" panose="020B0604030504040204" pitchFamily="34" charset="-120"/>
                <a:ea typeface="微軟正黑體" panose="020B0604030504040204" pitchFamily="34" charset="-120"/>
              </a:rPr>
              <a:t>應盤查登錄</a:t>
            </a:r>
            <a:r>
              <a:rPr lang="zh-TW" altLang="en-US" sz="2800" b="1" dirty="0">
                <a:solidFill>
                  <a:schemeClr val="tx1">
                    <a:lumMod val="65000"/>
                    <a:lumOff val="35000"/>
                  </a:schemeClr>
                </a:solidFill>
                <a:latin typeface="微軟正黑體" panose="020B0604030504040204" pitchFamily="34" charset="-120"/>
                <a:ea typeface="微軟正黑體" panose="020B0604030504040204" pitchFamily="34" charset="-120"/>
              </a:rPr>
              <a:t>溫室氣體排放量之排放源（擴大盤查）</a:t>
            </a:r>
          </a:p>
        </p:txBody>
      </p:sp>
      <p:sp>
        <p:nvSpPr>
          <p:cNvPr id="56" name="文字方塊 68">
            <a:extLst>
              <a:ext uri="{FF2B5EF4-FFF2-40B4-BE49-F238E27FC236}">
                <a16:creationId xmlns:a16="http://schemas.microsoft.com/office/drawing/2014/main" id="{48A04438-A146-4BCA-9EFF-336629987E08}"/>
              </a:ext>
            </a:extLst>
          </p:cNvPr>
          <p:cNvSpPr txBox="1"/>
          <p:nvPr/>
        </p:nvSpPr>
        <p:spPr>
          <a:xfrm>
            <a:off x="3010195" y="2845934"/>
            <a:ext cx="1646602" cy="369332"/>
          </a:xfrm>
          <a:prstGeom prst="rect">
            <a:avLst/>
          </a:prstGeom>
          <a:noFill/>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b="1" dirty="0">
                <a:latin typeface="Times New Roman" panose="02020603050405020304" pitchFamily="18" charset="0"/>
                <a:ea typeface="微軟正黑體" panose="020B0604030504040204" pitchFamily="34" charset="-120"/>
                <a:cs typeface="Times New Roman" panose="02020603050405020304" pitchFamily="18" charset="0"/>
              </a:rPr>
              <a:t>汽車運輸</a:t>
            </a:r>
            <a:endParaRPr lang="en-US" altLang="zh-TW" b="1"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14" name="文字方塊 6">
            <a:extLst>
              <a:ext uri="{FF2B5EF4-FFF2-40B4-BE49-F238E27FC236}">
                <a16:creationId xmlns:a16="http://schemas.microsoft.com/office/drawing/2014/main" id="{1195726E-3B17-407F-B43C-E960DBD943F9}"/>
              </a:ext>
            </a:extLst>
          </p:cNvPr>
          <p:cNvSpPr txBox="1"/>
          <p:nvPr/>
        </p:nvSpPr>
        <p:spPr>
          <a:xfrm>
            <a:off x="4327257" y="2231058"/>
            <a:ext cx="1263443" cy="1200329"/>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營業車輛數合計</a:t>
            </a:r>
            <a:r>
              <a:rPr lang="en-US" altLang="zh-TW"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200</a:t>
            </a:r>
            <a:r>
              <a:rPr lang="zh-TW" altLang="en-US"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輛以上</a:t>
            </a:r>
          </a:p>
        </p:txBody>
      </p:sp>
      <p:grpSp>
        <p:nvGrpSpPr>
          <p:cNvPr id="3" name="群組 2">
            <a:extLst>
              <a:ext uri="{FF2B5EF4-FFF2-40B4-BE49-F238E27FC236}">
                <a16:creationId xmlns:a16="http://schemas.microsoft.com/office/drawing/2014/main" id="{0B016631-B580-484F-BA2F-351D7EC09E09}"/>
              </a:ext>
            </a:extLst>
          </p:cNvPr>
          <p:cNvGrpSpPr/>
          <p:nvPr/>
        </p:nvGrpSpPr>
        <p:grpSpPr>
          <a:xfrm>
            <a:off x="634437" y="1902134"/>
            <a:ext cx="2327390" cy="1597143"/>
            <a:chOff x="1106460" y="3328024"/>
            <a:chExt cx="2327390" cy="1597143"/>
          </a:xfrm>
        </p:grpSpPr>
        <p:grpSp>
          <p:nvGrpSpPr>
            <p:cNvPr id="100" name="群組 99">
              <a:extLst>
                <a:ext uri="{FF2B5EF4-FFF2-40B4-BE49-F238E27FC236}">
                  <a16:creationId xmlns:a16="http://schemas.microsoft.com/office/drawing/2014/main" id="{F2A49CC7-347F-4170-A5ED-BE1565EDABEA}"/>
                </a:ext>
              </a:extLst>
            </p:cNvPr>
            <p:cNvGrpSpPr/>
            <p:nvPr/>
          </p:nvGrpSpPr>
          <p:grpSpPr>
            <a:xfrm>
              <a:off x="1136653" y="3399077"/>
              <a:ext cx="1123085" cy="1366197"/>
              <a:chOff x="8301289" y="2030209"/>
              <a:chExt cx="1123085" cy="1366197"/>
            </a:xfrm>
          </p:grpSpPr>
          <p:pic>
            <p:nvPicPr>
              <p:cNvPr id="51" name="圖片 50" descr="一張含有 螢幕擷取畫面, 文字, 圓形, 設計 的圖片&#10;&#10;自動產生的描述">
                <a:extLst>
                  <a:ext uri="{FF2B5EF4-FFF2-40B4-BE49-F238E27FC236}">
                    <a16:creationId xmlns:a16="http://schemas.microsoft.com/office/drawing/2014/main" id="{2AE1DA9F-3AEB-4DA5-BCD9-5A90D1C53372}"/>
                  </a:ext>
                </a:extLst>
              </p:cNvPr>
              <p:cNvPicPr>
                <a:picLocks noChangeAspect="1"/>
              </p:cNvPicPr>
              <p:nvPr/>
            </p:nvPicPr>
            <p:blipFill>
              <a:blip r:embed="rId3">
                <a:extLst>
                  <a:ext uri="{28A0092B-C50C-407E-A947-70E740481C1C}">
                    <a14:useLocalDpi xmlns:a14="http://schemas.microsoft.com/office/drawing/2010/main" val="0"/>
                  </a:ext>
                </a:extLst>
              </a:blip>
              <a:srcRect l="40034" t="25086" r="40308" b="50000"/>
              <a:stretch/>
            </p:blipFill>
            <p:spPr>
              <a:xfrm>
                <a:off x="8358285" y="2030209"/>
                <a:ext cx="1002176" cy="1008000"/>
              </a:xfrm>
              <a:prstGeom prst="rect">
                <a:avLst/>
              </a:prstGeom>
            </p:spPr>
          </p:pic>
          <p:sp>
            <p:nvSpPr>
              <p:cNvPr id="53" name="文字方塊 61">
                <a:extLst>
                  <a:ext uri="{FF2B5EF4-FFF2-40B4-BE49-F238E27FC236}">
                    <a16:creationId xmlns:a16="http://schemas.microsoft.com/office/drawing/2014/main" id="{6AAB6763-BC06-43A3-9ACC-AFFA63534352}"/>
                  </a:ext>
                </a:extLst>
              </p:cNvPr>
              <p:cNvSpPr txBox="1"/>
              <p:nvPr/>
            </p:nvSpPr>
            <p:spPr>
              <a:xfrm>
                <a:off x="8301289" y="3027074"/>
                <a:ext cx="1123085" cy="369332"/>
              </a:xfrm>
              <a:prstGeom prst="rect">
                <a:avLst/>
              </a:prstGeom>
              <a:noFill/>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zh-TW" b="1" dirty="0">
                    <a:effectLst/>
                    <a:latin typeface="微軟正黑體" panose="020B0604030504040204" pitchFamily="34" charset="-120"/>
                    <a:ea typeface="微軟正黑體" panose="020B0604030504040204" pitchFamily="34" charset="-120"/>
                    <a:cs typeface="Times New Roman" panose="02020603050405020304" pitchFamily="18" charset="0"/>
                  </a:rPr>
                  <a:t>電信業</a:t>
                </a:r>
                <a:endParaRPr lang="en-US" altLang="zh-TW" b="1" dirty="0">
                  <a:effectLst/>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110" name="文字方塊 6">
              <a:extLst>
                <a:ext uri="{FF2B5EF4-FFF2-40B4-BE49-F238E27FC236}">
                  <a16:creationId xmlns:a16="http://schemas.microsoft.com/office/drawing/2014/main" id="{BFF92F71-EC35-400C-9B30-1D412F07F002}"/>
                </a:ext>
              </a:extLst>
            </p:cNvPr>
            <p:cNvSpPr txBox="1"/>
            <p:nvPr/>
          </p:nvSpPr>
          <p:spPr>
            <a:xfrm>
              <a:off x="2170407" y="3447839"/>
              <a:ext cx="1263443" cy="1477328"/>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門市（含直營及特約）總數</a:t>
              </a:r>
              <a:r>
                <a:rPr lang="en-US" altLang="zh-TW"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100</a:t>
              </a:r>
              <a:r>
                <a:rPr lang="zh-TW" altLang="en-US"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家以上</a:t>
              </a:r>
            </a:p>
          </p:txBody>
        </p:sp>
        <p:sp>
          <p:nvSpPr>
            <p:cNvPr id="118" name="矩形: 圓角 117">
              <a:extLst>
                <a:ext uri="{FF2B5EF4-FFF2-40B4-BE49-F238E27FC236}">
                  <a16:creationId xmlns:a16="http://schemas.microsoft.com/office/drawing/2014/main" id="{2979BCD6-D2C1-46EB-9C70-1EFE2D8ADBA3}"/>
                </a:ext>
              </a:extLst>
            </p:cNvPr>
            <p:cNvSpPr/>
            <p:nvPr/>
          </p:nvSpPr>
          <p:spPr>
            <a:xfrm>
              <a:off x="1106460" y="3328024"/>
              <a:ext cx="2252191" cy="1519793"/>
            </a:xfrm>
            <a:prstGeom prst="roundRect">
              <a:avLst/>
            </a:prstGeom>
            <a:noFill/>
            <a:ln w="190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grpSp>
      <p:sp>
        <p:nvSpPr>
          <p:cNvPr id="121" name="矩形: 圓角 120">
            <a:extLst>
              <a:ext uri="{FF2B5EF4-FFF2-40B4-BE49-F238E27FC236}">
                <a16:creationId xmlns:a16="http://schemas.microsoft.com/office/drawing/2014/main" id="{0CEE780E-62B6-4ADC-B196-7F6B109287B9}"/>
              </a:ext>
            </a:extLst>
          </p:cNvPr>
          <p:cNvSpPr/>
          <p:nvPr/>
        </p:nvSpPr>
        <p:spPr>
          <a:xfrm>
            <a:off x="3207610" y="1902134"/>
            <a:ext cx="2315035" cy="1519793"/>
          </a:xfrm>
          <a:prstGeom prst="roundRect">
            <a:avLst/>
          </a:prstGeom>
          <a:noFill/>
          <a:ln w="19050">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6" name="群組 5">
            <a:extLst>
              <a:ext uri="{FF2B5EF4-FFF2-40B4-BE49-F238E27FC236}">
                <a16:creationId xmlns:a16="http://schemas.microsoft.com/office/drawing/2014/main" id="{E38E69AA-4400-4668-ABBA-B1190F8C2A8D}"/>
              </a:ext>
            </a:extLst>
          </p:cNvPr>
          <p:cNvGrpSpPr/>
          <p:nvPr/>
        </p:nvGrpSpPr>
        <p:grpSpPr>
          <a:xfrm>
            <a:off x="5247973" y="1870037"/>
            <a:ext cx="6368696" cy="2578517"/>
            <a:chOff x="7418954" y="4761225"/>
            <a:chExt cx="3934925" cy="2578517"/>
          </a:xfrm>
        </p:grpSpPr>
        <p:grpSp>
          <p:nvGrpSpPr>
            <p:cNvPr id="123" name="群組 122">
              <a:extLst>
                <a:ext uri="{FF2B5EF4-FFF2-40B4-BE49-F238E27FC236}">
                  <a16:creationId xmlns:a16="http://schemas.microsoft.com/office/drawing/2014/main" id="{B0C77794-2967-4065-99C4-1A94A5F05D3C}"/>
                </a:ext>
              </a:extLst>
            </p:cNvPr>
            <p:cNvGrpSpPr/>
            <p:nvPr/>
          </p:nvGrpSpPr>
          <p:grpSpPr>
            <a:xfrm>
              <a:off x="7418954" y="4761225"/>
              <a:ext cx="3934925" cy="2578517"/>
              <a:chOff x="7338847" y="5051361"/>
              <a:chExt cx="3934925" cy="2578517"/>
            </a:xfrm>
          </p:grpSpPr>
          <p:sp>
            <p:nvSpPr>
              <p:cNvPr id="122" name="矩形: 圓角 121">
                <a:extLst>
                  <a:ext uri="{FF2B5EF4-FFF2-40B4-BE49-F238E27FC236}">
                    <a16:creationId xmlns:a16="http://schemas.microsoft.com/office/drawing/2014/main" id="{F631B1D5-9C78-423B-8198-A1C3DEBA7AEF}"/>
                  </a:ext>
                </a:extLst>
              </p:cNvPr>
              <p:cNvSpPr/>
              <p:nvPr/>
            </p:nvSpPr>
            <p:spPr>
              <a:xfrm>
                <a:off x="7654039" y="5051361"/>
                <a:ext cx="3619733" cy="2578517"/>
              </a:xfrm>
              <a:prstGeom prst="roundRect">
                <a:avLst/>
              </a:prstGeom>
              <a:solidFill>
                <a:schemeClr val="bg1">
                  <a:lumMod val="85000"/>
                </a:schemeClr>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17" name="群組 116">
                <a:extLst>
                  <a:ext uri="{FF2B5EF4-FFF2-40B4-BE49-F238E27FC236}">
                    <a16:creationId xmlns:a16="http://schemas.microsoft.com/office/drawing/2014/main" id="{69F7A1DE-CA2C-46D8-BE25-4CED0C6A565D}"/>
                  </a:ext>
                </a:extLst>
              </p:cNvPr>
              <p:cNvGrpSpPr/>
              <p:nvPr/>
            </p:nvGrpSpPr>
            <p:grpSpPr>
              <a:xfrm>
                <a:off x="7338847" y="5233859"/>
                <a:ext cx="3817604" cy="2354491"/>
                <a:chOff x="7170348" y="5103325"/>
                <a:chExt cx="3817604" cy="2354491"/>
              </a:xfrm>
            </p:grpSpPr>
            <p:sp>
              <p:nvSpPr>
                <p:cNvPr id="58" name="文字方塊 72">
                  <a:extLst>
                    <a:ext uri="{FF2B5EF4-FFF2-40B4-BE49-F238E27FC236}">
                      <a16:creationId xmlns:a16="http://schemas.microsoft.com/office/drawing/2014/main" id="{6CB5572F-7FAB-4968-9F28-574280B8B3F3}"/>
                    </a:ext>
                  </a:extLst>
                </p:cNvPr>
                <p:cNvSpPr txBox="1"/>
                <p:nvPr/>
              </p:nvSpPr>
              <p:spPr>
                <a:xfrm>
                  <a:off x="7170348" y="5900430"/>
                  <a:ext cx="1646602" cy="369332"/>
                </a:xfrm>
                <a:prstGeom prst="rect">
                  <a:avLst/>
                </a:prstGeom>
                <a:noFill/>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b="1" dirty="0">
                      <a:latin typeface="Times New Roman" panose="02020603050405020304" pitchFamily="18" charset="0"/>
                      <a:ea typeface="微軟正黑體" panose="020B0604030504040204" pitchFamily="34" charset="-120"/>
                      <a:cs typeface="Times New Roman" panose="02020603050405020304" pitchFamily="18" charset="0"/>
                    </a:rPr>
                    <a:t>製造業</a:t>
                  </a:r>
                  <a:endParaRPr lang="en-US" altLang="zh-TW" b="1" dirty="0">
                    <a:effectLst/>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16" name="文字方塊 115">
                  <a:extLst>
                    <a:ext uri="{FF2B5EF4-FFF2-40B4-BE49-F238E27FC236}">
                      <a16:creationId xmlns:a16="http://schemas.microsoft.com/office/drawing/2014/main" id="{8BA7244F-2F19-4D71-8ABE-130A403D26D8}"/>
                    </a:ext>
                  </a:extLst>
                </p:cNvPr>
                <p:cNvSpPr txBox="1"/>
                <p:nvPr/>
              </p:nvSpPr>
              <p:spPr>
                <a:xfrm>
                  <a:off x="8476194" y="5103325"/>
                  <a:ext cx="2511758" cy="2354491"/>
                </a:xfrm>
                <a:prstGeom prst="rect">
                  <a:avLst/>
                </a:prstGeom>
                <a:noFill/>
              </p:spPr>
              <p:txBody>
                <a:bodyPr wrap="square" rtlCol="0">
                  <a:spAutoFit/>
                </a:bodyPr>
                <a:lstStyle/>
                <a:p>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全廠（場）所屬設施，使用能源符合下列條件之一者：</a:t>
                  </a:r>
                </a:p>
                <a:p>
                  <a:pPr>
                    <a:spcBef>
                      <a:spcPts val="300"/>
                    </a:spcBef>
                  </a:pPr>
                  <a:r>
                    <a:rPr lang="en-US" altLang="zh-TW" sz="1600" b="1"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煤炭</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年使用量</a:t>
                  </a:r>
                  <a:r>
                    <a:rPr lang="en-US" altLang="zh-TW" sz="1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4,000</a:t>
                  </a:r>
                  <a:r>
                    <a:rPr lang="zh-TW" altLang="en-US" sz="1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公噸以上</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a:t>
                  </a:r>
                </a:p>
                <a:p>
                  <a:pPr>
                    <a:spcBef>
                      <a:spcPts val="300"/>
                    </a:spcBef>
                  </a:pPr>
                  <a:r>
                    <a:rPr lang="en-US" altLang="zh-TW" sz="1600" b="1" dirty="0">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燃料油</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年使用量</a:t>
                  </a:r>
                  <a:r>
                    <a:rPr lang="en-US" altLang="zh-TW" sz="1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3,200</a:t>
                  </a:r>
                  <a:r>
                    <a:rPr lang="zh-TW" altLang="en-US" sz="1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公秉以上</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a:t>
                  </a:r>
                </a:p>
                <a:p>
                  <a:pPr>
                    <a:spcBef>
                      <a:spcPts val="300"/>
                    </a:spcBef>
                  </a:pPr>
                  <a:r>
                    <a:rPr lang="en-US" altLang="zh-TW" sz="1600" b="1" dirty="0">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天</a:t>
                  </a:r>
                  <a:r>
                    <a:rPr lang="zh-TW" altLang="en-US" sz="1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然氣</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年使用量</a:t>
                  </a:r>
                  <a:r>
                    <a:rPr lang="en-US" altLang="zh-TW" sz="1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500</a:t>
                  </a:r>
                  <a:r>
                    <a:rPr lang="zh-TW" altLang="en-US" sz="1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萬立方公尺以上</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a:t>
                  </a:r>
                </a:p>
                <a:p>
                  <a:pPr>
                    <a:spcBef>
                      <a:spcPts val="300"/>
                    </a:spcBef>
                  </a:pPr>
                  <a:r>
                    <a:rPr lang="en-US" altLang="zh-TW" sz="1600" b="1" dirty="0">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同一排放口</a:t>
                  </a:r>
                  <a:r>
                    <a:rPr lang="zh-TW" altLang="en-US" sz="1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之燃燒設施總設計或總實際輸</a:t>
                  </a:r>
                  <a:endParaRPr lang="en-US" altLang="zh-TW" sz="1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spcBef>
                      <a:spcPts val="300"/>
                    </a:spcBef>
                  </a:pPr>
                  <a:r>
                    <a:rPr lang="en-US" altLang="zh-TW" sz="1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1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入熱值</a:t>
                  </a:r>
                  <a:r>
                    <a:rPr lang="en-US" altLang="zh-TW" sz="1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千萬仟卡／小時以上</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a:t>
                  </a:r>
                </a:p>
                <a:p>
                  <a:pPr>
                    <a:spcBef>
                      <a:spcPts val="300"/>
                    </a:spcBef>
                  </a:pPr>
                  <a:r>
                    <a:rPr lang="en-US" altLang="zh-TW" sz="1600" b="1" dirty="0">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全廠（場）年</a:t>
                  </a:r>
                  <a:r>
                    <a:rPr lang="zh-TW" altLang="en-US" sz="1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外購電力</a:t>
                  </a:r>
                  <a:r>
                    <a:rPr lang="en-US" altLang="zh-TW" sz="1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千萬度以上</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grpSp>
        <p:pic>
          <p:nvPicPr>
            <p:cNvPr id="125" name="圖片 124">
              <a:extLst>
                <a:ext uri="{FF2B5EF4-FFF2-40B4-BE49-F238E27FC236}">
                  <a16:creationId xmlns:a16="http://schemas.microsoft.com/office/drawing/2014/main" id="{7F7EB709-AF7D-4168-96C3-010A3985DB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7321" y="4998334"/>
              <a:ext cx="694709" cy="694709"/>
            </a:xfrm>
            <a:prstGeom prst="rect">
              <a:avLst/>
            </a:prstGeom>
          </p:spPr>
        </p:pic>
      </p:grpSp>
      <p:pic>
        <p:nvPicPr>
          <p:cNvPr id="127" name="圖片 126">
            <a:extLst>
              <a:ext uri="{FF2B5EF4-FFF2-40B4-BE49-F238E27FC236}">
                <a16:creationId xmlns:a16="http://schemas.microsoft.com/office/drawing/2014/main" id="{AC07A240-29E4-4E6B-AB1E-D3A0F184F4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8854" y="2120728"/>
            <a:ext cx="767392" cy="767392"/>
          </a:xfrm>
          <a:prstGeom prst="rect">
            <a:avLst/>
          </a:prstGeom>
        </p:spPr>
      </p:pic>
      <p:sp>
        <p:nvSpPr>
          <p:cNvPr id="131" name="文字方塊 130">
            <a:extLst>
              <a:ext uri="{FF2B5EF4-FFF2-40B4-BE49-F238E27FC236}">
                <a16:creationId xmlns:a16="http://schemas.microsoft.com/office/drawing/2014/main" id="{457331EC-710E-4D8F-900C-632724A77A5D}"/>
              </a:ext>
            </a:extLst>
          </p:cNvPr>
          <p:cNvSpPr txBox="1"/>
          <p:nvPr/>
        </p:nvSpPr>
        <p:spPr>
          <a:xfrm>
            <a:off x="1143053" y="4913781"/>
            <a:ext cx="9984430" cy="1631216"/>
          </a:xfrm>
          <a:prstGeom prst="rect">
            <a:avLst/>
          </a:prstGeom>
          <a:noFill/>
        </p:spPr>
        <p:txBody>
          <a:bodyPr wrap="square">
            <a:spAutoFit/>
          </a:bodyPr>
          <a:lstStyle/>
          <a:p>
            <a:pPr marL="542925" indent="-542925"/>
            <a:r>
              <a:rPr lang="zh-TW" altLang="en-US" sz="2000" b="1" spc="200" dirty="0">
                <a:solidFill>
                  <a:schemeClr val="tx1">
                    <a:lumMod val="65000"/>
                    <a:lumOff val="35000"/>
                  </a:schemeClr>
                </a:solidFill>
                <a:latin typeface="微軟正黑體" panose="020B0604030504040204" pitchFamily="34" charset="-120"/>
                <a:ea typeface="微軟正黑體" panose="020B0604030504040204" pitchFamily="34" charset="-120"/>
              </a:rPr>
              <a:t>一、</a:t>
            </a:r>
            <a:r>
              <a:rPr lang="zh-TW" altLang="en-US" sz="2000" b="1" u="sng" spc="200" dirty="0">
                <a:solidFill>
                  <a:schemeClr val="tx1">
                    <a:lumMod val="65000"/>
                    <a:lumOff val="35000"/>
                  </a:schemeClr>
                </a:solidFill>
                <a:latin typeface="微軟正黑體" panose="020B0604030504040204" pitchFamily="34" charset="-120"/>
                <a:ea typeface="微軟正黑體" panose="020B0604030504040204" pitchFamily="34" charset="-120"/>
              </a:rPr>
              <a:t>製造業</a:t>
            </a:r>
            <a:r>
              <a:rPr lang="zh-TW" altLang="en-US" sz="2000" b="1" spc="200" dirty="0">
                <a:solidFill>
                  <a:schemeClr val="tx1">
                    <a:lumMod val="65000"/>
                    <a:lumOff val="35000"/>
                  </a:schemeClr>
                </a:solidFill>
                <a:latin typeface="微軟正黑體" panose="020B0604030504040204" pitchFamily="34" charset="-120"/>
                <a:ea typeface="微軟正黑體" panose="020B0604030504040204" pitchFamily="34" charset="-120"/>
              </a:rPr>
              <a:t>、</a:t>
            </a:r>
            <a:r>
              <a:rPr lang="zh-TW" altLang="en-US" sz="2000" b="1" u="sng" spc="200" dirty="0">
                <a:solidFill>
                  <a:schemeClr val="tx1">
                    <a:lumMod val="65000"/>
                    <a:lumOff val="35000"/>
                  </a:schemeClr>
                </a:solidFill>
                <a:latin typeface="微軟正黑體" panose="020B0604030504040204" pitchFamily="34" charset="-120"/>
                <a:ea typeface="微軟正黑體" panose="020B0604030504040204" pitchFamily="34" charset="-120"/>
              </a:rPr>
              <a:t>旅館業</a:t>
            </a:r>
            <a:r>
              <a:rPr lang="zh-TW" altLang="en-US" sz="2000" b="1" spc="200" dirty="0">
                <a:solidFill>
                  <a:schemeClr val="tx1">
                    <a:lumMod val="65000"/>
                    <a:lumOff val="35000"/>
                  </a:schemeClr>
                </a:solidFill>
                <a:latin typeface="微軟正黑體" panose="020B0604030504040204" pitchFamily="34" charset="-120"/>
                <a:ea typeface="微軟正黑體" panose="020B0604030504040204" pitchFamily="34" charset="-120"/>
              </a:rPr>
              <a:t>及</a:t>
            </a:r>
            <a:r>
              <a:rPr lang="zh-TW" altLang="en-US" sz="2000" b="1" u="sng" spc="200" dirty="0">
                <a:solidFill>
                  <a:schemeClr val="tx1">
                    <a:lumMod val="65000"/>
                    <a:lumOff val="35000"/>
                  </a:schemeClr>
                </a:solidFill>
                <a:latin typeface="微軟正黑體" panose="020B0604030504040204" pitchFamily="34" charset="-120"/>
                <a:ea typeface="微軟正黑體" panose="020B0604030504040204" pitchFamily="34" charset="-120"/>
              </a:rPr>
              <a:t>醫院</a:t>
            </a:r>
            <a:r>
              <a:rPr lang="zh-TW" altLang="en-US" sz="2000" b="1" spc="200" dirty="0">
                <a:solidFill>
                  <a:schemeClr val="tx1">
                    <a:lumMod val="65000"/>
                    <a:lumOff val="35000"/>
                  </a:schemeClr>
                </a:solidFill>
                <a:latin typeface="微軟正黑體" panose="020B0604030504040204" pitchFamily="34" charset="-120"/>
                <a:ea typeface="微軟正黑體" panose="020B0604030504040204" pitchFamily="34" charset="-120"/>
              </a:rPr>
              <a:t>以外之事業，應由</a:t>
            </a:r>
            <a:r>
              <a:rPr lang="zh-TW" altLang="en-US" sz="2000" b="1" spc="200" dirty="0">
                <a:solidFill>
                  <a:schemeClr val="accent1"/>
                </a:solidFill>
                <a:latin typeface="微軟正黑體" panose="020B0604030504040204" pitchFamily="34" charset="-120"/>
                <a:ea typeface="微軟正黑體" panose="020B0604030504040204" pitchFamily="34" charset="-120"/>
              </a:rPr>
              <a:t>總公司</a:t>
            </a:r>
            <a:r>
              <a:rPr lang="zh-TW" altLang="en-US" sz="2000" b="1" spc="200" dirty="0">
                <a:solidFill>
                  <a:schemeClr val="tx1">
                    <a:lumMod val="65000"/>
                    <a:lumOff val="35000"/>
                  </a:schemeClr>
                </a:solidFill>
                <a:latin typeface="微軟正黑體" panose="020B0604030504040204" pitchFamily="34" charset="-120"/>
                <a:ea typeface="微軟正黑體" panose="020B0604030504040204" pitchFamily="34" charset="-120"/>
              </a:rPr>
              <a:t>、</a:t>
            </a:r>
            <a:r>
              <a:rPr lang="zh-TW" altLang="en-US" sz="2000" b="1" spc="200" dirty="0">
                <a:solidFill>
                  <a:schemeClr val="accent1"/>
                </a:solidFill>
                <a:latin typeface="微軟正黑體" panose="020B0604030504040204" pitchFamily="34" charset="-120"/>
                <a:ea typeface="微軟正黑體" panose="020B0604030504040204" pitchFamily="34" charset="-120"/>
              </a:rPr>
              <a:t>大專校院</a:t>
            </a:r>
            <a:r>
              <a:rPr lang="zh-TW" altLang="en-US" sz="2000" b="1" spc="200" dirty="0">
                <a:solidFill>
                  <a:schemeClr val="tx1">
                    <a:lumMod val="65000"/>
                    <a:lumOff val="35000"/>
                  </a:schemeClr>
                </a:solidFill>
                <a:latin typeface="微軟正黑體" panose="020B0604030504040204" pitchFamily="34" charset="-120"/>
                <a:ea typeface="微軟正黑體" panose="020B0604030504040204" pitchFamily="34" charset="-120"/>
              </a:rPr>
              <a:t>一併就其分公司、分店、分處、特約或加盟門市、分校及分部辦理盤查登錄作業</a:t>
            </a:r>
            <a:endParaRPr lang="en-US" altLang="zh-TW" sz="2000" b="1" spc="200" dirty="0">
              <a:solidFill>
                <a:schemeClr val="tx1">
                  <a:lumMod val="65000"/>
                  <a:lumOff val="35000"/>
                </a:schemeClr>
              </a:solidFill>
              <a:latin typeface="微軟正黑體" panose="020B0604030504040204" pitchFamily="34" charset="-120"/>
              <a:ea typeface="微軟正黑體" panose="020B0604030504040204" pitchFamily="34" charset="-120"/>
            </a:endParaRPr>
          </a:p>
          <a:p>
            <a:pPr marL="542925" indent="-542925"/>
            <a:r>
              <a:rPr lang="zh-TW" altLang="en-US" sz="2000" b="1" spc="200" dirty="0">
                <a:solidFill>
                  <a:schemeClr val="tx1">
                    <a:lumMod val="65000"/>
                    <a:lumOff val="35000"/>
                  </a:schemeClr>
                </a:solidFill>
                <a:latin typeface="微軟正黑體" panose="020B0604030504040204" pitchFamily="34" charset="-120"/>
                <a:ea typeface="微軟正黑體" panose="020B0604030504040204" pitchFamily="34" charset="-120"/>
              </a:rPr>
              <a:t>二、事業應辦理盤查登錄之條件係以</a:t>
            </a:r>
            <a:r>
              <a:rPr lang="zh-TW" altLang="en-US" sz="2000" b="1" spc="200" dirty="0">
                <a:solidFill>
                  <a:schemeClr val="accent1"/>
                </a:solidFill>
                <a:latin typeface="微軟正黑體" panose="020B0604030504040204" pitchFamily="34" charset="-120"/>
                <a:ea typeface="微軟正黑體" panose="020B0604030504040204" pitchFamily="34" charset="-120"/>
              </a:rPr>
              <a:t>應辦理盤查登錄年度之前一年之能源使用情形、門市家數、車輛數或醫院評定結果據以認定</a:t>
            </a:r>
            <a:r>
              <a:rPr lang="zh-TW" altLang="en-US" sz="2000" b="1" spc="200" dirty="0">
                <a:solidFill>
                  <a:schemeClr val="tx1">
                    <a:lumMod val="65000"/>
                    <a:lumOff val="35000"/>
                  </a:schemeClr>
                </a:solidFill>
                <a:latin typeface="微軟正黑體" panose="020B0604030504040204" pitchFamily="34" charset="-120"/>
                <a:ea typeface="微軟正黑體" panose="020B0604030504040204" pitchFamily="34" charset="-120"/>
              </a:rPr>
              <a:t>，其於該年度中曾符合條件者，亦屬之 </a:t>
            </a:r>
          </a:p>
        </p:txBody>
      </p:sp>
      <p:sp>
        <p:nvSpPr>
          <p:cNvPr id="132" name="文字方塊 131">
            <a:extLst>
              <a:ext uri="{FF2B5EF4-FFF2-40B4-BE49-F238E27FC236}">
                <a16:creationId xmlns:a16="http://schemas.microsoft.com/office/drawing/2014/main" id="{F82DE07F-FED6-4C29-85EA-087F96AA42E3}"/>
              </a:ext>
            </a:extLst>
          </p:cNvPr>
          <p:cNvSpPr txBox="1"/>
          <p:nvPr/>
        </p:nvSpPr>
        <p:spPr>
          <a:xfrm>
            <a:off x="703898" y="4552915"/>
            <a:ext cx="1909130" cy="340519"/>
          </a:xfrm>
          <a:prstGeom prst="roundRect">
            <a:avLst/>
          </a:prstGeom>
          <a:solidFill>
            <a:srgbClr val="88A0B8"/>
          </a:solidFill>
          <a:ln>
            <a:noFill/>
          </a:ln>
        </p:spPr>
        <p:txBody>
          <a:bodyPr wrap="square" lIns="36000" tIns="0" rIns="36000" bIns="0" anchor="ctr">
            <a:spAutoFit/>
          </a:bodyPr>
          <a:lstStyle/>
          <a:p>
            <a:pPr algn="ctr"/>
            <a:r>
              <a:rPr lang="zh-TW" altLang="en-US" sz="2000" b="1" spc="200" dirty="0">
                <a:solidFill>
                  <a:schemeClr val="bg1"/>
                </a:solidFill>
                <a:latin typeface="微軟正黑體" panose="020B0604030504040204" pitchFamily="34" charset="-120"/>
                <a:ea typeface="微軟正黑體" panose="020B0604030504040204" pitchFamily="34" charset="-120"/>
              </a:rPr>
              <a:t>公告附表備註</a:t>
            </a:r>
            <a:endParaRPr lang="en-US" altLang="zh-TW" sz="2000" b="1" spc="200" dirty="0">
              <a:solidFill>
                <a:schemeClr val="bg1"/>
              </a:solidFill>
              <a:latin typeface="微軟正黑體" panose="020B0604030504040204" pitchFamily="34" charset="-120"/>
              <a:ea typeface="微軟正黑體" panose="020B0604030504040204" pitchFamily="34" charset="-120"/>
            </a:endParaRPr>
          </a:p>
        </p:txBody>
      </p:sp>
      <p:pic>
        <p:nvPicPr>
          <p:cNvPr id="2" name="圖形 1">
            <a:extLst>
              <a:ext uri="{FF2B5EF4-FFF2-40B4-BE49-F238E27FC236}">
                <a16:creationId xmlns:a16="http://schemas.microsoft.com/office/drawing/2014/main" id="{048CA9C7-52D4-5A90-7DCF-09256C73C6B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2963" y="183098"/>
            <a:ext cx="1791313" cy="551629"/>
          </a:xfrm>
          <a:prstGeom prst="rect">
            <a:avLst/>
          </a:prstGeom>
        </p:spPr>
      </p:pic>
    </p:spTree>
    <p:extLst>
      <p:ext uri="{BB962C8B-B14F-4D97-AF65-F5344CB8AC3E}">
        <p14:creationId xmlns:p14="http://schemas.microsoft.com/office/powerpoint/2010/main" val="21836481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投影片編號版面配置區 8">
            <a:extLst>
              <a:ext uri="{FF2B5EF4-FFF2-40B4-BE49-F238E27FC236}">
                <a16:creationId xmlns:a16="http://schemas.microsoft.com/office/drawing/2014/main" id="{3378FF72-5123-5990-579A-5A1A292D5B93}"/>
              </a:ext>
            </a:extLst>
          </p:cNvPr>
          <p:cNvSpPr txBox="1">
            <a:spLocks/>
          </p:cNvSpPr>
          <p:nvPr/>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01CC4-3E67-4728-A622-C7FB40383D11}" type="slidenum">
              <a:rPr lang="zh-TW" altLang="en-US" sz="1600" smtClean="0">
                <a:solidFill>
                  <a:schemeClr val="tx1">
                    <a:lumMod val="65000"/>
                    <a:lumOff val="35000"/>
                  </a:schemeClr>
                </a:solidFill>
                <a:latin typeface="微軟正黑體" panose="020B0604030504040204" pitchFamily="34" charset="-120"/>
                <a:ea typeface="微軟正黑體" panose="020B0604030504040204" pitchFamily="34" charset="-120"/>
              </a:rPr>
              <a:pPr/>
              <a:t>29</a:t>
            </a:fld>
            <a:endParaRPr lang="zh-TW" altLang="en-US" sz="16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7" name="文字方塊 6">
            <a:extLst>
              <a:ext uri="{FF2B5EF4-FFF2-40B4-BE49-F238E27FC236}">
                <a16:creationId xmlns:a16="http://schemas.microsoft.com/office/drawing/2014/main" id="{CC4B6DE4-7CCF-41A3-BC19-5D6903CE05A3}"/>
              </a:ext>
            </a:extLst>
          </p:cNvPr>
          <p:cNvSpPr txBox="1"/>
          <p:nvPr/>
        </p:nvSpPr>
        <p:spPr>
          <a:xfrm>
            <a:off x="0" y="242008"/>
            <a:ext cx="12192000" cy="830997"/>
          </a:xfrm>
          <a:prstGeom prst="rect">
            <a:avLst/>
          </a:prstGeom>
          <a:noFill/>
        </p:spPr>
        <p:txBody>
          <a:bodyPr wrap="square" rtlCol="0">
            <a:spAutoFit/>
          </a:bodyPr>
          <a:lstStyle/>
          <a:p>
            <a:pPr algn="ct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擴大應盤查登錄之對象 </a:t>
            </a:r>
            <a:r>
              <a:rPr lang="en-US" altLang="zh-TW" sz="4000" b="1" dirty="0">
                <a:solidFill>
                  <a:schemeClr val="tx1">
                    <a:lumMod val="65000"/>
                    <a:lumOff val="35000"/>
                  </a:schemeClr>
                </a:solidFill>
                <a:latin typeface="微軟正黑體" panose="020B0604030504040204" pitchFamily="34" charset="-120"/>
                <a:ea typeface="微軟正黑體" panose="020B0604030504040204" pitchFamily="34" charset="-120"/>
              </a:rPr>
              <a:t>(4/4)</a:t>
            </a:r>
            <a:endPar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18" name="菱形 17">
            <a:extLst>
              <a:ext uri="{FF2B5EF4-FFF2-40B4-BE49-F238E27FC236}">
                <a16:creationId xmlns:a16="http://schemas.microsoft.com/office/drawing/2014/main" id="{05750768-77A6-4DFE-A4D1-5E898E39E10A}"/>
              </a:ext>
            </a:extLst>
          </p:cNvPr>
          <p:cNvSpPr/>
          <p:nvPr/>
        </p:nvSpPr>
        <p:spPr>
          <a:xfrm rot="5400000">
            <a:off x="6928926" y="284230"/>
            <a:ext cx="947380" cy="3462796"/>
          </a:xfrm>
          <a:prstGeom prst="diamond">
            <a:avLst/>
          </a:prstGeom>
          <a:solidFill>
            <a:schemeClr val="accent2">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9" name="文字方塊 18">
            <a:extLst>
              <a:ext uri="{FF2B5EF4-FFF2-40B4-BE49-F238E27FC236}">
                <a16:creationId xmlns:a16="http://schemas.microsoft.com/office/drawing/2014/main" id="{3317F641-19DA-46AB-B4A5-690089E528A9}"/>
              </a:ext>
            </a:extLst>
          </p:cNvPr>
          <p:cNvSpPr txBox="1"/>
          <p:nvPr/>
        </p:nvSpPr>
        <p:spPr>
          <a:xfrm>
            <a:off x="6315618" y="1681863"/>
            <a:ext cx="2239492" cy="584775"/>
          </a:xfrm>
          <a:prstGeom prst="rect">
            <a:avLst/>
          </a:prstGeom>
          <a:noFill/>
        </p:spPr>
        <p:txBody>
          <a:bodyPr wrap="square" rtlCol="0">
            <a:spAutoFit/>
          </a:bodyPr>
          <a:lstStyle/>
          <a:p>
            <a:pPr algn="ctr"/>
            <a:r>
              <a:rPr lang="zh-TW" altLang="en-US" sz="1600" dirty="0">
                <a:latin typeface="Times New Roman" panose="02020603050405020304" pitchFamily="18" charset="0"/>
                <a:ea typeface="微軟正黑體" panose="020B0604030504040204" pitchFamily="34" charset="-120"/>
                <a:cs typeface="Times New Roman" panose="02020603050405020304" pitchFamily="18" charset="0"/>
              </a:rPr>
              <a:t>是否屬</a:t>
            </a:r>
            <a:br>
              <a:rPr lang="en-US" altLang="zh-TW" sz="1600" dirty="0">
                <a:latin typeface="Times New Roman" panose="02020603050405020304" pitchFamily="18" charset="0"/>
                <a:ea typeface="微軟正黑體" panose="020B0604030504040204" pitchFamily="34" charset="-120"/>
                <a:cs typeface="Times New Roman" panose="02020603050405020304" pitchFamily="18" charset="0"/>
              </a:rPr>
            </a:br>
            <a:r>
              <a:rPr lang="zh-TW" altLang="en-US" sz="1600" dirty="0">
                <a:latin typeface="Times New Roman" panose="02020603050405020304" pitchFamily="18" charset="0"/>
                <a:ea typeface="微軟正黑體" panose="020B0604030504040204" pitchFamily="34" charset="-120"/>
                <a:cs typeface="Times New Roman" panose="02020603050405020304" pitchFamily="18" charset="0"/>
              </a:rPr>
              <a:t>特定行業製程別</a:t>
            </a:r>
          </a:p>
        </p:txBody>
      </p:sp>
      <p:sp>
        <p:nvSpPr>
          <p:cNvPr id="20" name="菱形 19">
            <a:extLst>
              <a:ext uri="{FF2B5EF4-FFF2-40B4-BE49-F238E27FC236}">
                <a16:creationId xmlns:a16="http://schemas.microsoft.com/office/drawing/2014/main" id="{C80FBDF4-55C2-491E-9CC2-163C82A6933A}"/>
              </a:ext>
            </a:extLst>
          </p:cNvPr>
          <p:cNvSpPr/>
          <p:nvPr/>
        </p:nvSpPr>
        <p:spPr>
          <a:xfrm rot="5400000">
            <a:off x="6928926" y="1427371"/>
            <a:ext cx="947380" cy="3462796"/>
          </a:xfrm>
          <a:prstGeom prst="diamond">
            <a:avLst/>
          </a:prstGeom>
          <a:solidFill>
            <a:schemeClr val="accent2">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1" name="文字方塊 20">
            <a:extLst>
              <a:ext uri="{FF2B5EF4-FFF2-40B4-BE49-F238E27FC236}">
                <a16:creationId xmlns:a16="http://schemas.microsoft.com/office/drawing/2014/main" id="{C07DF4B5-3EAD-4B91-A927-30A1AF057175}"/>
              </a:ext>
            </a:extLst>
          </p:cNvPr>
          <p:cNvSpPr txBox="1"/>
          <p:nvPr/>
        </p:nvSpPr>
        <p:spPr>
          <a:xfrm>
            <a:off x="5991082" y="2814635"/>
            <a:ext cx="2786041" cy="584775"/>
          </a:xfrm>
          <a:prstGeom prst="rect">
            <a:avLst/>
          </a:prstGeom>
          <a:noFill/>
        </p:spPr>
        <p:txBody>
          <a:bodyPr wrap="square" rtlCol="0">
            <a:spAutoFit/>
          </a:bodyPr>
          <a:lstStyle/>
          <a:p>
            <a:pPr algn="ct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化石燃料燃燒</a:t>
            </a:r>
            <a:endParaRPr lang="en-US" altLang="zh-TW" sz="1600"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年排放量≧</a:t>
            </a:r>
            <a:r>
              <a:rPr lang="en-US" altLang="zh-TW" sz="1600" dirty="0">
                <a:latin typeface="微軟正黑體" panose="020B0604030504040204" pitchFamily="34" charset="-120"/>
                <a:ea typeface="微軟正黑體" panose="020B0604030504040204" pitchFamily="34" charset="-120"/>
                <a:cs typeface="Times New Roman" panose="02020603050405020304" pitchFamily="18" charset="0"/>
              </a:rPr>
              <a:t>2.5</a:t>
            </a: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萬</a:t>
            </a:r>
            <a:r>
              <a:rPr lang="en-US" altLang="zh-TW" sz="1600" dirty="0">
                <a:latin typeface="微軟正黑體" panose="020B0604030504040204" pitchFamily="34" charset="-120"/>
                <a:ea typeface="微軟正黑體" panose="020B0604030504040204" pitchFamily="34" charset="-120"/>
                <a:cs typeface="Times New Roman" panose="02020603050405020304" pitchFamily="18" charset="0"/>
              </a:rPr>
              <a:t>tCO</a:t>
            </a:r>
            <a:r>
              <a:rPr lang="en-US" altLang="zh-TW" sz="1600" baseline="-25000" dirty="0">
                <a:latin typeface="微軟正黑體" panose="020B0604030504040204" pitchFamily="34" charset="-120"/>
                <a:ea typeface="微軟正黑體" panose="020B0604030504040204" pitchFamily="34" charset="-120"/>
                <a:cs typeface="Times New Roman" panose="02020603050405020304" pitchFamily="18" charset="0"/>
              </a:rPr>
              <a:t>2</a:t>
            </a:r>
            <a:r>
              <a:rPr lang="en-US" altLang="zh-TW" sz="1600" dirty="0">
                <a:latin typeface="微軟正黑體" panose="020B0604030504040204" pitchFamily="34" charset="-120"/>
                <a:ea typeface="微軟正黑體" panose="020B0604030504040204" pitchFamily="34" charset="-120"/>
                <a:cs typeface="Times New Roman" panose="02020603050405020304" pitchFamily="18" charset="0"/>
              </a:rPr>
              <a:t>e</a:t>
            </a:r>
            <a:endPar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endParaRPr>
          </a:p>
        </p:txBody>
      </p:sp>
      <p:cxnSp>
        <p:nvCxnSpPr>
          <p:cNvPr id="23" name="直線單箭頭接點 22">
            <a:extLst>
              <a:ext uri="{FF2B5EF4-FFF2-40B4-BE49-F238E27FC236}">
                <a16:creationId xmlns:a16="http://schemas.microsoft.com/office/drawing/2014/main" id="{20DE9783-F7DA-464C-8C41-8D5D848BDACA}"/>
              </a:ext>
            </a:extLst>
          </p:cNvPr>
          <p:cNvCxnSpPr>
            <a:cxnSpLocks/>
            <a:stCxn id="18" idx="3"/>
            <a:endCxn id="20" idx="1"/>
          </p:cNvCxnSpPr>
          <p:nvPr/>
        </p:nvCxnSpPr>
        <p:spPr>
          <a:xfrm>
            <a:off x="7402616" y="2489318"/>
            <a:ext cx="0" cy="19576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菱形 23">
            <a:extLst>
              <a:ext uri="{FF2B5EF4-FFF2-40B4-BE49-F238E27FC236}">
                <a16:creationId xmlns:a16="http://schemas.microsoft.com/office/drawing/2014/main" id="{B175E89F-1914-4B8C-93E2-6E35467FED14}"/>
              </a:ext>
            </a:extLst>
          </p:cNvPr>
          <p:cNvSpPr/>
          <p:nvPr/>
        </p:nvSpPr>
        <p:spPr>
          <a:xfrm rot="5400000">
            <a:off x="6928926" y="2584231"/>
            <a:ext cx="947380" cy="3462796"/>
          </a:xfrm>
          <a:prstGeom prst="diamond">
            <a:avLst/>
          </a:prstGeom>
          <a:solidFill>
            <a:schemeClr val="accent5">
              <a:lumMod val="40000"/>
              <a:lumOff val="6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5" name="文字方塊 24">
            <a:extLst>
              <a:ext uri="{FF2B5EF4-FFF2-40B4-BE49-F238E27FC236}">
                <a16:creationId xmlns:a16="http://schemas.microsoft.com/office/drawing/2014/main" id="{C4DBA8D4-070D-472B-8590-6954F409BF58}"/>
              </a:ext>
            </a:extLst>
          </p:cNvPr>
          <p:cNvSpPr txBox="1"/>
          <p:nvPr/>
        </p:nvSpPr>
        <p:spPr>
          <a:xfrm>
            <a:off x="5904230" y="3954137"/>
            <a:ext cx="3050932" cy="738664"/>
          </a:xfrm>
          <a:prstGeom prst="rect">
            <a:avLst/>
          </a:prstGeom>
          <a:noFill/>
        </p:spPr>
        <p:txBody>
          <a:bodyPr wrap="square" rtlCol="0">
            <a:spAutoFit/>
          </a:bodyPr>
          <a:lstStyle/>
          <a:p>
            <a:pPr algn="ct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化石燃料</a:t>
            </a:r>
            <a:endPar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燃燒</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使用電力之間接排放年排放量≧</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2.5</a:t>
            </a: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萬</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tCO</a:t>
            </a:r>
            <a:r>
              <a:rPr lang="en-US" altLang="zh-TW" sz="1400" baseline="-25000" dirty="0">
                <a:latin typeface="微軟正黑體" panose="020B0604030504040204" pitchFamily="34" charset="-120"/>
                <a:ea typeface="微軟正黑體" panose="020B0604030504040204" pitchFamily="34" charset="-120"/>
                <a:cs typeface="Times New Roman" panose="02020603050405020304" pitchFamily="18" charset="0"/>
              </a:rPr>
              <a:t>2</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e</a:t>
            </a:r>
            <a:endPar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endParaRPr>
          </a:p>
        </p:txBody>
      </p:sp>
      <p:cxnSp>
        <p:nvCxnSpPr>
          <p:cNvPr id="26" name="直線單箭頭接點 25">
            <a:extLst>
              <a:ext uri="{FF2B5EF4-FFF2-40B4-BE49-F238E27FC236}">
                <a16:creationId xmlns:a16="http://schemas.microsoft.com/office/drawing/2014/main" id="{BC2A3C8B-0D5A-46C2-ACA8-AEE585A02C1A}"/>
              </a:ext>
            </a:extLst>
          </p:cNvPr>
          <p:cNvCxnSpPr>
            <a:cxnSpLocks/>
            <a:stCxn id="20" idx="3"/>
            <a:endCxn id="24" idx="1"/>
          </p:cNvCxnSpPr>
          <p:nvPr/>
        </p:nvCxnSpPr>
        <p:spPr>
          <a:xfrm>
            <a:off x="7402616" y="3632459"/>
            <a:ext cx="0" cy="20948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文字方塊 26">
            <a:extLst>
              <a:ext uri="{FF2B5EF4-FFF2-40B4-BE49-F238E27FC236}">
                <a16:creationId xmlns:a16="http://schemas.microsoft.com/office/drawing/2014/main" id="{C6BAC5A7-6057-45D0-AA73-3BB12430DBAD}"/>
              </a:ext>
            </a:extLst>
          </p:cNvPr>
          <p:cNvSpPr txBox="1"/>
          <p:nvPr/>
        </p:nvSpPr>
        <p:spPr>
          <a:xfrm>
            <a:off x="9089774" y="1744513"/>
            <a:ext cx="364202" cy="307777"/>
          </a:xfrm>
          <a:prstGeom prst="rect">
            <a:avLst/>
          </a:prstGeom>
          <a:noFill/>
        </p:spPr>
        <p:txBody>
          <a:bodyPr wrap="none" rtlCol="0">
            <a:spAutoFit/>
          </a:bodyPr>
          <a:lstStyle/>
          <a:p>
            <a:r>
              <a:rPr lang="zh-TW" altLang="en-US" sz="1400" b="1" dirty="0">
                <a:latin typeface="Times New Roman" panose="02020603050405020304" pitchFamily="18" charset="0"/>
                <a:ea typeface="微軟正黑體" panose="020B0604030504040204" pitchFamily="34" charset="-120"/>
                <a:cs typeface="Times New Roman" panose="02020603050405020304" pitchFamily="18" charset="0"/>
              </a:rPr>
              <a:t>是</a:t>
            </a:r>
          </a:p>
        </p:txBody>
      </p:sp>
      <p:sp>
        <p:nvSpPr>
          <p:cNvPr id="28" name="文字方塊 27">
            <a:extLst>
              <a:ext uri="{FF2B5EF4-FFF2-40B4-BE49-F238E27FC236}">
                <a16:creationId xmlns:a16="http://schemas.microsoft.com/office/drawing/2014/main" id="{3E4FCB27-853C-4916-9B0E-0BAC7E8331CF}"/>
              </a:ext>
            </a:extLst>
          </p:cNvPr>
          <p:cNvSpPr txBox="1"/>
          <p:nvPr/>
        </p:nvSpPr>
        <p:spPr>
          <a:xfrm>
            <a:off x="9092814" y="2892692"/>
            <a:ext cx="364202" cy="307777"/>
          </a:xfrm>
          <a:prstGeom prst="rect">
            <a:avLst/>
          </a:prstGeom>
          <a:noFill/>
        </p:spPr>
        <p:txBody>
          <a:bodyPr wrap="none" rtlCol="0">
            <a:spAutoFit/>
          </a:bodyPr>
          <a:lstStyle/>
          <a:p>
            <a:r>
              <a:rPr lang="zh-TW" altLang="en-US" sz="1400" b="1" dirty="0">
                <a:latin typeface="Times New Roman" panose="02020603050405020304" pitchFamily="18" charset="0"/>
                <a:ea typeface="微軟正黑體" panose="020B0604030504040204" pitchFamily="34" charset="-120"/>
                <a:cs typeface="Times New Roman" panose="02020603050405020304" pitchFamily="18" charset="0"/>
              </a:rPr>
              <a:t>是</a:t>
            </a:r>
          </a:p>
        </p:txBody>
      </p:sp>
      <p:sp>
        <p:nvSpPr>
          <p:cNvPr id="29" name="矩形 28">
            <a:extLst>
              <a:ext uri="{FF2B5EF4-FFF2-40B4-BE49-F238E27FC236}">
                <a16:creationId xmlns:a16="http://schemas.microsoft.com/office/drawing/2014/main" id="{BDE97B73-B975-4D6C-9CDD-C889FC63C1BF}"/>
              </a:ext>
            </a:extLst>
          </p:cNvPr>
          <p:cNvSpPr/>
          <p:nvPr/>
        </p:nvSpPr>
        <p:spPr>
          <a:xfrm>
            <a:off x="9808925" y="2796619"/>
            <a:ext cx="1440000" cy="720000"/>
          </a:xfrm>
          <a:prstGeom prst="rect">
            <a:avLst/>
          </a:prstGeom>
          <a:solidFill>
            <a:schemeClr val="accent2">
              <a:lumMod val="20000"/>
              <a:lumOff val="80000"/>
            </a:schemeClr>
          </a:solidFill>
          <a:ln w="6350">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000" b="1" spc="1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第一批</a:t>
            </a:r>
            <a:br>
              <a:rPr lang="en-US" altLang="zh-TW" sz="2000" b="1" spc="1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br>
            <a:r>
              <a:rPr lang="zh-TW" altLang="en-US" sz="2000" b="1" spc="1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列管對象</a:t>
            </a:r>
          </a:p>
        </p:txBody>
      </p:sp>
      <p:cxnSp>
        <p:nvCxnSpPr>
          <p:cNvPr id="30" name="直線單箭頭接點 29">
            <a:extLst>
              <a:ext uri="{FF2B5EF4-FFF2-40B4-BE49-F238E27FC236}">
                <a16:creationId xmlns:a16="http://schemas.microsoft.com/office/drawing/2014/main" id="{06D07735-8B34-4CA5-B9E1-E7E4FFA593E5}"/>
              </a:ext>
            </a:extLst>
          </p:cNvPr>
          <p:cNvCxnSpPr>
            <a:cxnSpLocks/>
            <a:stCxn id="20" idx="0"/>
            <a:endCxn id="29" idx="1"/>
          </p:cNvCxnSpPr>
          <p:nvPr/>
        </p:nvCxnSpPr>
        <p:spPr>
          <a:xfrm flipV="1">
            <a:off x="9134014" y="3156619"/>
            <a:ext cx="674911" cy="2150"/>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肘形接點 35">
            <a:extLst>
              <a:ext uri="{FF2B5EF4-FFF2-40B4-BE49-F238E27FC236}">
                <a16:creationId xmlns:a16="http://schemas.microsoft.com/office/drawing/2014/main" id="{B092462E-B827-41E8-BBA8-B834B8C26238}"/>
              </a:ext>
            </a:extLst>
          </p:cNvPr>
          <p:cNvCxnSpPr>
            <a:cxnSpLocks/>
            <a:stCxn id="18" idx="0"/>
            <a:endCxn id="29" idx="0"/>
          </p:cNvCxnSpPr>
          <p:nvPr/>
        </p:nvCxnSpPr>
        <p:spPr>
          <a:xfrm>
            <a:off x="9134014" y="2015628"/>
            <a:ext cx="1394911" cy="780991"/>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文字方塊 31">
            <a:extLst>
              <a:ext uri="{FF2B5EF4-FFF2-40B4-BE49-F238E27FC236}">
                <a16:creationId xmlns:a16="http://schemas.microsoft.com/office/drawing/2014/main" id="{58FB2E92-3996-4F01-A6E1-7B90C8F1E446}"/>
              </a:ext>
            </a:extLst>
          </p:cNvPr>
          <p:cNvSpPr txBox="1"/>
          <p:nvPr/>
        </p:nvSpPr>
        <p:spPr>
          <a:xfrm>
            <a:off x="7446857" y="2425171"/>
            <a:ext cx="364202" cy="307777"/>
          </a:xfrm>
          <a:prstGeom prst="rect">
            <a:avLst/>
          </a:prstGeom>
          <a:noFill/>
        </p:spPr>
        <p:txBody>
          <a:bodyPr wrap="none" rtlCol="0">
            <a:spAutoFit/>
          </a:bodyPr>
          <a:lstStyle/>
          <a:p>
            <a:r>
              <a:rPr lang="zh-TW" altLang="en-US" sz="1400" b="1" dirty="0">
                <a:latin typeface="Times New Roman" panose="02020603050405020304" pitchFamily="18" charset="0"/>
                <a:ea typeface="微軟正黑體" panose="020B0604030504040204" pitchFamily="34" charset="-120"/>
                <a:cs typeface="Times New Roman" panose="02020603050405020304" pitchFamily="18" charset="0"/>
              </a:rPr>
              <a:t>否</a:t>
            </a:r>
          </a:p>
        </p:txBody>
      </p:sp>
      <p:sp>
        <p:nvSpPr>
          <p:cNvPr id="33" name="文字方塊 32">
            <a:extLst>
              <a:ext uri="{FF2B5EF4-FFF2-40B4-BE49-F238E27FC236}">
                <a16:creationId xmlns:a16="http://schemas.microsoft.com/office/drawing/2014/main" id="{0FDEBA03-6184-4C5C-8CFF-F7BD6EFACF5C}"/>
              </a:ext>
            </a:extLst>
          </p:cNvPr>
          <p:cNvSpPr txBox="1"/>
          <p:nvPr/>
        </p:nvSpPr>
        <p:spPr>
          <a:xfrm>
            <a:off x="7460176" y="3588569"/>
            <a:ext cx="364202" cy="307777"/>
          </a:xfrm>
          <a:prstGeom prst="rect">
            <a:avLst/>
          </a:prstGeom>
          <a:noFill/>
        </p:spPr>
        <p:txBody>
          <a:bodyPr wrap="none" rtlCol="0">
            <a:spAutoFit/>
          </a:bodyPr>
          <a:lstStyle/>
          <a:p>
            <a:r>
              <a:rPr lang="zh-TW" altLang="en-US" sz="1400" b="1" dirty="0">
                <a:latin typeface="Times New Roman" panose="02020603050405020304" pitchFamily="18" charset="0"/>
                <a:ea typeface="微軟正黑體" panose="020B0604030504040204" pitchFamily="34" charset="-120"/>
                <a:cs typeface="Times New Roman" panose="02020603050405020304" pitchFamily="18" charset="0"/>
              </a:rPr>
              <a:t>否</a:t>
            </a:r>
          </a:p>
        </p:txBody>
      </p:sp>
      <p:sp>
        <p:nvSpPr>
          <p:cNvPr id="34" name="矩形 33">
            <a:extLst>
              <a:ext uri="{FF2B5EF4-FFF2-40B4-BE49-F238E27FC236}">
                <a16:creationId xmlns:a16="http://schemas.microsoft.com/office/drawing/2014/main" id="{A163BC11-23D3-4BBA-BD1B-0B05FA909F28}"/>
              </a:ext>
            </a:extLst>
          </p:cNvPr>
          <p:cNvSpPr/>
          <p:nvPr/>
        </p:nvSpPr>
        <p:spPr>
          <a:xfrm>
            <a:off x="9808925" y="3960788"/>
            <a:ext cx="1440000" cy="720000"/>
          </a:xfrm>
          <a:prstGeom prst="rect">
            <a:avLst/>
          </a:prstGeom>
          <a:solidFill>
            <a:schemeClr val="accent5">
              <a:lumMod val="40000"/>
              <a:lumOff val="60000"/>
            </a:schemeClr>
          </a:solidFill>
          <a:ln w="6350">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000" b="1" spc="1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第二批</a:t>
            </a:r>
            <a:br>
              <a:rPr lang="en-US" altLang="zh-TW" sz="2000" b="1" spc="1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br>
            <a:r>
              <a:rPr lang="zh-TW" altLang="en-US" sz="2000" b="1" spc="1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列管對象</a:t>
            </a:r>
          </a:p>
        </p:txBody>
      </p:sp>
      <p:cxnSp>
        <p:nvCxnSpPr>
          <p:cNvPr id="35" name="直線單箭頭接點 34">
            <a:extLst>
              <a:ext uri="{FF2B5EF4-FFF2-40B4-BE49-F238E27FC236}">
                <a16:creationId xmlns:a16="http://schemas.microsoft.com/office/drawing/2014/main" id="{AF2FEBEC-CE97-4597-AA39-DDD30AB2D08C}"/>
              </a:ext>
            </a:extLst>
          </p:cNvPr>
          <p:cNvCxnSpPr>
            <a:cxnSpLocks/>
            <a:stCxn id="24" idx="0"/>
            <a:endCxn id="34" idx="1"/>
          </p:cNvCxnSpPr>
          <p:nvPr/>
        </p:nvCxnSpPr>
        <p:spPr>
          <a:xfrm>
            <a:off x="9134014" y="4315629"/>
            <a:ext cx="674911" cy="5159"/>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文字方塊 35">
            <a:extLst>
              <a:ext uri="{FF2B5EF4-FFF2-40B4-BE49-F238E27FC236}">
                <a16:creationId xmlns:a16="http://schemas.microsoft.com/office/drawing/2014/main" id="{87D4A54B-92CC-43E1-83E5-220AD5BB5F38}"/>
              </a:ext>
            </a:extLst>
          </p:cNvPr>
          <p:cNvSpPr txBox="1"/>
          <p:nvPr/>
        </p:nvSpPr>
        <p:spPr>
          <a:xfrm>
            <a:off x="9089774" y="4023820"/>
            <a:ext cx="364202" cy="307777"/>
          </a:xfrm>
          <a:prstGeom prst="rect">
            <a:avLst/>
          </a:prstGeom>
          <a:noFill/>
        </p:spPr>
        <p:txBody>
          <a:bodyPr wrap="none" rtlCol="0">
            <a:spAutoFit/>
          </a:bodyPr>
          <a:lstStyle/>
          <a:p>
            <a:r>
              <a:rPr lang="zh-TW" altLang="en-US" sz="1400" b="1" dirty="0">
                <a:latin typeface="Times New Roman" panose="02020603050405020304" pitchFamily="18" charset="0"/>
                <a:ea typeface="微軟正黑體" panose="020B0604030504040204" pitchFamily="34" charset="-120"/>
                <a:cs typeface="Times New Roman" panose="02020603050405020304" pitchFamily="18" charset="0"/>
              </a:rPr>
              <a:t>是</a:t>
            </a:r>
          </a:p>
        </p:txBody>
      </p:sp>
      <p:sp>
        <p:nvSpPr>
          <p:cNvPr id="37" name="矩形 36">
            <a:extLst>
              <a:ext uri="{FF2B5EF4-FFF2-40B4-BE49-F238E27FC236}">
                <a16:creationId xmlns:a16="http://schemas.microsoft.com/office/drawing/2014/main" id="{5B87B365-854A-41A0-A6BD-3352F20CB607}"/>
              </a:ext>
            </a:extLst>
          </p:cNvPr>
          <p:cNvSpPr/>
          <p:nvPr/>
        </p:nvSpPr>
        <p:spPr>
          <a:xfrm>
            <a:off x="5671403" y="6142170"/>
            <a:ext cx="3462796" cy="415761"/>
          </a:xfrm>
          <a:prstGeom prst="rect">
            <a:avLst/>
          </a:prstGeom>
          <a:solidFill>
            <a:schemeClr val="accent5">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非屬環境部列管對象</a:t>
            </a:r>
          </a:p>
        </p:txBody>
      </p:sp>
      <p:cxnSp>
        <p:nvCxnSpPr>
          <p:cNvPr id="38" name="直線單箭頭接點 37">
            <a:extLst>
              <a:ext uri="{FF2B5EF4-FFF2-40B4-BE49-F238E27FC236}">
                <a16:creationId xmlns:a16="http://schemas.microsoft.com/office/drawing/2014/main" id="{7C855BCB-D489-4A6D-ADAA-6F874F87E8FE}"/>
              </a:ext>
            </a:extLst>
          </p:cNvPr>
          <p:cNvCxnSpPr>
            <a:cxnSpLocks/>
            <a:stCxn id="24" idx="3"/>
            <a:endCxn id="47" idx="1"/>
          </p:cNvCxnSpPr>
          <p:nvPr/>
        </p:nvCxnSpPr>
        <p:spPr>
          <a:xfrm>
            <a:off x="7402616" y="4789319"/>
            <a:ext cx="185" cy="21029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文字方塊 38">
            <a:extLst>
              <a:ext uri="{FF2B5EF4-FFF2-40B4-BE49-F238E27FC236}">
                <a16:creationId xmlns:a16="http://schemas.microsoft.com/office/drawing/2014/main" id="{7F580453-F856-4F7F-ADA0-26E4957F6094}"/>
              </a:ext>
            </a:extLst>
          </p:cNvPr>
          <p:cNvSpPr txBox="1"/>
          <p:nvPr/>
        </p:nvSpPr>
        <p:spPr>
          <a:xfrm>
            <a:off x="7436428" y="4747921"/>
            <a:ext cx="364202" cy="307777"/>
          </a:xfrm>
          <a:prstGeom prst="rect">
            <a:avLst/>
          </a:prstGeom>
          <a:noFill/>
        </p:spPr>
        <p:txBody>
          <a:bodyPr wrap="none" rtlCol="0">
            <a:spAutoFit/>
          </a:bodyPr>
          <a:lstStyle/>
          <a:p>
            <a:r>
              <a:rPr lang="zh-TW" altLang="en-US" sz="1400" b="1" dirty="0">
                <a:latin typeface="Times New Roman" panose="02020603050405020304" pitchFamily="18" charset="0"/>
                <a:ea typeface="微軟正黑體" panose="020B0604030504040204" pitchFamily="34" charset="-120"/>
                <a:cs typeface="Times New Roman" panose="02020603050405020304" pitchFamily="18" charset="0"/>
              </a:rPr>
              <a:t>否</a:t>
            </a:r>
          </a:p>
        </p:txBody>
      </p:sp>
      <p:sp>
        <p:nvSpPr>
          <p:cNvPr id="40" name="圓角矩形 3">
            <a:extLst>
              <a:ext uri="{FF2B5EF4-FFF2-40B4-BE49-F238E27FC236}">
                <a16:creationId xmlns:a16="http://schemas.microsoft.com/office/drawing/2014/main" id="{83AA53FC-0830-45A4-A2B4-1488A16599D8}"/>
              </a:ext>
            </a:extLst>
          </p:cNvPr>
          <p:cNvSpPr/>
          <p:nvPr/>
        </p:nvSpPr>
        <p:spPr bwMode="auto">
          <a:xfrm>
            <a:off x="633046" y="1364772"/>
            <a:ext cx="4718209" cy="947380"/>
          </a:xfrm>
          <a:prstGeom prst="roundRect">
            <a:avLst/>
          </a:prstGeom>
          <a:solidFill>
            <a:schemeClr val="bg1">
              <a:lumMod val="95000"/>
            </a:schemeClr>
          </a:solidFill>
          <a:ln>
            <a:noFill/>
          </a:ln>
        </p:spPr>
        <p:txBody>
          <a:bodyPr vert="horz" wrap="square" lIns="91440" tIns="45720" rIns="91440" bIns="45720" numCol="1" rtlCol="0" anchor="t" anchorCtr="0" compatLnSpc="1">
            <a:prstTxWarp prst="textNoShape">
              <a:avLst/>
            </a:prstTxWarp>
          </a:bodyPr>
          <a:lstStyle/>
          <a:p>
            <a:r>
              <a:rPr lang="zh-TW" altLang="en-US" b="1" spc="100" dirty="0">
                <a:latin typeface="微軟正黑體" panose="020B0604030504040204" pitchFamily="34" charset="-120"/>
                <a:ea typeface="微軟正黑體" panose="020B0604030504040204" pitchFamily="34" charset="-120"/>
                <a:cs typeface="Times New Roman" panose="02020603050405020304" pitchFamily="18" charset="0"/>
              </a:rPr>
              <a:t>主要耗能產業</a:t>
            </a:r>
            <a:r>
              <a:rPr lang="zh-TW" altLang="en-US" spc="100" dirty="0">
                <a:latin typeface="微軟正黑體" panose="020B0604030504040204" pitchFamily="34" charset="-120"/>
                <a:ea typeface="微軟正黑體" panose="020B0604030504040204" pitchFamily="34" charset="-120"/>
                <a:cs typeface="Times New Roman" panose="02020603050405020304" pitchFamily="18" charset="0"/>
              </a:rPr>
              <a:t>，包含：</a:t>
            </a:r>
            <a:r>
              <a:rPr lang="zh-TW" altLang="en-US" b="1" spc="100"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發電業、鋼鐵業、石油煉製業、水泥業、半導體業、薄膜電晶體液晶顯示器業</a:t>
            </a:r>
            <a:r>
              <a:rPr lang="zh-TW" altLang="en-US" spc="100" dirty="0">
                <a:latin typeface="微軟正黑體" panose="020B0604030504040204" pitchFamily="34" charset="-120"/>
                <a:ea typeface="微軟正黑體" panose="020B0604030504040204" pitchFamily="34" charset="-120"/>
                <a:cs typeface="Times New Roman" panose="02020603050405020304" pitchFamily="18" charset="0"/>
              </a:rPr>
              <a:t>等行業</a:t>
            </a:r>
            <a:endParaRPr lang="en-US" altLang="zh-TW" spc="100" dirty="0">
              <a:latin typeface="微軟正黑體" panose="020B0604030504040204" pitchFamily="34" charset="-120"/>
              <a:ea typeface="微軟正黑體" panose="020B0604030504040204" pitchFamily="34" charset="-120"/>
              <a:cs typeface="Times New Roman" panose="02020603050405020304" pitchFamily="18" charset="0"/>
            </a:endParaRPr>
          </a:p>
          <a:p>
            <a:endParaRPr lang="zh-TW" altLang="en-US" sz="2000" spc="100" dirty="0">
              <a:latin typeface="微軟正黑體" panose="020B0604030504040204" pitchFamily="34" charset="-120"/>
              <a:ea typeface="微軟正黑體" panose="020B0604030504040204" pitchFamily="34" charset="-120"/>
              <a:cs typeface="Times New Roman" panose="02020603050405020304" pitchFamily="18" charset="0"/>
            </a:endParaRPr>
          </a:p>
        </p:txBody>
      </p:sp>
      <p:cxnSp>
        <p:nvCxnSpPr>
          <p:cNvPr id="41" name="直線接點 40">
            <a:extLst>
              <a:ext uri="{FF2B5EF4-FFF2-40B4-BE49-F238E27FC236}">
                <a16:creationId xmlns:a16="http://schemas.microsoft.com/office/drawing/2014/main" id="{3FA49EBC-4DCC-4E67-AD41-6A2E5567DAC4}"/>
              </a:ext>
            </a:extLst>
          </p:cNvPr>
          <p:cNvCxnSpPr>
            <a:cxnSpLocks/>
            <a:stCxn id="18" idx="2"/>
          </p:cNvCxnSpPr>
          <p:nvPr/>
        </p:nvCxnSpPr>
        <p:spPr>
          <a:xfrm flipH="1" flipV="1">
            <a:off x="5204460" y="1744513"/>
            <a:ext cx="466758" cy="271115"/>
          </a:xfrm>
          <a:prstGeom prst="line">
            <a:avLst/>
          </a:prstGeom>
          <a:ln>
            <a:solidFill>
              <a:schemeClr val="bg2">
                <a:lumMod val="50000"/>
              </a:schemeClr>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42" name="圓角矩形 32">
            <a:extLst>
              <a:ext uri="{FF2B5EF4-FFF2-40B4-BE49-F238E27FC236}">
                <a16:creationId xmlns:a16="http://schemas.microsoft.com/office/drawing/2014/main" id="{27144AB5-E06A-4245-A62B-39657B78C069}"/>
              </a:ext>
            </a:extLst>
          </p:cNvPr>
          <p:cNvSpPr/>
          <p:nvPr/>
        </p:nvSpPr>
        <p:spPr bwMode="auto">
          <a:xfrm>
            <a:off x="625737" y="2506880"/>
            <a:ext cx="4722479" cy="762169"/>
          </a:xfrm>
          <a:prstGeom prst="roundRect">
            <a:avLst/>
          </a:prstGeom>
          <a:solidFill>
            <a:schemeClr val="bg1">
              <a:lumMod val="95000"/>
            </a:schemeClr>
          </a:solidFill>
          <a:ln>
            <a:noFill/>
          </a:ln>
        </p:spPr>
        <p:txBody>
          <a:bodyPr vert="horz" wrap="square" lIns="91440" tIns="45720" rIns="91440" bIns="45720" numCol="1" rtlCol="0" anchor="t" anchorCtr="0" compatLnSpc="1">
            <a:prstTxWarp prst="textNoShape">
              <a:avLst/>
            </a:prstTxWarp>
          </a:bodyPr>
          <a:lstStyle/>
          <a:p>
            <a:pPr>
              <a:lnSpc>
                <a:spcPct val="120000"/>
              </a:lnSpc>
              <a:spcBef>
                <a:spcPct val="0"/>
              </a:spcBef>
              <a:spcAft>
                <a:spcPts val="600"/>
              </a:spcAft>
            </a:pPr>
            <a:r>
              <a:rPr lang="zh-TW" altLang="en-US" b="1" spc="100"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各行業</a:t>
            </a:r>
            <a:r>
              <a:rPr lang="zh-TW" altLang="en-US" spc="100" dirty="0">
                <a:latin typeface="微軟正黑體" panose="020B0604030504040204" pitchFamily="34" charset="-120"/>
                <a:ea typeface="微軟正黑體" panose="020B0604030504040204" pitchFamily="34" charset="-120"/>
                <a:cs typeface="Times New Roman" panose="02020603050405020304" pitchFamily="18" charset="0"/>
              </a:rPr>
              <a:t>化石燃料燃燒</a:t>
            </a:r>
            <a:r>
              <a:rPr lang="zh-TW" altLang="en-US" b="1" spc="100"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年排放量達</a:t>
            </a:r>
            <a:r>
              <a:rPr lang="en-US" altLang="zh-TW" b="1" spc="100"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2.5</a:t>
            </a:r>
            <a:r>
              <a:rPr lang="zh-TW" altLang="en-US" b="1" spc="100"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萬公噸</a:t>
            </a:r>
            <a:r>
              <a:rPr lang="en-US" altLang="zh-TW" b="1" spc="100"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CO</a:t>
            </a:r>
            <a:r>
              <a:rPr lang="en-US" altLang="zh-TW" b="1" spc="100" baseline="-25000"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2</a:t>
            </a:r>
            <a:r>
              <a:rPr lang="en-US" altLang="zh-TW" b="1" spc="100"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e</a:t>
            </a:r>
            <a:r>
              <a:rPr lang="zh-TW" altLang="en-US" b="1" spc="100"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以上</a:t>
            </a:r>
            <a:r>
              <a:rPr lang="zh-TW" altLang="en-US" spc="100" dirty="0">
                <a:latin typeface="微軟正黑體" panose="020B0604030504040204" pitchFamily="34" charset="-120"/>
                <a:ea typeface="微軟正黑體" panose="020B0604030504040204" pitchFamily="34" charset="-120"/>
                <a:cs typeface="Times New Roman" panose="02020603050405020304" pitchFamily="18" charset="0"/>
              </a:rPr>
              <a:t>者</a:t>
            </a:r>
            <a:endParaRPr lang="en-US" altLang="zh-TW" spc="100" dirty="0">
              <a:latin typeface="微軟正黑體" panose="020B0604030504040204" pitchFamily="34" charset="-120"/>
              <a:ea typeface="微軟正黑體" panose="020B0604030504040204" pitchFamily="34" charset="-120"/>
              <a:cs typeface="Times New Roman" panose="02020603050405020304" pitchFamily="18" charset="0"/>
            </a:endParaRPr>
          </a:p>
        </p:txBody>
      </p:sp>
      <p:cxnSp>
        <p:nvCxnSpPr>
          <p:cNvPr id="43" name="直線接點 42">
            <a:extLst>
              <a:ext uri="{FF2B5EF4-FFF2-40B4-BE49-F238E27FC236}">
                <a16:creationId xmlns:a16="http://schemas.microsoft.com/office/drawing/2014/main" id="{894945EB-AB9E-420A-8A42-83F12BE46666}"/>
              </a:ext>
            </a:extLst>
          </p:cNvPr>
          <p:cNvCxnSpPr>
            <a:cxnSpLocks/>
            <a:stCxn id="20" idx="2"/>
          </p:cNvCxnSpPr>
          <p:nvPr/>
        </p:nvCxnSpPr>
        <p:spPr>
          <a:xfrm flipH="1" flipV="1">
            <a:off x="5204460" y="2892692"/>
            <a:ext cx="466758" cy="266077"/>
          </a:xfrm>
          <a:prstGeom prst="line">
            <a:avLst/>
          </a:prstGeom>
          <a:ln>
            <a:solidFill>
              <a:schemeClr val="bg2">
                <a:lumMod val="50000"/>
              </a:schemeClr>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44" name="圓角矩形 34">
            <a:extLst>
              <a:ext uri="{FF2B5EF4-FFF2-40B4-BE49-F238E27FC236}">
                <a16:creationId xmlns:a16="http://schemas.microsoft.com/office/drawing/2014/main" id="{E6D2E7AE-0463-4B88-9A4D-260A132295EF}"/>
              </a:ext>
            </a:extLst>
          </p:cNvPr>
          <p:cNvSpPr/>
          <p:nvPr/>
        </p:nvSpPr>
        <p:spPr bwMode="auto">
          <a:xfrm>
            <a:off x="633048" y="3444927"/>
            <a:ext cx="4718207" cy="762170"/>
          </a:xfrm>
          <a:prstGeom prst="roundRect">
            <a:avLst/>
          </a:prstGeom>
          <a:solidFill>
            <a:schemeClr val="bg1">
              <a:lumMod val="95000"/>
            </a:schemeClr>
          </a:solidFill>
          <a:ln>
            <a:noFill/>
          </a:ln>
        </p:spPr>
        <p:txBody>
          <a:bodyPr vert="horz" wrap="square" lIns="91440" tIns="45720" rIns="91440" bIns="45720" numCol="1" rtlCol="0" anchor="t" anchorCtr="0" compatLnSpc="1">
            <a:prstTxWarp prst="textNoShape">
              <a:avLst/>
            </a:prstTxWarp>
          </a:bodyPr>
          <a:lstStyle/>
          <a:p>
            <a:pPr>
              <a:lnSpc>
                <a:spcPct val="120000"/>
              </a:lnSpc>
              <a:spcBef>
                <a:spcPct val="0"/>
              </a:spcBef>
              <a:spcAft>
                <a:spcPts val="600"/>
              </a:spcAft>
            </a:pPr>
            <a:r>
              <a:rPr lang="zh-TW" altLang="en-US" b="1" spc="100"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製造業</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化石燃料燃燒及使用電力之間接排放</a:t>
            </a:r>
            <a:r>
              <a:rPr lang="zh-TW" altLang="en-US" b="1"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年排放量達</a:t>
            </a:r>
            <a:r>
              <a:rPr lang="en-US" altLang="zh-TW" b="1"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2.5</a:t>
            </a:r>
            <a:r>
              <a:rPr lang="zh-TW" altLang="en-US" b="1"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萬公噸</a:t>
            </a:r>
            <a:r>
              <a:rPr lang="en-US" altLang="zh-TW" b="1"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CO</a:t>
            </a:r>
            <a:r>
              <a:rPr lang="en-US" altLang="zh-TW" b="1" baseline="-25000"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2</a:t>
            </a:r>
            <a:r>
              <a:rPr lang="en-US" altLang="zh-TW" b="1"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e</a:t>
            </a:r>
            <a:r>
              <a:rPr lang="zh-TW" altLang="en-US" b="1"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以上</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者</a:t>
            </a:r>
            <a:endParaRPr lang="en-US" altLang="zh-TW" dirty="0">
              <a:latin typeface="微軟正黑體" panose="020B0604030504040204" pitchFamily="34" charset="-120"/>
              <a:ea typeface="微軟正黑體" panose="020B0604030504040204" pitchFamily="34" charset="-120"/>
              <a:cs typeface="Times New Roman" panose="02020603050405020304" pitchFamily="18" charset="0"/>
            </a:endParaRPr>
          </a:p>
        </p:txBody>
      </p:sp>
      <p:cxnSp>
        <p:nvCxnSpPr>
          <p:cNvPr id="45" name="直線接點 44">
            <a:extLst>
              <a:ext uri="{FF2B5EF4-FFF2-40B4-BE49-F238E27FC236}">
                <a16:creationId xmlns:a16="http://schemas.microsoft.com/office/drawing/2014/main" id="{5E3A2EA1-B3A6-4AD5-B508-68445108D805}"/>
              </a:ext>
            </a:extLst>
          </p:cNvPr>
          <p:cNvCxnSpPr>
            <a:cxnSpLocks/>
            <a:stCxn id="24" idx="2"/>
          </p:cNvCxnSpPr>
          <p:nvPr/>
        </p:nvCxnSpPr>
        <p:spPr>
          <a:xfrm flipH="1" flipV="1">
            <a:off x="5204460" y="3932547"/>
            <a:ext cx="466758" cy="383082"/>
          </a:xfrm>
          <a:prstGeom prst="line">
            <a:avLst/>
          </a:prstGeom>
          <a:ln>
            <a:solidFill>
              <a:srgbClr val="6B6B6C"/>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47" name="菱形 46">
            <a:extLst>
              <a:ext uri="{FF2B5EF4-FFF2-40B4-BE49-F238E27FC236}">
                <a16:creationId xmlns:a16="http://schemas.microsoft.com/office/drawing/2014/main" id="{C0BEC6DA-63FE-41E9-BD9F-29A0182B1E61}"/>
              </a:ext>
            </a:extLst>
          </p:cNvPr>
          <p:cNvSpPr/>
          <p:nvPr/>
        </p:nvSpPr>
        <p:spPr>
          <a:xfrm rot="5400000">
            <a:off x="6929111" y="3741902"/>
            <a:ext cx="947380" cy="3462796"/>
          </a:xfrm>
          <a:prstGeom prst="diamond">
            <a:avLst/>
          </a:prstGeom>
          <a:solidFill>
            <a:schemeClr val="accent4">
              <a:lumMod val="20000"/>
              <a:lumOff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48" name="矩形 47">
            <a:extLst>
              <a:ext uri="{FF2B5EF4-FFF2-40B4-BE49-F238E27FC236}">
                <a16:creationId xmlns:a16="http://schemas.microsoft.com/office/drawing/2014/main" id="{E6347260-9EA0-4125-856F-29D292D2AB66}"/>
              </a:ext>
            </a:extLst>
          </p:cNvPr>
          <p:cNvSpPr/>
          <p:nvPr/>
        </p:nvSpPr>
        <p:spPr>
          <a:xfrm>
            <a:off x="9831469" y="4994234"/>
            <a:ext cx="1555976" cy="947379"/>
          </a:xfrm>
          <a:prstGeom prst="rect">
            <a:avLst/>
          </a:prstGeom>
          <a:solidFill>
            <a:schemeClr val="accent4">
              <a:lumMod val="20000"/>
              <a:lumOff val="80000"/>
            </a:schemeClr>
          </a:solidFill>
          <a:ln w="6350">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sz="2000" b="1" spc="1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擴大盤查</a:t>
            </a:r>
            <a:br>
              <a:rPr lang="en-US" altLang="zh-TW" sz="2000" b="1" spc="1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br>
            <a:r>
              <a:rPr lang="zh-TW" altLang="en-US" sz="2000" b="1" spc="1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列管對象</a:t>
            </a:r>
            <a:endParaRPr lang="en-US" altLang="zh-TW" sz="2000" b="1" spc="1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zh-TW" altLang="en-US" sz="2000" b="1" spc="1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spc="100"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不須查驗</a:t>
            </a:r>
            <a:r>
              <a:rPr lang="zh-TW" altLang="en-US" sz="2000" b="1" spc="1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p>
        </p:txBody>
      </p:sp>
      <p:sp>
        <p:nvSpPr>
          <p:cNvPr id="50" name="圓角矩形 34">
            <a:extLst>
              <a:ext uri="{FF2B5EF4-FFF2-40B4-BE49-F238E27FC236}">
                <a16:creationId xmlns:a16="http://schemas.microsoft.com/office/drawing/2014/main" id="{025CEA36-E81D-42E9-9222-84B22634586D}"/>
              </a:ext>
            </a:extLst>
          </p:cNvPr>
          <p:cNvSpPr/>
          <p:nvPr/>
        </p:nvSpPr>
        <p:spPr bwMode="auto">
          <a:xfrm>
            <a:off x="633047" y="4425816"/>
            <a:ext cx="4715170" cy="2190175"/>
          </a:xfrm>
          <a:prstGeom prst="roundRect">
            <a:avLst/>
          </a:prstGeom>
          <a:solidFill>
            <a:schemeClr val="bg1">
              <a:lumMod val="95000"/>
            </a:schemeClr>
          </a:solidFill>
          <a:ln>
            <a:noFill/>
          </a:ln>
        </p:spPr>
        <p:txBody>
          <a:bodyPr vert="horz" wrap="square" lIns="91440" tIns="45720" rIns="91440" bIns="45720" numCol="1" rtlCol="0" anchor="t" anchorCtr="0" compatLnSpc="1">
            <a:prstTxWarp prst="textNoShape">
              <a:avLst/>
            </a:prstTxWarp>
          </a:bodyPr>
          <a:lstStyle/>
          <a:p>
            <a:pPr marL="285750" indent="-285750">
              <a:spcBef>
                <a:spcPct val="0"/>
              </a:spcBef>
              <a:spcAft>
                <a:spcPts val="600"/>
              </a:spcAft>
              <a:buFont typeface="Arial" panose="020B0604020202020204" pitchFamily="34" charset="0"/>
              <a:buChar char="•"/>
            </a:pPr>
            <a:r>
              <a:rPr lang="zh-TW" altLang="en-US" spc="100" dirty="0">
                <a:latin typeface="微軟正黑體" panose="020B0604030504040204" pitchFamily="34" charset="-120"/>
                <a:ea typeface="微軟正黑體" panose="020B0604030504040204" pitchFamily="34" charset="-120"/>
                <a:cs typeface="Times New Roman" panose="02020603050405020304" pitchFamily="18" charset="0"/>
              </a:rPr>
              <a:t>煤炭年使用量</a:t>
            </a:r>
            <a:r>
              <a:rPr lang="en-US" altLang="zh-TW" b="1" spc="100"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4,000</a:t>
            </a:r>
            <a:r>
              <a:rPr lang="zh-TW" altLang="en-US" b="1" spc="100"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公噸以上</a:t>
            </a:r>
          </a:p>
          <a:p>
            <a:pPr marL="285750" indent="-285750">
              <a:spcBef>
                <a:spcPct val="0"/>
              </a:spcBef>
              <a:spcAft>
                <a:spcPts val="600"/>
              </a:spcAft>
              <a:buFont typeface="Arial" panose="020B0604020202020204" pitchFamily="34" charset="0"/>
              <a:buChar char="•"/>
            </a:pPr>
            <a:r>
              <a:rPr lang="zh-TW" altLang="en-US" spc="100" dirty="0">
                <a:latin typeface="微軟正黑體" panose="020B0604030504040204" pitchFamily="34" charset="-120"/>
                <a:ea typeface="微軟正黑體" panose="020B0604030504040204" pitchFamily="34" charset="-120"/>
                <a:cs typeface="Times New Roman" panose="02020603050405020304" pitchFamily="18" charset="0"/>
              </a:rPr>
              <a:t>燃料油年使用量</a:t>
            </a:r>
            <a:r>
              <a:rPr lang="en-US" altLang="zh-TW" b="1" spc="100"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3,200</a:t>
            </a:r>
            <a:r>
              <a:rPr lang="zh-TW" altLang="en-US" b="1" spc="100"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公秉以上</a:t>
            </a:r>
          </a:p>
          <a:p>
            <a:pPr marL="285750" indent="-285750">
              <a:spcBef>
                <a:spcPct val="0"/>
              </a:spcBef>
              <a:spcAft>
                <a:spcPts val="600"/>
              </a:spcAft>
              <a:buFont typeface="Arial" panose="020B0604020202020204" pitchFamily="34" charset="0"/>
              <a:buChar char="•"/>
            </a:pPr>
            <a:r>
              <a:rPr lang="zh-TW" altLang="en-US" spc="100" dirty="0">
                <a:latin typeface="微軟正黑體" panose="020B0604030504040204" pitchFamily="34" charset="-120"/>
                <a:ea typeface="微軟正黑體" panose="020B0604030504040204" pitchFamily="34" charset="-120"/>
                <a:cs typeface="Times New Roman" panose="02020603050405020304" pitchFamily="18" charset="0"/>
              </a:rPr>
              <a:t>天然氣年使用量</a:t>
            </a:r>
            <a:r>
              <a:rPr lang="en-US" altLang="zh-TW" b="1" spc="100"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500</a:t>
            </a:r>
            <a:r>
              <a:rPr lang="zh-TW" altLang="en-US" b="1" spc="100"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萬立方公尺以上</a:t>
            </a:r>
          </a:p>
          <a:p>
            <a:pPr marL="285750" indent="-285750">
              <a:spcBef>
                <a:spcPct val="0"/>
              </a:spcBef>
              <a:spcAft>
                <a:spcPts val="600"/>
              </a:spcAft>
              <a:buFont typeface="Arial" panose="020B0604020202020204" pitchFamily="34" charset="0"/>
              <a:buChar char="•"/>
            </a:pPr>
            <a:r>
              <a:rPr lang="zh-TW" altLang="en-US" spc="100" dirty="0">
                <a:latin typeface="微軟正黑體" panose="020B0604030504040204" pitchFamily="34" charset="-120"/>
                <a:ea typeface="微軟正黑體" panose="020B0604030504040204" pitchFamily="34" charset="-120"/>
                <a:cs typeface="Times New Roman" panose="02020603050405020304" pitchFamily="18" charset="0"/>
              </a:rPr>
              <a:t>同一排放口之燃燒設施總設計或總實際輸入熱值</a:t>
            </a:r>
            <a:r>
              <a:rPr lang="en-US" altLang="zh-TW" b="1" spc="100"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1,000</a:t>
            </a:r>
            <a:r>
              <a:rPr lang="zh-TW" altLang="en-US" b="1" spc="100"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萬仟卡／小時</a:t>
            </a:r>
            <a:r>
              <a:rPr lang="zh-TW" altLang="en-US" spc="100" dirty="0">
                <a:latin typeface="微軟正黑體" panose="020B0604030504040204" pitchFamily="34" charset="-120"/>
                <a:ea typeface="微軟正黑體" panose="020B0604030504040204" pitchFamily="34" charset="-120"/>
                <a:cs typeface="Times New Roman" panose="02020603050405020304" pitchFamily="18" charset="0"/>
              </a:rPr>
              <a:t>以上</a:t>
            </a:r>
          </a:p>
          <a:p>
            <a:pPr marL="285750" indent="-285750">
              <a:spcBef>
                <a:spcPct val="0"/>
              </a:spcBef>
              <a:spcAft>
                <a:spcPts val="600"/>
              </a:spcAft>
              <a:buFont typeface="Arial" panose="020B0604020202020204" pitchFamily="34" charset="0"/>
              <a:buChar char="•"/>
            </a:pPr>
            <a:r>
              <a:rPr lang="zh-TW" altLang="en-US" spc="100" dirty="0">
                <a:latin typeface="微軟正黑體" panose="020B0604030504040204" pitchFamily="34" charset="-120"/>
                <a:ea typeface="微軟正黑體" panose="020B0604030504040204" pitchFamily="34" charset="-120"/>
                <a:cs typeface="Times New Roman" panose="02020603050405020304" pitchFamily="18" charset="0"/>
              </a:rPr>
              <a:t>外購電力</a:t>
            </a:r>
            <a:r>
              <a:rPr lang="en-US" altLang="zh-TW" b="1" spc="100"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2,000</a:t>
            </a:r>
            <a:r>
              <a:rPr lang="zh-TW" altLang="en-US" b="1" spc="100"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萬度以上</a:t>
            </a:r>
          </a:p>
        </p:txBody>
      </p:sp>
      <p:cxnSp>
        <p:nvCxnSpPr>
          <p:cNvPr id="51" name="直線單箭頭接點 50">
            <a:extLst>
              <a:ext uri="{FF2B5EF4-FFF2-40B4-BE49-F238E27FC236}">
                <a16:creationId xmlns:a16="http://schemas.microsoft.com/office/drawing/2014/main" id="{114C1AB7-2C55-43E4-97D1-5B8065EF43B1}"/>
              </a:ext>
            </a:extLst>
          </p:cNvPr>
          <p:cNvCxnSpPr>
            <a:cxnSpLocks/>
            <a:stCxn id="47" idx="0"/>
            <a:endCxn id="48" idx="1"/>
          </p:cNvCxnSpPr>
          <p:nvPr/>
        </p:nvCxnSpPr>
        <p:spPr>
          <a:xfrm flipV="1">
            <a:off x="9134199" y="5467924"/>
            <a:ext cx="697270" cy="5376"/>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文字方塊 53">
            <a:extLst>
              <a:ext uri="{FF2B5EF4-FFF2-40B4-BE49-F238E27FC236}">
                <a16:creationId xmlns:a16="http://schemas.microsoft.com/office/drawing/2014/main" id="{E252DBA0-F91A-47FB-A4BC-2CE938DF9247}"/>
              </a:ext>
            </a:extLst>
          </p:cNvPr>
          <p:cNvSpPr txBox="1"/>
          <p:nvPr/>
        </p:nvSpPr>
        <p:spPr>
          <a:xfrm>
            <a:off x="9089774" y="5171567"/>
            <a:ext cx="364202" cy="307777"/>
          </a:xfrm>
          <a:prstGeom prst="rect">
            <a:avLst/>
          </a:prstGeom>
          <a:noFill/>
        </p:spPr>
        <p:txBody>
          <a:bodyPr wrap="none" rtlCol="0">
            <a:spAutoFit/>
          </a:bodyPr>
          <a:lstStyle/>
          <a:p>
            <a:r>
              <a:rPr lang="zh-TW" altLang="en-US" sz="1400" b="1" dirty="0">
                <a:latin typeface="Times New Roman" panose="02020603050405020304" pitchFamily="18" charset="0"/>
                <a:ea typeface="微軟正黑體" panose="020B0604030504040204" pitchFamily="34" charset="-120"/>
                <a:cs typeface="Times New Roman" panose="02020603050405020304" pitchFamily="18" charset="0"/>
              </a:rPr>
              <a:t>是</a:t>
            </a:r>
          </a:p>
        </p:txBody>
      </p:sp>
      <p:sp>
        <p:nvSpPr>
          <p:cNvPr id="55" name="文字方塊 54">
            <a:extLst>
              <a:ext uri="{FF2B5EF4-FFF2-40B4-BE49-F238E27FC236}">
                <a16:creationId xmlns:a16="http://schemas.microsoft.com/office/drawing/2014/main" id="{7F8D695E-2717-47F6-9727-218E34E97FDA}"/>
              </a:ext>
            </a:extLst>
          </p:cNvPr>
          <p:cNvSpPr txBox="1"/>
          <p:nvPr/>
        </p:nvSpPr>
        <p:spPr>
          <a:xfrm>
            <a:off x="7429696" y="5890902"/>
            <a:ext cx="364202" cy="307777"/>
          </a:xfrm>
          <a:prstGeom prst="rect">
            <a:avLst/>
          </a:prstGeom>
          <a:noFill/>
        </p:spPr>
        <p:txBody>
          <a:bodyPr wrap="none" rtlCol="0">
            <a:spAutoFit/>
          </a:bodyPr>
          <a:lstStyle/>
          <a:p>
            <a:r>
              <a:rPr lang="zh-TW" altLang="en-US" sz="1400" b="1" dirty="0">
                <a:latin typeface="Times New Roman" panose="02020603050405020304" pitchFamily="18" charset="0"/>
                <a:ea typeface="微軟正黑體" panose="020B0604030504040204" pitchFamily="34" charset="-120"/>
                <a:cs typeface="Times New Roman" panose="02020603050405020304" pitchFamily="18" charset="0"/>
              </a:rPr>
              <a:t>否</a:t>
            </a:r>
          </a:p>
        </p:txBody>
      </p:sp>
      <p:cxnSp>
        <p:nvCxnSpPr>
          <p:cNvPr id="57" name="直線單箭頭接點 56">
            <a:extLst>
              <a:ext uri="{FF2B5EF4-FFF2-40B4-BE49-F238E27FC236}">
                <a16:creationId xmlns:a16="http://schemas.microsoft.com/office/drawing/2014/main" id="{FE1D1775-1E05-46B0-8DDF-4C8EC7494339}"/>
              </a:ext>
            </a:extLst>
          </p:cNvPr>
          <p:cNvCxnSpPr>
            <a:cxnSpLocks/>
            <a:stCxn id="47" idx="3"/>
            <a:endCxn id="37" idx="0"/>
          </p:cNvCxnSpPr>
          <p:nvPr/>
        </p:nvCxnSpPr>
        <p:spPr>
          <a:xfrm>
            <a:off x="7402801" y="5946990"/>
            <a:ext cx="0" cy="19518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接點 59">
            <a:extLst>
              <a:ext uri="{FF2B5EF4-FFF2-40B4-BE49-F238E27FC236}">
                <a16:creationId xmlns:a16="http://schemas.microsoft.com/office/drawing/2014/main" id="{30370575-F388-4DF7-B6F5-4E522780A06D}"/>
              </a:ext>
            </a:extLst>
          </p:cNvPr>
          <p:cNvCxnSpPr>
            <a:cxnSpLocks/>
            <a:stCxn id="47" idx="2"/>
          </p:cNvCxnSpPr>
          <p:nvPr/>
        </p:nvCxnSpPr>
        <p:spPr>
          <a:xfrm flipH="1" flipV="1">
            <a:off x="5204460" y="5468535"/>
            <a:ext cx="466943" cy="4765"/>
          </a:xfrm>
          <a:prstGeom prst="line">
            <a:avLst/>
          </a:prstGeom>
          <a:ln>
            <a:solidFill>
              <a:srgbClr val="6B6B6C"/>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63" name="文字方塊 62">
            <a:extLst>
              <a:ext uri="{FF2B5EF4-FFF2-40B4-BE49-F238E27FC236}">
                <a16:creationId xmlns:a16="http://schemas.microsoft.com/office/drawing/2014/main" id="{25EF0222-4A08-40B1-8AE7-846C7B70BFD1}"/>
              </a:ext>
            </a:extLst>
          </p:cNvPr>
          <p:cNvSpPr txBox="1"/>
          <p:nvPr/>
        </p:nvSpPr>
        <p:spPr>
          <a:xfrm>
            <a:off x="6013177" y="5113489"/>
            <a:ext cx="2741850" cy="738664"/>
          </a:xfrm>
          <a:prstGeom prst="rect">
            <a:avLst/>
          </a:prstGeom>
          <a:noFill/>
        </p:spPr>
        <p:txBody>
          <a:bodyPr wrap="square" rtlCol="0">
            <a:spAutoFit/>
          </a:bodyPr>
          <a:lstStyle/>
          <a:p>
            <a:pPr algn="ct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煤炭、燃料油、天然氣、同一排放口之燃燒設施總設計或總實際輸入熱值、外購電力達指定條件</a:t>
            </a:r>
          </a:p>
        </p:txBody>
      </p:sp>
      <p:sp>
        <p:nvSpPr>
          <p:cNvPr id="66" name="矩形 65">
            <a:extLst>
              <a:ext uri="{FF2B5EF4-FFF2-40B4-BE49-F238E27FC236}">
                <a16:creationId xmlns:a16="http://schemas.microsoft.com/office/drawing/2014/main" id="{2ADD8786-1901-4028-8AB1-DCF215E29F38}"/>
              </a:ext>
            </a:extLst>
          </p:cNvPr>
          <p:cNvSpPr/>
          <p:nvPr/>
        </p:nvSpPr>
        <p:spPr>
          <a:xfrm>
            <a:off x="9114399" y="1010246"/>
            <a:ext cx="1047751" cy="415761"/>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製造業</a:t>
            </a:r>
          </a:p>
        </p:txBody>
      </p:sp>
      <p:pic>
        <p:nvPicPr>
          <p:cNvPr id="67" name="圖片 66">
            <a:extLst>
              <a:ext uri="{FF2B5EF4-FFF2-40B4-BE49-F238E27FC236}">
                <a16:creationId xmlns:a16="http://schemas.microsoft.com/office/drawing/2014/main" id="{A02431F7-EA41-4844-BD76-8B827F762D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0795" y="843690"/>
            <a:ext cx="777533" cy="700626"/>
          </a:xfrm>
          <a:prstGeom prst="rect">
            <a:avLst/>
          </a:prstGeom>
        </p:spPr>
      </p:pic>
      <p:cxnSp>
        <p:nvCxnSpPr>
          <p:cNvPr id="84" name="接點: 肘形 83">
            <a:extLst>
              <a:ext uri="{FF2B5EF4-FFF2-40B4-BE49-F238E27FC236}">
                <a16:creationId xmlns:a16="http://schemas.microsoft.com/office/drawing/2014/main" id="{F42C24F6-1D28-4BB7-BEDA-29E0A05A6093}"/>
              </a:ext>
            </a:extLst>
          </p:cNvPr>
          <p:cNvCxnSpPr>
            <a:cxnSpLocks/>
            <a:stCxn id="66" idx="1"/>
            <a:endCxn id="18" idx="1"/>
          </p:cNvCxnSpPr>
          <p:nvPr/>
        </p:nvCxnSpPr>
        <p:spPr>
          <a:xfrm rot="10800000" flipV="1">
            <a:off x="7402617" y="1218126"/>
            <a:ext cx="1711783" cy="323811"/>
          </a:xfrm>
          <a:prstGeom prst="bentConnector4">
            <a:avLst>
              <a:gd name="adj1" fmla="val 36164"/>
              <a:gd name="adj2" fmla="val -307"/>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 name="圖形 1">
            <a:extLst>
              <a:ext uri="{FF2B5EF4-FFF2-40B4-BE49-F238E27FC236}">
                <a16:creationId xmlns:a16="http://schemas.microsoft.com/office/drawing/2014/main" id="{E7A37F23-87EA-F3B1-4DA4-567C96490B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2963" y="183098"/>
            <a:ext cx="1791313" cy="551629"/>
          </a:xfrm>
          <a:prstGeom prst="rect">
            <a:avLst/>
          </a:prstGeom>
        </p:spPr>
      </p:pic>
    </p:spTree>
    <p:extLst>
      <p:ext uri="{BB962C8B-B14F-4D97-AF65-F5344CB8AC3E}">
        <p14:creationId xmlns:p14="http://schemas.microsoft.com/office/powerpoint/2010/main" val="2830788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形 4">
            <a:extLst>
              <a:ext uri="{FF2B5EF4-FFF2-40B4-BE49-F238E27FC236}">
                <a16:creationId xmlns:a16="http://schemas.microsoft.com/office/drawing/2014/main" id="{336E4C17-12D7-C5FB-E56C-8C917D59C8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7798" y="4544924"/>
            <a:ext cx="3762375" cy="3894003"/>
          </a:xfrm>
          <a:prstGeom prst="rect">
            <a:avLst/>
          </a:prstGeom>
        </p:spPr>
      </p:pic>
      <p:sp>
        <p:nvSpPr>
          <p:cNvPr id="4" name="文字方塊 3">
            <a:extLst>
              <a:ext uri="{FF2B5EF4-FFF2-40B4-BE49-F238E27FC236}">
                <a16:creationId xmlns:a16="http://schemas.microsoft.com/office/drawing/2014/main" id="{FD4D6152-2F85-30F0-6719-293D6465A269}"/>
              </a:ext>
            </a:extLst>
          </p:cNvPr>
          <p:cNvSpPr txBox="1"/>
          <p:nvPr/>
        </p:nvSpPr>
        <p:spPr>
          <a:xfrm>
            <a:off x="3643910" y="2959640"/>
            <a:ext cx="5442858" cy="938719"/>
          </a:xfrm>
          <a:prstGeom prst="rect">
            <a:avLst/>
          </a:prstGeom>
          <a:noFill/>
        </p:spPr>
        <p:txBody>
          <a:bodyPr wrap="square">
            <a:spAutoFit/>
          </a:bodyPr>
          <a:lstStyle/>
          <a:p>
            <a:pPr algn="ctr"/>
            <a:r>
              <a:rPr lang="zh-TW" altLang="en-US" sz="5500" b="1" dirty="0">
                <a:solidFill>
                  <a:schemeClr val="tx1">
                    <a:lumMod val="65000"/>
                    <a:lumOff val="35000"/>
                  </a:schemeClr>
                </a:solidFill>
                <a:latin typeface="微軟正黑體" panose="020B0604030504040204" pitchFamily="34" charset="-120"/>
                <a:ea typeface="微軟正黑體" panose="020B0604030504040204" pitchFamily="34" charset="-120"/>
              </a:rPr>
              <a:t>基礎概念</a:t>
            </a:r>
            <a:endParaRPr lang="zh-TW" altLang="en-US" sz="5500" dirty="0">
              <a:solidFill>
                <a:schemeClr val="tx1">
                  <a:lumMod val="65000"/>
                  <a:lumOff val="35000"/>
                </a:schemeClr>
              </a:solidFill>
            </a:endParaRPr>
          </a:p>
        </p:txBody>
      </p:sp>
      <p:pic>
        <p:nvPicPr>
          <p:cNvPr id="9" name="圖形 8">
            <a:extLst>
              <a:ext uri="{FF2B5EF4-FFF2-40B4-BE49-F238E27FC236}">
                <a16:creationId xmlns:a16="http://schemas.microsoft.com/office/drawing/2014/main" id="{3FD8C250-0F36-CF2D-71F8-AEB1294888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5385" y="3817102"/>
            <a:ext cx="2452250" cy="2452250"/>
          </a:xfrm>
          <a:prstGeom prst="rect">
            <a:avLst/>
          </a:prstGeom>
          <a:effectLst>
            <a:outerShdw blurRad="50800" dist="38100" dir="2700000" algn="tl" rotWithShape="0">
              <a:prstClr val="black">
                <a:alpha val="40000"/>
              </a:prstClr>
            </a:outerShdw>
          </a:effectLst>
        </p:spPr>
      </p:pic>
      <p:sp>
        <p:nvSpPr>
          <p:cNvPr id="3" name="文字方塊 2">
            <a:extLst>
              <a:ext uri="{FF2B5EF4-FFF2-40B4-BE49-F238E27FC236}">
                <a16:creationId xmlns:a16="http://schemas.microsoft.com/office/drawing/2014/main" id="{C67EB58B-578F-C53C-16B1-BE78717EEBB1}"/>
              </a:ext>
            </a:extLst>
          </p:cNvPr>
          <p:cNvSpPr txBox="1"/>
          <p:nvPr/>
        </p:nvSpPr>
        <p:spPr>
          <a:xfrm>
            <a:off x="901463" y="4319952"/>
            <a:ext cx="1820094" cy="1446550"/>
          </a:xfrm>
          <a:prstGeom prst="rect">
            <a:avLst/>
          </a:prstGeom>
          <a:noFill/>
        </p:spPr>
        <p:txBody>
          <a:bodyPr wrap="square" rtlCol="0">
            <a:spAutoFit/>
          </a:bodyPr>
          <a:lstStyle/>
          <a:p>
            <a:pPr algn="ctr"/>
            <a:r>
              <a:rPr lang="en-US" altLang="zh-TW" sz="8800" b="1" dirty="0">
                <a:solidFill>
                  <a:schemeClr val="tx1">
                    <a:lumMod val="65000"/>
                    <a:lumOff val="35000"/>
                  </a:schemeClr>
                </a:solidFill>
                <a:latin typeface="微軟正黑體" panose="020B0604030504040204" pitchFamily="34" charset="-120"/>
                <a:ea typeface="微軟正黑體" panose="020B0604030504040204" pitchFamily="34" charset="-120"/>
              </a:rPr>
              <a:t>01</a:t>
            </a:r>
            <a:endParaRPr lang="zh-TW" altLang="en-US" sz="88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pic>
        <p:nvPicPr>
          <p:cNvPr id="7" name="圖形 6">
            <a:extLst>
              <a:ext uri="{FF2B5EF4-FFF2-40B4-BE49-F238E27FC236}">
                <a16:creationId xmlns:a16="http://schemas.microsoft.com/office/drawing/2014/main" id="{FE698A8B-E76B-2D08-33A8-596773FFD4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48106" y="1005082"/>
            <a:ext cx="870652" cy="870652"/>
          </a:xfrm>
          <a:prstGeom prst="rect">
            <a:avLst/>
          </a:prstGeom>
        </p:spPr>
      </p:pic>
      <p:pic>
        <p:nvPicPr>
          <p:cNvPr id="10" name="圖形 9">
            <a:extLst>
              <a:ext uri="{FF2B5EF4-FFF2-40B4-BE49-F238E27FC236}">
                <a16:creationId xmlns:a16="http://schemas.microsoft.com/office/drawing/2014/main" id="{85F8E941-D5A0-3570-02A7-907F80206A1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75727" y="5766502"/>
            <a:ext cx="1612197" cy="1612197"/>
          </a:xfrm>
          <a:prstGeom prst="rect">
            <a:avLst/>
          </a:prstGeom>
        </p:spPr>
      </p:pic>
      <p:pic>
        <p:nvPicPr>
          <p:cNvPr id="14" name="圖形 13">
            <a:extLst>
              <a:ext uri="{FF2B5EF4-FFF2-40B4-BE49-F238E27FC236}">
                <a16:creationId xmlns:a16="http://schemas.microsoft.com/office/drawing/2014/main" id="{9BB74606-0146-FC43-86B8-AEF0F23AB02C}"/>
              </a:ext>
            </a:extLst>
          </p:cNvPr>
          <p:cNvPicPr>
            <a:picLocks noChangeAspect="1"/>
          </p:cNvPicPr>
          <p:nvPr/>
        </p:nvPicPr>
        <p:blipFill rotWithShape="1">
          <a:blip r:embed="rId10">
            <a:clrChange>
              <a:clrFrom>
                <a:srgbClr val="000000">
                  <a:alpha val="0"/>
                </a:srgbClr>
              </a:clrFrom>
              <a:clrTo>
                <a:srgbClr val="000000">
                  <a:alpha val="0"/>
                </a:srgbClr>
              </a:clrTo>
            </a:clrChange>
            <a:extLst>
              <a:ext uri="{96DAC541-7B7A-43D3-8B79-37D633B846F1}">
                <asvg:svgBlip xmlns:asvg="http://schemas.microsoft.com/office/drawing/2016/SVG/main" r:embed="rId11"/>
              </a:ext>
            </a:extLst>
          </a:blip>
          <a:srcRect/>
          <a:stretch/>
        </p:blipFill>
        <p:spPr>
          <a:xfrm>
            <a:off x="10217324" y="1780484"/>
            <a:ext cx="1054359" cy="1054359"/>
          </a:xfrm>
          <a:prstGeom prst="rect">
            <a:avLst/>
          </a:prstGeom>
        </p:spPr>
      </p:pic>
      <p:pic>
        <p:nvPicPr>
          <p:cNvPr id="15" name="圖形 14">
            <a:extLst>
              <a:ext uri="{FF2B5EF4-FFF2-40B4-BE49-F238E27FC236}">
                <a16:creationId xmlns:a16="http://schemas.microsoft.com/office/drawing/2014/main" id="{F455C564-5079-4710-0BD1-71E7344F42C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217324" y="172814"/>
            <a:ext cx="1791313" cy="551629"/>
          </a:xfrm>
          <a:prstGeom prst="rect">
            <a:avLst/>
          </a:prstGeom>
        </p:spPr>
      </p:pic>
    </p:spTree>
    <p:extLst>
      <p:ext uri="{BB962C8B-B14F-4D97-AF65-F5344CB8AC3E}">
        <p14:creationId xmlns:p14="http://schemas.microsoft.com/office/powerpoint/2010/main" val="10544235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形 4">
            <a:extLst>
              <a:ext uri="{FF2B5EF4-FFF2-40B4-BE49-F238E27FC236}">
                <a16:creationId xmlns:a16="http://schemas.microsoft.com/office/drawing/2014/main" id="{336E4C17-12D7-C5FB-E56C-8C917D59C8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7798" y="4544924"/>
            <a:ext cx="3762375" cy="3894003"/>
          </a:xfrm>
          <a:prstGeom prst="rect">
            <a:avLst/>
          </a:prstGeom>
        </p:spPr>
      </p:pic>
      <p:sp>
        <p:nvSpPr>
          <p:cNvPr id="4" name="文字方塊 3">
            <a:extLst>
              <a:ext uri="{FF2B5EF4-FFF2-40B4-BE49-F238E27FC236}">
                <a16:creationId xmlns:a16="http://schemas.microsoft.com/office/drawing/2014/main" id="{FD4D6152-2F85-30F0-6719-293D6465A269}"/>
              </a:ext>
            </a:extLst>
          </p:cNvPr>
          <p:cNvSpPr txBox="1"/>
          <p:nvPr/>
        </p:nvSpPr>
        <p:spPr>
          <a:xfrm>
            <a:off x="2156357" y="2536448"/>
            <a:ext cx="7879287" cy="1785104"/>
          </a:xfrm>
          <a:prstGeom prst="rect">
            <a:avLst/>
          </a:prstGeom>
          <a:noFill/>
        </p:spPr>
        <p:txBody>
          <a:bodyPr wrap="square">
            <a:spAutoFit/>
          </a:bodyPr>
          <a:lstStyle/>
          <a:p>
            <a:pPr algn="ctr"/>
            <a:r>
              <a:rPr lang="zh-TW" altLang="en-US" sz="5500" b="1" dirty="0">
                <a:solidFill>
                  <a:schemeClr val="tx1">
                    <a:lumMod val="65000"/>
                    <a:lumOff val="35000"/>
                  </a:schemeClr>
                </a:solidFill>
                <a:latin typeface="微軟正黑體" panose="020B0604030504040204" pitchFamily="34" charset="-120"/>
                <a:ea typeface="微軟正黑體" panose="020B0604030504040204" pitchFamily="34" charset="-120"/>
              </a:rPr>
              <a:t>溫室氣體排放量</a:t>
            </a:r>
            <a:endParaRPr lang="en-US" altLang="zh-TW" sz="5500"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algn="ctr"/>
            <a:r>
              <a:rPr lang="zh-TW" altLang="en-US" sz="5500" b="1" dirty="0">
                <a:solidFill>
                  <a:schemeClr val="tx1">
                    <a:lumMod val="65000"/>
                    <a:lumOff val="35000"/>
                  </a:schemeClr>
                </a:solidFill>
                <a:latin typeface="微軟正黑體" panose="020B0604030504040204" pitchFamily="34" charset="-120"/>
                <a:ea typeface="微軟正黑體" panose="020B0604030504040204" pitchFamily="34" charset="-120"/>
              </a:rPr>
              <a:t>盤查登錄及查驗管理辦法</a:t>
            </a:r>
            <a:endParaRPr lang="en-US" altLang="zh-TW" sz="55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pic>
        <p:nvPicPr>
          <p:cNvPr id="7" name="圖形 6">
            <a:extLst>
              <a:ext uri="{FF2B5EF4-FFF2-40B4-BE49-F238E27FC236}">
                <a16:creationId xmlns:a16="http://schemas.microsoft.com/office/drawing/2014/main" id="{FE698A8B-E76B-2D08-33A8-596773FFD4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48106" y="1005082"/>
            <a:ext cx="870652" cy="870652"/>
          </a:xfrm>
          <a:prstGeom prst="rect">
            <a:avLst/>
          </a:prstGeom>
        </p:spPr>
      </p:pic>
      <p:pic>
        <p:nvPicPr>
          <p:cNvPr id="10" name="圖形 9">
            <a:extLst>
              <a:ext uri="{FF2B5EF4-FFF2-40B4-BE49-F238E27FC236}">
                <a16:creationId xmlns:a16="http://schemas.microsoft.com/office/drawing/2014/main" id="{85F8E941-D5A0-3570-02A7-907F80206A1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75727" y="5766502"/>
            <a:ext cx="1612197" cy="1612197"/>
          </a:xfrm>
          <a:prstGeom prst="rect">
            <a:avLst/>
          </a:prstGeom>
        </p:spPr>
      </p:pic>
      <p:pic>
        <p:nvPicPr>
          <p:cNvPr id="14" name="圖形 13">
            <a:extLst>
              <a:ext uri="{FF2B5EF4-FFF2-40B4-BE49-F238E27FC236}">
                <a16:creationId xmlns:a16="http://schemas.microsoft.com/office/drawing/2014/main" id="{9BB74606-0146-FC43-86B8-AEF0F23AB02C}"/>
              </a:ext>
            </a:extLst>
          </p:cNvPr>
          <p:cNvPicPr>
            <a:picLocks noChangeAspect="1"/>
          </p:cNvPicPr>
          <p:nvPr/>
        </p:nvPicPr>
        <p:blipFill rotWithShape="1">
          <a:blip r:embed="rId8">
            <a:clrChange>
              <a:clrFrom>
                <a:srgbClr val="000000">
                  <a:alpha val="0"/>
                </a:srgbClr>
              </a:clrFrom>
              <a:clrTo>
                <a:srgbClr val="000000">
                  <a:alpha val="0"/>
                </a:srgbClr>
              </a:clrTo>
            </a:clrChange>
            <a:extLst>
              <a:ext uri="{96DAC541-7B7A-43D3-8B79-37D633B846F1}">
                <asvg:svgBlip xmlns:asvg="http://schemas.microsoft.com/office/drawing/2016/SVG/main" r:embed="rId9"/>
              </a:ext>
            </a:extLst>
          </a:blip>
          <a:srcRect/>
          <a:stretch/>
        </p:blipFill>
        <p:spPr>
          <a:xfrm>
            <a:off x="10217324" y="1780484"/>
            <a:ext cx="1054359" cy="1054359"/>
          </a:xfrm>
          <a:prstGeom prst="rect">
            <a:avLst/>
          </a:prstGeom>
        </p:spPr>
      </p:pic>
      <p:pic>
        <p:nvPicPr>
          <p:cNvPr id="15" name="圖形 14">
            <a:extLst>
              <a:ext uri="{FF2B5EF4-FFF2-40B4-BE49-F238E27FC236}">
                <a16:creationId xmlns:a16="http://schemas.microsoft.com/office/drawing/2014/main" id="{F455C564-5079-4710-0BD1-71E7344F42C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217324" y="172814"/>
            <a:ext cx="1791313" cy="551629"/>
          </a:xfrm>
          <a:prstGeom prst="rect">
            <a:avLst/>
          </a:prstGeom>
        </p:spPr>
      </p:pic>
    </p:spTree>
    <p:extLst>
      <p:ext uri="{BB962C8B-B14F-4D97-AF65-F5344CB8AC3E}">
        <p14:creationId xmlns:p14="http://schemas.microsoft.com/office/powerpoint/2010/main" val="39684769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投影片編號版面配置區 8">
            <a:extLst>
              <a:ext uri="{FF2B5EF4-FFF2-40B4-BE49-F238E27FC236}">
                <a16:creationId xmlns:a16="http://schemas.microsoft.com/office/drawing/2014/main" id="{3378FF72-5123-5990-579A-5A1A292D5B93}"/>
              </a:ext>
            </a:extLst>
          </p:cNvPr>
          <p:cNvSpPr txBox="1">
            <a:spLocks/>
          </p:cNvSpPr>
          <p:nvPr/>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01CC4-3E67-4728-A622-C7FB40383D11}" type="slidenum">
              <a:rPr lang="zh-TW" altLang="en-US" sz="1600" smtClean="0">
                <a:solidFill>
                  <a:schemeClr val="tx1">
                    <a:lumMod val="65000"/>
                    <a:lumOff val="35000"/>
                  </a:schemeClr>
                </a:solidFill>
                <a:latin typeface="微軟正黑體" panose="020B0604030504040204" pitchFamily="34" charset="-120"/>
                <a:ea typeface="微軟正黑體" panose="020B0604030504040204" pitchFamily="34" charset="-120"/>
              </a:rPr>
              <a:pPr/>
              <a:t>31</a:t>
            </a:fld>
            <a:endParaRPr lang="zh-TW" altLang="en-US" sz="16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7" name="文字方塊 6">
            <a:extLst>
              <a:ext uri="{FF2B5EF4-FFF2-40B4-BE49-F238E27FC236}">
                <a16:creationId xmlns:a16="http://schemas.microsoft.com/office/drawing/2014/main" id="{42052872-3C50-429D-ADF7-BD5EEFE98C32}"/>
              </a:ext>
            </a:extLst>
          </p:cNvPr>
          <p:cNvSpPr txBox="1"/>
          <p:nvPr/>
        </p:nvSpPr>
        <p:spPr>
          <a:xfrm>
            <a:off x="0" y="242008"/>
            <a:ext cx="12192000" cy="830997"/>
          </a:xfrm>
          <a:prstGeom prst="rect">
            <a:avLst/>
          </a:prstGeom>
          <a:noFill/>
        </p:spPr>
        <p:txBody>
          <a:bodyPr wrap="square" rtlCol="0">
            <a:spAutoFit/>
          </a:bodyPr>
          <a:lstStyle/>
          <a:p>
            <a:pPr algn="ct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溫室氣體排放量盤查登錄及查驗管理辦法</a:t>
            </a:r>
          </a:p>
        </p:txBody>
      </p:sp>
      <p:sp>
        <p:nvSpPr>
          <p:cNvPr id="9" name="文字方塊 8">
            <a:extLst>
              <a:ext uri="{FF2B5EF4-FFF2-40B4-BE49-F238E27FC236}">
                <a16:creationId xmlns:a16="http://schemas.microsoft.com/office/drawing/2014/main" id="{DAB79808-187F-4B90-A76A-61F72DE55098}"/>
              </a:ext>
            </a:extLst>
          </p:cNvPr>
          <p:cNvSpPr txBox="1"/>
          <p:nvPr/>
        </p:nvSpPr>
        <p:spPr>
          <a:xfrm>
            <a:off x="480178" y="1231252"/>
            <a:ext cx="2988196" cy="461665"/>
          </a:xfrm>
          <a:prstGeom prst="rect">
            <a:avLst/>
          </a:prstGeom>
          <a:noFill/>
        </p:spPr>
        <p:txBody>
          <a:bodyPr wrap="square">
            <a:spAutoFit/>
          </a:bodyPr>
          <a:lstStyle/>
          <a:p>
            <a:pPr marL="457200" indent="-457200">
              <a:buBlip>
                <a:blip r:embed="rId2"/>
              </a:buBlip>
            </a:pP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法源依據</a:t>
            </a:r>
          </a:p>
        </p:txBody>
      </p:sp>
      <p:sp>
        <p:nvSpPr>
          <p:cNvPr id="13" name="矩形 12">
            <a:extLst>
              <a:ext uri="{FF2B5EF4-FFF2-40B4-BE49-F238E27FC236}">
                <a16:creationId xmlns:a16="http://schemas.microsoft.com/office/drawing/2014/main" id="{16F5FDF8-3C26-46BC-A927-FE9D70E8F1CD}"/>
              </a:ext>
            </a:extLst>
          </p:cNvPr>
          <p:cNvSpPr/>
          <p:nvPr/>
        </p:nvSpPr>
        <p:spPr>
          <a:xfrm>
            <a:off x="894667" y="1751359"/>
            <a:ext cx="10782983" cy="2017091"/>
          </a:xfrm>
          <a:prstGeom prst="rect">
            <a:avLst/>
          </a:prstGeom>
        </p:spPr>
        <p:txBody>
          <a:bodyPr wrap="square">
            <a:spAutoFit/>
          </a:bodyPr>
          <a:lstStyle/>
          <a:p>
            <a:pPr marL="87312" marR="0" lvl="0" algn="l" defTabSz="914400" rtl="0" eaLnBrk="1" fontAlgn="auto" latinLnBrk="0" hangingPunct="1">
              <a:spcBef>
                <a:spcPts val="0"/>
              </a:spcBef>
              <a:spcAft>
                <a:spcPts val="300"/>
              </a:spcAft>
              <a:buClrTx/>
              <a:buSzTx/>
              <a:tabLst/>
              <a:defRPr/>
            </a:pPr>
            <a:r>
              <a:rPr kumimoji="0"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氣候變遷因應法</a:t>
            </a:r>
            <a:r>
              <a:rPr kumimoji="0" lang="en-US" altLang="zh-TW" sz="20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a:t>
            </a:r>
            <a:r>
              <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第</a:t>
            </a:r>
            <a:r>
              <a:rPr kumimoji="0" lang="en-US"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21</a:t>
            </a:r>
            <a:r>
              <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條</a:t>
            </a:r>
            <a:r>
              <a:rPr kumimoji="0" lang="en-US" altLang="zh-TW" sz="20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a:t>
            </a:r>
            <a:endParaRPr kumimoji="0" lang="en-US"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342900" marR="0" lvl="0" indent="-255588" algn="l" defTabSz="914400" rtl="0" eaLnBrk="1" fontAlgn="auto" latinLnBrk="0" hangingPunct="1">
              <a:lnSpc>
                <a:spcPts val="3000"/>
              </a:lnSpc>
              <a:spcAft>
                <a:spcPts val="600"/>
              </a:spcAft>
              <a:buClrTx/>
              <a:buSzTx/>
              <a:buFont typeface="Arial" panose="020B0604020202020204" pitchFamily="34" charset="0"/>
              <a:buChar char="•"/>
              <a:tabLst/>
              <a:defRPr/>
            </a:pPr>
            <a:r>
              <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事業具有經</a:t>
            </a:r>
            <a:r>
              <a:rPr lang="zh-TW" altLang="en-US"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中央主管機關公告之排放源，</a:t>
            </a:r>
            <a:r>
              <a:rPr lang="zh-TW" altLang="en-US" sz="2000" b="1"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應進行盤查及登錄</a:t>
            </a:r>
            <a:r>
              <a:rPr lang="zh-TW" altLang="en-US"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；其經中央主管機關公告指定應查驗者，盤查相關資料應經查驗機構查驗。</a:t>
            </a:r>
            <a:endParaRPr lang="en-US" altLang="zh-TW"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255588">
              <a:lnSpc>
                <a:spcPts val="3000"/>
              </a:lnSpc>
              <a:spcAft>
                <a:spcPts val="600"/>
              </a:spcAft>
              <a:buFont typeface="Arial" panose="020B0604020202020204" pitchFamily="34" charset="0"/>
              <a:buChar char="•"/>
              <a:defRPr/>
            </a:pPr>
            <a:r>
              <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前項之排放量盤查、登錄之頻率、紀錄、應登錄事項與期限、查驗方式、管理及其他應遵行事項之辦法，由中央主管機關定之。</a:t>
            </a:r>
            <a:endParaRPr kumimoji="0" lang="en-US"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5" name="矩形 14">
            <a:extLst>
              <a:ext uri="{FF2B5EF4-FFF2-40B4-BE49-F238E27FC236}">
                <a16:creationId xmlns:a16="http://schemas.microsoft.com/office/drawing/2014/main" id="{3272C72D-1E84-4A9D-B197-01A5902C3D35}"/>
              </a:ext>
            </a:extLst>
          </p:cNvPr>
          <p:cNvSpPr/>
          <p:nvPr/>
        </p:nvSpPr>
        <p:spPr>
          <a:xfrm>
            <a:off x="894667" y="4480563"/>
            <a:ext cx="10706783" cy="1555426"/>
          </a:xfrm>
          <a:prstGeom prst="rect">
            <a:avLst/>
          </a:prstGeom>
        </p:spPr>
        <p:txBody>
          <a:bodyPr wrap="square">
            <a:spAutoFit/>
          </a:bodyPr>
          <a:lstStyle/>
          <a:p>
            <a:pPr marL="87312" marR="0" lvl="0" algn="l" defTabSz="914400" rtl="0" eaLnBrk="1" fontAlgn="auto" latinLnBrk="0" hangingPunct="1">
              <a:spcBef>
                <a:spcPts val="0"/>
              </a:spcBef>
              <a:spcAft>
                <a:spcPts val="300"/>
              </a:spcAft>
              <a:buClrTx/>
              <a:buSzTx/>
              <a:tabLst/>
              <a:defRPr/>
            </a:pPr>
            <a:r>
              <a:rPr kumimoji="0" lang="zh-TW" altLang="en-US" sz="2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氣候變遷因應法</a:t>
            </a:r>
            <a:r>
              <a:rPr kumimoji="0" lang="en-US" altLang="zh-TW" sz="20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a:t>
            </a:r>
            <a:r>
              <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第</a:t>
            </a:r>
            <a:r>
              <a:rPr kumimoji="0" lang="en-US"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49</a:t>
            </a:r>
            <a:r>
              <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條</a:t>
            </a:r>
            <a:r>
              <a:rPr kumimoji="0" lang="en-US" altLang="zh-TW" sz="20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Times New Roman" panose="02020603050405020304" pitchFamily="18" charset="0"/>
              </a:rPr>
              <a:t>】</a:t>
            </a:r>
            <a:endParaRPr kumimoji="0" lang="en-US"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342900" marR="0" lvl="0" indent="-255588" algn="l" defTabSz="914400" rtl="0" eaLnBrk="1" fontAlgn="auto" latinLnBrk="0" hangingPunct="1">
              <a:lnSpc>
                <a:spcPts val="3000"/>
              </a:lnSpc>
              <a:spcBef>
                <a:spcPts val="0"/>
              </a:spcBef>
              <a:spcAft>
                <a:spcPts val="300"/>
              </a:spcAft>
              <a:buClrTx/>
              <a:buSzTx/>
              <a:buFont typeface="Arial" panose="020B0604020202020204" pitchFamily="34" charset="0"/>
              <a:buChar char="•"/>
              <a:tabLst/>
              <a:defRPr/>
            </a:pPr>
            <a:r>
              <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事業違反依第</a:t>
            </a:r>
            <a:r>
              <a:rPr kumimoji="0" lang="en-US"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21</a:t>
            </a:r>
            <a:r>
              <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條第</a:t>
            </a:r>
            <a:r>
              <a:rPr kumimoji="0" lang="en-US"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a:t>
            </a:r>
            <a:r>
              <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項所定辦法中有關排放量盤查、登錄之頻率、紀錄、應登錄事項、期限或管理之規定，</a:t>
            </a:r>
            <a:r>
              <a:rPr lang="zh-TW" altLang="en-US" sz="2000" b="1"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經通知限期補正或改善</a:t>
            </a:r>
            <a:r>
              <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屆期仍未補正或完成改善者，處新臺幣</a:t>
            </a:r>
            <a:r>
              <a:rPr lang="en-US" altLang="zh-TW" sz="2000" b="1"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10</a:t>
            </a:r>
            <a:r>
              <a:rPr lang="zh-TW" altLang="en-US" sz="2000" b="1"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萬元以上</a:t>
            </a:r>
            <a:r>
              <a:rPr lang="en-US" altLang="zh-TW" sz="2000" b="1"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100</a:t>
            </a:r>
            <a:r>
              <a:rPr lang="zh-TW" altLang="en-US" sz="2000" b="1"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萬元以下罰鍰</a:t>
            </a:r>
            <a:r>
              <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，並通知限期補正或改善；屆期仍未補正或完成改善者，</a:t>
            </a:r>
            <a:r>
              <a:rPr lang="zh-TW" altLang="en-US" sz="2000" b="1"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按次處罰</a:t>
            </a:r>
            <a:r>
              <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p>
        </p:txBody>
      </p:sp>
      <p:sp>
        <p:nvSpPr>
          <p:cNvPr id="16" name="文字方塊 15">
            <a:extLst>
              <a:ext uri="{FF2B5EF4-FFF2-40B4-BE49-F238E27FC236}">
                <a16:creationId xmlns:a16="http://schemas.microsoft.com/office/drawing/2014/main" id="{1D2CEFD1-73BF-4A3F-A432-A333FA03D9EF}"/>
              </a:ext>
            </a:extLst>
          </p:cNvPr>
          <p:cNvSpPr txBox="1"/>
          <p:nvPr/>
        </p:nvSpPr>
        <p:spPr>
          <a:xfrm>
            <a:off x="480178" y="3983033"/>
            <a:ext cx="2988196" cy="461665"/>
          </a:xfrm>
          <a:prstGeom prst="rect">
            <a:avLst/>
          </a:prstGeom>
          <a:noFill/>
        </p:spPr>
        <p:txBody>
          <a:bodyPr wrap="square">
            <a:spAutoFit/>
          </a:bodyPr>
          <a:lstStyle/>
          <a:p>
            <a:pPr marL="457200" indent="-457200">
              <a:buBlip>
                <a:blip r:embed="rId2"/>
              </a:buBlip>
            </a:pP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罰則</a:t>
            </a:r>
          </a:p>
        </p:txBody>
      </p:sp>
    </p:spTree>
    <p:extLst>
      <p:ext uri="{BB962C8B-B14F-4D97-AF65-F5344CB8AC3E}">
        <p14:creationId xmlns:p14="http://schemas.microsoft.com/office/powerpoint/2010/main" val="41546014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投影片編號版面配置區 8">
            <a:extLst>
              <a:ext uri="{FF2B5EF4-FFF2-40B4-BE49-F238E27FC236}">
                <a16:creationId xmlns:a16="http://schemas.microsoft.com/office/drawing/2014/main" id="{3378FF72-5123-5990-579A-5A1A292D5B93}"/>
              </a:ext>
            </a:extLst>
          </p:cNvPr>
          <p:cNvSpPr txBox="1">
            <a:spLocks/>
          </p:cNvSpPr>
          <p:nvPr/>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01CC4-3E67-4728-A622-C7FB40383D11}" type="slidenum">
              <a:rPr lang="zh-TW" altLang="en-US" sz="1600" smtClean="0">
                <a:solidFill>
                  <a:schemeClr val="tx1">
                    <a:lumMod val="65000"/>
                    <a:lumOff val="35000"/>
                  </a:schemeClr>
                </a:solidFill>
                <a:latin typeface="微軟正黑體" panose="020B0604030504040204" pitchFamily="34" charset="-120"/>
                <a:ea typeface="微軟正黑體" panose="020B0604030504040204" pitchFamily="34" charset="-120"/>
              </a:rPr>
              <a:pPr/>
              <a:t>32</a:t>
            </a:fld>
            <a:endParaRPr lang="zh-TW" altLang="en-US" sz="16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7" name="文字方塊 6">
            <a:extLst>
              <a:ext uri="{FF2B5EF4-FFF2-40B4-BE49-F238E27FC236}">
                <a16:creationId xmlns:a16="http://schemas.microsoft.com/office/drawing/2014/main" id="{42052872-3C50-429D-ADF7-BD5EEFE98C32}"/>
              </a:ext>
            </a:extLst>
          </p:cNvPr>
          <p:cNvSpPr txBox="1"/>
          <p:nvPr/>
        </p:nvSpPr>
        <p:spPr>
          <a:xfrm>
            <a:off x="0" y="242008"/>
            <a:ext cx="12192000" cy="830997"/>
          </a:xfrm>
          <a:prstGeom prst="rect">
            <a:avLst/>
          </a:prstGeom>
          <a:noFill/>
        </p:spPr>
        <p:txBody>
          <a:bodyPr wrap="square" rtlCol="0">
            <a:spAutoFit/>
          </a:bodyPr>
          <a:lstStyle/>
          <a:p>
            <a:pPr algn="ct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溫室氣體排放量盤查登錄及查驗管理辦法</a:t>
            </a:r>
          </a:p>
        </p:txBody>
      </p:sp>
      <p:sp>
        <p:nvSpPr>
          <p:cNvPr id="9" name="文字方塊 8">
            <a:extLst>
              <a:ext uri="{FF2B5EF4-FFF2-40B4-BE49-F238E27FC236}">
                <a16:creationId xmlns:a16="http://schemas.microsoft.com/office/drawing/2014/main" id="{DAB79808-187F-4B90-A76A-61F72DE55098}"/>
              </a:ext>
            </a:extLst>
          </p:cNvPr>
          <p:cNvSpPr txBox="1"/>
          <p:nvPr/>
        </p:nvSpPr>
        <p:spPr>
          <a:xfrm>
            <a:off x="480178" y="1231252"/>
            <a:ext cx="10359272" cy="461665"/>
          </a:xfrm>
          <a:prstGeom prst="rect">
            <a:avLst/>
          </a:prstGeom>
          <a:noFill/>
        </p:spPr>
        <p:txBody>
          <a:bodyPr wrap="square">
            <a:spAutoFit/>
          </a:bodyPr>
          <a:lstStyle/>
          <a:p>
            <a:pPr marL="457200" indent="-457200">
              <a:buBlip>
                <a:blip r:embed="rId2"/>
              </a:buBlip>
            </a:pP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部分條文修正發布日期：</a:t>
            </a:r>
            <a:r>
              <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rPr>
              <a:t>114</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年</a:t>
            </a:r>
            <a:r>
              <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rPr>
              <a:t>12</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月</a:t>
            </a:r>
            <a:r>
              <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rPr>
              <a:t>19</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日，共</a:t>
            </a:r>
            <a:r>
              <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rPr>
              <a:t>17</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條，自發布日施行</a:t>
            </a:r>
          </a:p>
        </p:txBody>
      </p:sp>
      <p:sp>
        <p:nvSpPr>
          <p:cNvPr id="8" name="Google Shape;6965;p84">
            <a:extLst>
              <a:ext uri="{FF2B5EF4-FFF2-40B4-BE49-F238E27FC236}">
                <a16:creationId xmlns:a16="http://schemas.microsoft.com/office/drawing/2014/main" id="{70F42538-CD98-4711-A7A6-C6D493372118}"/>
              </a:ext>
            </a:extLst>
          </p:cNvPr>
          <p:cNvSpPr/>
          <p:nvPr/>
        </p:nvSpPr>
        <p:spPr>
          <a:xfrm>
            <a:off x="9629005" y="1771947"/>
            <a:ext cx="1938797" cy="540000"/>
          </a:xfrm>
          <a:prstGeom prst="roundRect">
            <a:avLst>
              <a:gd name="adj" fmla="val 0"/>
            </a:avLst>
          </a:prstGeom>
          <a:solidFill>
            <a:schemeClr val="accent1"/>
          </a:solidFill>
          <a:ln>
            <a:noFill/>
          </a:ln>
        </p:spPr>
        <p:txBody>
          <a:bodyPr spcFirstLastPara="1" wrap="none" lIns="91425" tIns="91425" rIns="91425" bIns="91425" anchor="ctr" anchorCtr="0">
            <a:noAutofit/>
          </a:bodyPr>
          <a:lstStyle/>
          <a:p>
            <a:pPr marL="0" lvl="0" indent="0" algn="ctr" rtl="0">
              <a:spcBef>
                <a:spcPts val="0"/>
              </a:spcBef>
              <a:spcAft>
                <a:spcPts val="0"/>
              </a:spcAft>
              <a:buNone/>
            </a:pPr>
            <a:r>
              <a:rPr lang="zh-TW" altLang="en-US" b="1" spc="200" dirty="0">
                <a:solidFill>
                  <a:srgbClr val="FFFFFF"/>
                </a:solidFill>
                <a:latin typeface="微軟正黑體" panose="020B0604030504040204" pitchFamily="34" charset="-120"/>
                <a:ea typeface="微軟正黑體" panose="020B0604030504040204" pitchFamily="34" charset="-120"/>
              </a:rPr>
              <a:t>其他</a:t>
            </a:r>
            <a:endParaRPr b="1" spc="200" dirty="0">
              <a:solidFill>
                <a:srgbClr val="FFFFFF"/>
              </a:solidFill>
              <a:latin typeface="微軟正黑體" panose="020B0604030504040204" pitchFamily="34" charset="-120"/>
              <a:ea typeface="微軟正黑體" panose="020B0604030504040204" pitchFamily="34" charset="-120"/>
            </a:endParaRPr>
          </a:p>
        </p:txBody>
      </p:sp>
      <p:sp>
        <p:nvSpPr>
          <p:cNvPr id="10" name="Google Shape;6966;p84">
            <a:extLst>
              <a:ext uri="{FF2B5EF4-FFF2-40B4-BE49-F238E27FC236}">
                <a16:creationId xmlns:a16="http://schemas.microsoft.com/office/drawing/2014/main" id="{92EF947A-D36B-4B1D-B27C-A0D8CF705712}"/>
              </a:ext>
            </a:extLst>
          </p:cNvPr>
          <p:cNvSpPr/>
          <p:nvPr/>
        </p:nvSpPr>
        <p:spPr>
          <a:xfrm>
            <a:off x="5070830" y="1771947"/>
            <a:ext cx="1357156" cy="540000"/>
          </a:xfrm>
          <a:prstGeom prst="roundRect">
            <a:avLst>
              <a:gd name="adj" fmla="val 0"/>
            </a:avLst>
          </a:prstGeom>
          <a:solidFill>
            <a:schemeClr val="accent1"/>
          </a:solidFill>
          <a:ln>
            <a:noFill/>
          </a:ln>
        </p:spPr>
        <p:txBody>
          <a:bodyPr spcFirstLastPara="1" wrap="none" lIns="91425" tIns="91425" rIns="91425" bIns="91425" anchor="ctr" anchorCtr="0">
            <a:noAutofit/>
          </a:bodyPr>
          <a:lstStyle/>
          <a:p>
            <a:pPr lvl="0" algn="ctr"/>
            <a:r>
              <a:rPr lang="zh-TW" altLang="en-US" b="1" spc="200" dirty="0">
                <a:solidFill>
                  <a:srgbClr val="FFFFFF"/>
                </a:solidFill>
                <a:latin typeface="微軟正黑體" panose="020B0604030504040204" pitchFamily="34" charset="-120"/>
                <a:ea typeface="微軟正黑體" panose="020B0604030504040204" pitchFamily="34" charset="-120"/>
              </a:rPr>
              <a:t>查驗</a:t>
            </a:r>
            <a:endParaRPr b="1" spc="200" dirty="0">
              <a:solidFill>
                <a:srgbClr val="FFFFFF"/>
              </a:solidFill>
              <a:latin typeface="微軟正黑體" panose="020B0604030504040204" pitchFamily="34" charset="-120"/>
              <a:ea typeface="微軟正黑體" panose="020B0604030504040204" pitchFamily="34" charset="-120"/>
            </a:endParaRPr>
          </a:p>
        </p:txBody>
      </p:sp>
      <p:sp>
        <p:nvSpPr>
          <p:cNvPr id="11" name="Google Shape;6965;p84">
            <a:extLst>
              <a:ext uri="{FF2B5EF4-FFF2-40B4-BE49-F238E27FC236}">
                <a16:creationId xmlns:a16="http://schemas.microsoft.com/office/drawing/2014/main" id="{0952ECCE-BA42-438A-9CD6-87CD1B0BA5E9}"/>
              </a:ext>
            </a:extLst>
          </p:cNvPr>
          <p:cNvSpPr/>
          <p:nvPr/>
        </p:nvSpPr>
        <p:spPr>
          <a:xfrm>
            <a:off x="6549159" y="1771947"/>
            <a:ext cx="2958673" cy="540000"/>
          </a:xfrm>
          <a:prstGeom prst="roundRect">
            <a:avLst>
              <a:gd name="adj" fmla="val 0"/>
            </a:avLst>
          </a:prstGeom>
          <a:solidFill>
            <a:schemeClr val="accent6"/>
          </a:solidFill>
          <a:ln>
            <a:noFill/>
          </a:ln>
        </p:spPr>
        <p:txBody>
          <a:bodyPr spcFirstLastPara="1" wrap="none" lIns="91425" tIns="91425" rIns="91425" bIns="91425" anchor="ctr" anchorCtr="0">
            <a:noAutofit/>
          </a:bodyPr>
          <a:lstStyle/>
          <a:p>
            <a:pPr marL="0" lvl="0" indent="0" algn="ctr" rtl="0">
              <a:spcBef>
                <a:spcPts val="0"/>
              </a:spcBef>
              <a:spcAft>
                <a:spcPts val="0"/>
              </a:spcAft>
              <a:buNone/>
            </a:pPr>
            <a:r>
              <a:rPr lang="zh-TW" altLang="en-US" b="1" spc="200" dirty="0">
                <a:solidFill>
                  <a:srgbClr val="FFFFFF"/>
                </a:solidFill>
                <a:latin typeface="微軟正黑體" panose="020B0604030504040204" pitchFamily="34" charset="-120"/>
                <a:ea typeface="微軟正黑體" panose="020B0604030504040204" pitchFamily="34" charset="-120"/>
              </a:rPr>
              <a:t>行政作業程序</a:t>
            </a:r>
            <a:endParaRPr b="1" spc="200" dirty="0">
              <a:solidFill>
                <a:srgbClr val="FFFFFF"/>
              </a:solidFill>
              <a:latin typeface="微軟正黑體" panose="020B0604030504040204" pitchFamily="34" charset="-120"/>
              <a:ea typeface="微軟正黑體" panose="020B0604030504040204" pitchFamily="34" charset="-120"/>
            </a:endParaRPr>
          </a:p>
        </p:txBody>
      </p:sp>
      <p:sp>
        <p:nvSpPr>
          <p:cNvPr id="12" name="Google Shape;6965;p84">
            <a:extLst>
              <a:ext uri="{FF2B5EF4-FFF2-40B4-BE49-F238E27FC236}">
                <a16:creationId xmlns:a16="http://schemas.microsoft.com/office/drawing/2014/main" id="{BBAC8BA6-9A60-46BC-ADD6-3F626A87669F}"/>
              </a:ext>
            </a:extLst>
          </p:cNvPr>
          <p:cNvSpPr/>
          <p:nvPr/>
        </p:nvSpPr>
        <p:spPr>
          <a:xfrm>
            <a:off x="1785658" y="1771947"/>
            <a:ext cx="3163999" cy="536249"/>
          </a:xfrm>
          <a:prstGeom prst="roundRect">
            <a:avLst>
              <a:gd name="adj" fmla="val 0"/>
            </a:avLst>
          </a:prstGeom>
          <a:solidFill>
            <a:schemeClr val="accent6"/>
          </a:solidFill>
          <a:ln>
            <a:noFill/>
          </a:ln>
        </p:spPr>
        <p:txBody>
          <a:bodyPr spcFirstLastPara="1" wrap="none" lIns="91425" tIns="91425" rIns="91425" bIns="91425" anchor="ctr" anchorCtr="0">
            <a:noAutofit/>
          </a:bodyPr>
          <a:lstStyle/>
          <a:p>
            <a:pPr lvl="0" algn="ctr"/>
            <a:r>
              <a:rPr lang="zh-TW" altLang="en-US" b="1" spc="200" dirty="0">
                <a:solidFill>
                  <a:srgbClr val="FFFFFF"/>
                </a:solidFill>
                <a:latin typeface="微軟正黑體" panose="020B0604030504040204" pitchFamily="34" charset="-120"/>
                <a:ea typeface="微軟正黑體" panose="020B0604030504040204" pitchFamily="34" charset="-120"/>
              </a:rPr>
              <a:t>盤查、登錄</a:t>
            </a:r>
            <a:endParaRPr b="1" spc="200" dirty="0">
              <a:solidFill>
                <a:srgbClr val="FFFFFF"/>
              </a:solidFill>
              <a:latin typeface="微軟正黑體" panose="020B0604030504040204" pitchFamily="34" charset="-120"/>
              <a:ea typeface="微軟正黑體" panose="020B0604030504040204" pitchFamily="34" charset="-120"/>
            </a:endParaRPr>
          </a:p>
        </p:txBody>
      </p:sp>
      <p:sp>
        <p:nvSpPr>
          <p:cNvPr id="14" name="Google Shape;6966;p84">
            <a:extLst>
              <a:ext uri="{FF2B5EF4-FFF2-40B4-BE49-F238E27FC236}">
                <a16:creationId xmlns:a16="http://schemas.microsoft.com/office/drawing/2014/main" id="{02AABD49-D66F-4FCB-A60A-AEE0043FC8AA}"/>
              </a:ext>
            </a:extLst>
          </p:cNvPr>
          <p:cNvSpPr/>
          <p:nvPr/>
        </p:nvSpPr>
        <p:spPr>
          <a:xfrm>
            <a:off x="720772" y="1771947"/>
            <a:ext cx="943714" cy="536249"/>
          </a:xfrm>
          <a:prstGeom prst="roundRect">
            <a:avLst>
              <a:gd name="adj" fmla="val 0"/>
            </a:avLst>
          </a:prstGeom>
          <a:solidFill>
            <a:schemeClr val="accent1"/>
          </a:solidFill>
          <a:ln>
            <a:noFill/>
          </a:ln>
        </p:spPr>
        <p:txBody>
          <a:bodyPr spcFirstLastPara="1" wrap="none" lIns="91425" tIns="91425" rIns="91425" bIns="91425" anchor="ctr" anchorCtr="0">
            <a:noAutofit/>
          </a:bodyPr>
          <a:lstStyle/>
          <a:p>
            <a:pPr marL="0" lvl="0" indent="0" algn="ctr" rtl="0">
              <a:spcBef>
                <a:spcPts val="0"/>
              </a:spcBef>
              <a:spcAft>
                <a:spcPts val="0"/>
              </a:spcAft>
              <a:buNone/>
            </a:pPr>
            <a:r>
              <a:rPr lang="zh-TW" altLang="en-US" b="1" spc="200" dirty="0">
                <a:solidFill>
                  <a:srgbClr val="FFFFFF"/>
                </a:solidFill>
                <a:latin typeface="微軟正黑體" panose="020B0604030504040204" pitchFamily="34" charset="-120"/>
                <a:ea typeface="微軟正黑體" panose="020B0604030504040204" pitchFamily="34" charset="-120"/>
              </a:rPr>
              <a:t>一般規定</a:t>
            </a:r>
            <a:endParaRPr b="1" spc="200" dirty="0">
              <a:solidFill>
                <a:srgbClr val="FFFFFF"/>
              </a:solidFill>
              <a:latin typeface="微軟正黑體" panose="020B0604030504040204" pitchFamily="34" charset="-120"/>
              <a:ea typeface="微軟正黑體" panose="020B0604030504040204" pitchFamily="34" charset="-120"/>
            </a:endParaRPr>
          </a:p>
        </p:txBody>
      </p:sp>
      <p:sp>
        <p:nvSpPr>
          <p:cNvPr id="17" name="Google Shape;6968;p84">
            <a:extLst>
              <a:ext uri="{FF2B5EF4-FFF2-40B4-BE49-F238E27FC236}">
                <a16:creationId xmlns:a16="http://schemas.microsoft.com/office/drawing/2014/main" id="{C882734D-FEED-4F11-9135-F2DB76FEE856}"/>
              </a:ext>
            </a:extLst>
          </p:cNvPr>
          <p:cNvSpPr/>
          <p:nvPr/>
        </p:nvSpPr>
        <p:spPr>
          <a:xfrm>
            <a:off x="2526844" y="2419947"/>
            <a:ext cx="410646" cy="3888000"/>
          </a:xfrm>
          <a:prstGeom prst="roundRect">
            <a:avLst>
              <a:gd name="adj" fmla="val 0"/>
            </a:avLst>
          </a:prstGeom>
          <a:solidFill>
            <a:schemeClr val="accent6">
              <a:lumMod val="40000"/>
              <a:lumOff val="60000"/>
            </a:schemeClr>
          </a:solidFill>
          <a:ln>
            <a:noFill/>
            <a:prstDash val="dash"/>
          </a:ln>
        </p:spPr>
        <p:txBody>
          <a:bodyPr spcFirstLastPara="1" vert="eaVert" wrap="none" lIns="36000" tIns="91425" rIns="36000" bIns="91425" anchor="ctr" anchorCtr="0">
            <a:noAutofit/>
          </a:bodyPr>
          <a:lstStyle/>
          <a:p>
            <a:pPr lvl="0"/>
            <a:r>
              <a:rPr lang="zh-TW" altLang="en-US" sz="1600" b="1" spc="200" dirty="0">
                <a:solidFill>
                  <a:schemeClr val="tx1">
                    <a:lumMod val="75000"/>
                    <a:lumOff val="25000"/>
                  </a:schemeClr>
                </a:solidFill>
                <a:latin typeface="微軟正黑體" panose="020B0604030504040204" pitchFamily="34" charset="-120"/>
                <a:ea typeface="微軟正黑體" panose="020B0604030504040204" pitchFamily="34" charset="-120"/>
              </a:rPr>
              <a:t>盤查排放量計算方式規定</a:t>
            </a:r>
            <a:endParaRPr sz="1600" b="1" spc="200"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18" name="Google Shape;6967;p84">
            <a:extLst>
              <a:ext uri="{FF2B5EF4-FFF2-40B4-BE49-F238E27FC236}">
                <a16:creationId xmlns:a16="http://schemas.microsoft.com/office/drawing/2014/main" id="{121987E6-1E1C-4285-87C0-0EAC9B007CB3}"/>
              </a:ext>
            </a:extLst>
          </p:cNvPr>
          <p:cNvSpPr/>
          <p:nvPr/>
        </p:nvSpPr>
        <p:spPr>
          <a:xfrm>
            <a:off x="1787681" y="2419947"/>
            <a:ext cx="615970" cy="3888000"/>
          </a:xfrm>
          <a:prstGeom prst="roundRect">
            <a:avLst>
              <a:gd name="adj" fmla="val 0"/>
            </a:avLst>
          </a:prstGeom>
          <a:solidFill>
            <a:schemeClr val="accent6">
              <a:lumMod val="20000"/>
              <a:lumOff val="80000"/>
            </a:schemeClr>
          </a:solidFill>
          <a:ln>
            <a:noFill/>
            <a:prstDash val="dash"/>
          </a:ln>
        </p:spPr>
        <p:txBody>
          <a:bodyPr spcFirstLastPara="1" vert="eaVert" wrap="none" lIns="36000" tIns="91425" rIns="36000" bIns="91425" anchor="ctr" anchorCtr="0">
            <a:noAutofit/>
          </a:bodyPr>
          <a:lstStyle/>
          <a:p>
            <a:pPr lvl="0"/>
            <a:r>
              <a:rPr lang="zh-TW" altLang="en-US" sz="1600" b="1" spc="200" dirty="0">
                <a:solidFill>
                  <a:schemeClr val="tx1">
                    <a:lumMod val="75000"/>
                    <a:lumOff val="25000"/>
                  </a:schemeClr>
                </a:solidFill>
                <a:latin typeface="微軟正黑體" panose="020B0604030504040204" pitchFamily="34" charset="-120"/>
                <a:ea typeface="微軟正黑體" panose="020B0604030504040204" pitchFamily="34" charset="-120"/>
              </a:rPr>
              <a:t>事業應辦理排放量盤查之排放源</a:t>
            </a:r>
            <a:endParaRPr lang="en-US" altLang="zh-TW" sz="1600" b="1" spc="20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lvl="0"/>
            <a:r>
              <a:rPr lang="zh-TW" altLang="en-US" sz="1600" b="1" spc="200" dirty="0">
                <a:solidFill>
                  <a:schemeClr val="tx1">
                    <a:lumMod val="75000"/>
                    <a:lumOff val="25000"/>
                  </a:schemeClr>
                </a:solidFill>
                <a:latin typeface="微軟正黑體" panose="020B0604030504040204" pitchFamily="34" charset="-120"/>
                <a:ea typeface="微軟正黑體" panose="020B0604030504040204" pitchFamily="34" charset="-120"/>
              </a:rPr>
              <a:t>類型、邊界及溫室氣體種類</a:t>
            </a:r>
            <a:endParaRPr sz="1600" b="1" spc="200"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19" name="Google Shape;6968;p84">
            <a:extLst>
              <a:ext uri="{FF2B5EF4-FFF2-40B4-BE49-F238E27FC236}">
                <a16:creationId xmlns:a16="http://schemas.microsoft.com/office/drawing/2014/main" id="{ADE59A46-DA31-4CF2-B44D-2666BD456F5D}"/>
              </a:ext>
            </a:extLst>
          </p:cNvPr>
          <p:cNvSpPr/>
          <p:nvPr/>
        </p:nvSpPr>
        <p:spPr>
          <a:xfrm>
            <a:off x="3799848" y="2419947"/>
            <a:ext cx="615970" cy="3888000"/>
          </a:xfrm>
          <a:prstGeom prst="roundRect">
            <a:avLst>
              <a:gd name="adj" fmla="val 0"/>
            </a:avLst>
          </a:prstGeom>
          <a:solidFill>
            <a:schemeClr val="accent6">
              <a:lumMod val="40000"/>
              <a:lumOff val="60000"/>
            </a:schemeClr>
          </a:solidFill>
          <a:ln>
            <a:noFill/>
            <a:prstDash val="solid"/>
          </a:ln>
        </p:spPr>
        <p:txBody>
          <a:bodyPr spcFirstLastPara="1" vert="eaVert" wrap="none" lIns="36000" tIns="91425" rIns="36000" bIns="91425" anchor="ctr" anchorCtr="0">
            <a:noAutofit/>
          </a:bodyPr>
          <a:lstStyle/>
          <a:p>
            <a:pPr lvl="0"/>
            <a:r>
              <a:rPr lang="zh-TW" altLang="en-US" sz="1600" b="1" spc="200" dirty="0">
                <a:solidFill>
                  <a:schemeClr val="tx1">
                    <a:lumMod val="75000"/>
                    <a:lumOff val="25000"/>
                  </a:schemeClr>
                </a:solidFill>
                <a:latin typeface="微軟正黑體" panose="020B0604030504040204" pitchFamily="34" charset="-120"/>
                <a:ea typeface="微軟正黑體" panose="020B0604030504040204" pitchFamily="34" charset="-120"/>
              </a:rPr>
              <a:t>排放量盤查、登錄之期限及應登錄</a:t>
            </a:r>
            <a:endParaRPr lang="en-US" altLang="zh-TW" sz="1600" b="1" spc="20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lvl="0"/>
            <a:r>
              <a:rPr lang="zh-TW" altLang="en-US" sz="1600" b="1" spc="200" dirty="0">
                <a:solidFill>
                  <a:schemeClr val="tx1">
                    <a:lumMod val="75000"/>
                    <a:lumOff val="25000"/>
                  </a:schemeClr>
                </a:solidFill>
                <a:latin typeface="微軟正黑體" panose="020B0604030504040204" pitchFamily="34" charset="-120"/>
                <a:ea typeface="微軟正黑體" panose="020B0604030504040204" pitchFamily="34" charset="-120"/>
              </a:rPr>
              <a:t>文件</a:t>
            </a:r>
            <a:endParaRPr sz="1600" b="1" spc="200"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20" name="Google Shape;6967;p84">
            <a:extLst>
              <a:ext uri="{FF2B5EF4-FFF2-40B4-BE49-F238E27FC236}">
                <a16:creationId xmlns:a16="http://schemas.microsoft.com/office/drawing/2014/main" id="{5F078827-9E27-41C7-B5FB-03E5D3B7065F}"/>
              </a:ext>
            </a:extLst>
          </p:cNvPr>
          <p:cNvSpPr/>
          <p:nvPr/>
        </p:nvSpPr>
        <p:spPr>
          <a:xfrm>
            <a:off x="3060684" y="2419947"/>
            <a:ext cx="615970" cy="3888000"/>
          </a:xfrm>
          <a:prstGeom prst="roundRect">
            <a:avLst>
              <a:gd name="adj" fmla="val 0"/>
            </a:avLst>
          </a:prstGeom>
          <a:solidFill>
            <a:schemeClr val="accent6">
              <a:lumMod val="20000"/>
              <a:lumOff val="80000"/>
            </a:schemeClr>
          </a:solidFill>
          <a:ln>
            <a:noFill/>
            <a:prstDash val="solid"/>
          </a:ln>
        </p:spPr>
        <p:txBody>
          <a:bodyPr spcFirstLastPara="1" vert="eaVert" wrap="none" lIns="36000" tIns="91425" rIns="36000" bIns="91425" anchor="ctr" anchorCtr="0">
            <a:noAutofit/>
          </a:bodyPr>
          <a:lstStyle/>
          <a:p>
            <a:pPr lvl="0"/>
            <a:r>
              <a:rPr lang="zh-TW" altLang="en-US" sz="1600" b="1" spc="200" dirty="0">
                <a:solidFill>
                  <a:schemeClr val="tx1">
                    <a:lumMod val="75000"/>
                    <a:lumOff val="25000"/>
                  </a:schemeClr>
                </a:solidFill>
                <a:latin typeface="微軟正黑體" panose="020B0604030504040204" pitchFamily="34" charset="-120"/>
                <a:ea typeface="微軟正黑體" panose="020B0604030504040204" pitchFamily="34" charset="-120"/>
              </a:rPr>
              <a:t>燃料熱值及原（物）料碳含量測值</a:t>
            </a:r>
            <a:endParaRPr lang="en-US" altLang="zh-TW" sz="1600" b="1" spc="20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lvl="0"/>
            <a:r>
              <a:rPr lang="zh-TW" altLang="en-US" sz="1600" b="1" spc="200" dirty="0">
                <a:solidFill>
                  <a:schemeClr val="tx1">
                    <a:lumMod val="75000"/>
                    <a:lumOff val="25000"/>
                  </a:schemeClr>
                </a:solidFill>
                <a:latin typeface="微軟正黑體" panose="020B0604030504040204" pitchFamily="34" charset="-120"/>
                <a:ea typeface="微軟正黑體" panose="020B0604030504040204" pitchFamily="34" charset="-120"/>
              </a:rPr>
              <a:t>之規範</a:t>
            </a:r>
            <a:endParaRPr sz="1600" b="1" spc="200"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21" name="Google Shape;6967;p84">
            <a:extLst>
              <a:ext uri="{FF2B5EF4-FFF2-40B4-BE49-F238E27FC236}">
                <a16:creationId xmlns:a16="http://schemas.microsoft.com/office/drawing/2014/main" id="{52384A60-C289-4760-9C14-CF7086646A50}"/>
              </a:ext>
            </a:extLst>
          </p:cNvPr>
          <p:cNvSpPr/>
          <p:nvPr/>
        </p:nvSpPr>
        <p:spPr>
          <a:xfrm>
            <a:off x="4539011" y="2419947"/>
            <a:ext cx="410646" cy="3888000"/>
          </a:xfrm>
          <a:prstGeom prst="roundRect">
            <a:avLst>
              <a:gd name="adj" fmla="val 0"/>
            </a:avLst>
          </a:prstGeom>
          <a:solidFill>
            <a:schemeClr val="accent6">
              <a:lumMod val="20000"/>
              <a:lumOff val="80000"/>
            </a:schemeClr>
          </a:solidFill>
          <a:ln>
            <a:noFill/>
            <a:prstDash val="solid"/>
          </a:ln>
        </p:spPr>
        <p:txBody>
          <a:bodyPr spcFirstLastPara="1" vert="eaVert" wrap="none" lIns="36000" tIns="91425" rIns="36000" bIns="91425" anchor="ctr" anchorCtr="0">
            <a:noAutofit/>
          </a:bodyPr>
          <a:lstStyle/>
          <a:p>
            <a:pPr lvl="0"/>
            <a:r>
              <a:rPr lang="zh-TW" altLang="en-US" sz="1600" b="1" spc="200" dirty="0">
                <a:solidFill>
                  <a:schemeClr val="tx1">
                    <a:lumMod val="75000"/>
                    <a:lumOff val="25000"/>
                  </a:schemeClr>
                </a:solidFill>
                <a:latin typeface="微軟正黑體" panose="020B0604030504040204" pitchFamily="34" charset="-120"/>
                <a:ea typeface="微軟正黑體" panose="020B0604030504040204" pitchFamily="34" charset="-120"/>
              </a:rPr>
              <a:t>盤查報告書內容</a:t>
            </a:r>
            <a:endParaRPr sz="1600" b="1" spc="200"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23" name="Google Shape;6968;p84">
            <a:extLst>
              <a:ext uri="{FF2B5EF4-FFF2-40B4-BE49-F238E27FC236}">
                <a16:creationId xmlns:a16="http://schemas.microsoft.com/office/drawing/2014/main" id="{442AFB4A-BF58-48DA-813B-E7B1C0CEED86}"/>
              </a:ext>
            </a:extLst>
          </p:cNvPr>
          <p:cNvSpPr/>
          <p:nvPr/>
        </p:nvSpPr>
        <p:spPr>
          <a:xfrm>
            <a:off x="5812015" y="2419947"/>
            <a:ext cx="615970" cy="3888000"/>
          </a:xfrm>
          <a:prstGeom prst="roundRect">
            <a:avLst>
              <a:gd name="adj" fmla="val 0"/>
            </a:avLst>
          </a:prstGeom>
          <a:solidFill>
            <a:schemeClr val="accent1">
              <a:lumMod val="40000"/>
              <a:lumOff val="60000"/>
            </a:schemeClr>
          </a:solidFill>
          <a:ln>
            <a:noFill/>
            <a:prstDash val="dash"/>
          </a:ln>
        </p:spPr>
        <p:txBody>
          <a:bodyPr spcFirstLastPara="1" vert="eaVert" wrap="none" lIns="36000" tIns="91425" rIns="36000" bIns="91425" anchor="ctr" anchorCtr="0">
            <a:noAutofit/>
          </a:bodyPr>
          <a:lstStyle/>
          <a:p>
            <a:pPr lvl="0"/>
            <a:r>
              <a:rPr lang="zh-TW" altLang="en-US" sz="1600" b="1" spc="200" dirty="0">
                <a:solidFill>
                  <a:schemeClr val="tx1">
                    <a:lumMod val="75000"/>
                    <a:lumOff val="25000"/>
                  </a:schemeClr>
                </a:solidFill>
                <a:latin typeface="微軟正黑體" panose="020B0604030504040204" pitchFamily="34" charset="-120"/>
                <a:ea typeface="微軟正黑體" panose="020B0604030504040204" pitchFamily="34" charset="-120"/>
              </a:rPr>
              <a:t>查驗結果上傳之期限及應上傳文件</a:t>
            </a:r>
            <a:endParaRPr sz="1600" b="1" spc="200"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24" name="Google Shape;6967;p84">
            <a:extLst>
              <a:ext uri="{FF2B5EF4-FFF2-40B4-BE49-F238E27FC236}">
                <a16:creationId xmlns:a16="http://schemas.microsoft.com/office/drawing/2014/main" id="{19F5A50D-0CC0-4335-B92C-99FBC68C986C}"/>
              </a:ext>
            </a:extLst>
          </p:cNvPr>
          <p:cNvSpPr/>
          <p:nvPr/>
        </p:nvSpPr>
        <p:spPr>
          <a:xfrm>
            <a:off x="5072852" y="2419947"/>
            <a:ext cx="615970" cy="3888000"/>
          </a:xfrm>
          <a:prstGeom prst="roundRect">
            <a:avLst>
              <a:gd name="adj" fmla="val 0"/>
            </a:avLst>
          </a:prstGeom>
          <a:solidFill>
            <a:schemeClr val="accent1">
              <a:lumMod val="20000"/>
              <a:lumOff val="80000"/>
            </a:schemeClr>
          </a:solidFill>
          <a:ln>
            <a:noFill/>
            <a:prstDash val="solid"/>
          </a:ln>
        </p:spPr>
        <p:txBody>
          <a:bodyPr spcFirstLastPara="1" vert="eaVert" wrap="none" lIns="36000" tIns="91425" rIns="36000" bIns="91425" anchor="ctr" anchorCtr="0">
            <a:noAutofit/>
          </a:bodyPr>
          <a:lstStyle/>
          <a:p>
            <a:pPr lvl="0"/>
            <a:r>
              <a:rPr lang="zh-TW" altLang="en-US" sz="1600" b="1" spc="200" dirty="0">
                <a:solidFill>
                  <a:schemeClr val="tx1">
                    <a:lumMod val="75000"/>
                    <a:lumOff val="25000"/>
                  </a:schemeClr>
                </a:solidFill>
                <a:latin typeface="微軟正黑體" panose="020B0604030504040204" pitchFamily="34" charset="-120"/>
                <a:ea typeface="微軟正黑體" panose="020B0604030504040204" pitchFamily="34" charset="-120"/>
              </a:rPr>
              <a:t>公告指定應查驗之事業其應遵行</a:t>
            </a:r>
            <a:endParaRPr lang="en-US" altLang="zh-TW" sz="1600" b="1" spc="20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lvl="0"/>
            <a:r>
              <a:rPr lang="zh-TW" altLang="en-US" sz="1600" b="1" spc="200" dirty="0">
                <a:solidFill>
                  <a:schemeClr val="tx1">
                    <a:lumMod val="75000"/>
                    <a:lumOff val="25000"/>
                  </a:schemeClr>
                </a:solidFill>
                <a:latin typeface="微軟正黑體" panose="020B0604030504040204" pitchFamily="34" charset="-120"/>
                <a:ea typeface="微軟正黑體" panose="020B0604030504040204" pitchFamily="34" charset="-120"/>
              </a:rPr>
              <a:t>查驗規定</a:t>
            </a:r>
            <a:endParaRPr sz="1600" b="1" spc="200"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25" name="Google Shape;6968;p84">
            <a:extLst>
              <a:ext uri="{FF2B5EF4-FFF2-40B4-BE49-F238E27FC236}">
                <a16:creationId xmlns:a16="http://schemas.microsoft.com/office/drawing/2014/main" id="{4CD9F3F2-BADE-4B3D-99D8-3673EA68776C}"/>
              </a:ext>
            </a:extLst>
          </p:cNvPr>
          <p:cNvSpPr/>
          <p:nvPr/>
        </p:nvSpPr>
        <p:spPr>
          <a:xfrm>
            <a:off x="6551179" y="2419947"/>
            <a:ext cx="615970" cy="3888000"/>
          </a:xfrm>
          <a:prstGeom prst="roundRect">
            <a:avLst>
              <a:gd name="adj" fmla="val 0"/>
            </a:avLst>
          </a:prstGeom>
          <a:solidFill>
            <a:schemeClr val="accent6">
              <a:lumMod val="20000"/>
              <a:lumOff val="80000"/>
            </a:schemeClr>
          </a:solidFill>
          <a:ln>
            <a:noFill/>
            <a:prstDash val="solid"/>
          </a:ln>
        </p:spPr>
        <p:txBody>
          <a:bodyPr spcFirstLastPara="1" vert="eaVert" wrap="none" lIns="36000" tIns="91425" rIns="36000" bIns="91425" anchor="ctr" anchorCtr="0">
            <a:noAutofit/>
          </a:bodyPr>
          <a:lstStyle/>
          <a:p>
            <a:pPr lvl="0"/>
            <a:r>
              <a:rPr lang="zh-TW" altLang="en-US" sz="1600" b="1" spc="200" dirty="0">
                <a:solidFill>
                  <a:schemeClr val="tx1">
                    <a:lumMod val="75000"/>
                    <a:lumOff val="25000"/>
                  </a:schemeClr>
                </a:solidFill>
                <a:latin typeface="微軟正黑體" panose="020B0604030504040204" pitchFamily="34" charset="-120"/>
                <a:ea typeface="微軟正黑體" panose="020B0604030504040204" pitchFamily="34" charset="-120"/>
              </a:rPr>
              <a:t>中央主管機關審查盤查登錄及查驗</a:t>
            </a:r>
            <a:endParaRPr lang="en-US" altLang="zh-TW" sz="1600" b="1" spc="20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lvl="0"/>
            <a:r>
              <a:rPr lang="zh-TW" altLang="en-US" sz="1600" b="1" spc="200" dirty="0">
                <a:solidFill>
                  <a:schemeClr val="tx1">
                    <a:lumMod val="75000"/>
                    <a:lumOff val="25000"/>
                  </a:schemeClr>
                </a:solidFill>
                <a:latin typeface="微軟正黑體" panose="020B0604030504040204" pitchFamily="34" charset="-120"/>
                <a:ea typeface="微軟正黑體" panose="020B0604030504040204" pitchFamily="34" charset="-120"/>
              </a:rPr>
              <a:t>結果之補正規定</a:t>
            </a:r>
            <a:endParaRPr sz="1600" b="1" spc="200"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26" name="Google Shape;6968;p84">
            <a:extLst>
              <a:ext uri="{FF2B5EF4-FFF2-40B4-BE49-F238E27FC236}">
                <a16:creationId xmlns:a16="http://schemas.microsoft.com/office/drawing/2014/main" id="{15D3A2BC-45E0-4E6D-8833-FF2796DB4B97}"/>
              </a:ext>
            </a:extLst>
          </p:cNvPr>
          <p:cNvSpPr/>
          <p:nvPr/>
        </p:nvSpPr>
        <p:spPr>
          <a:xfrm>
            <a:off x="8563346" y="2419947"/>
            <a:ext cx="410646" cy="3888000"/>
          </a:xfrm>
          <a:prstGeom prst="roundRect">
            <a:avLst>
              <a:gd name="adj" fmla="val 0"/>
            </a:avLst>
          </a:prstGeom>
          <a:solidFill>
            <a:schemeClr val="accent6">
              <a:lumMod val="40000"/>
              <a:lumOff val="60000"/>
            </a:schemeClr>
          </a:solidFill>
          <a:ln>
            <a:noFill/>
            <a:prstDash val="dash"/>
          </a:ln>
        </p:spPr>
        <p:txBody>
          <a:bodyPr spcFirstLastPara="1" vert="eaVert" wrap="none" lIns="36000" tIns="91425" rIns="36000" bIns="91425" anchor="ctr" anchorCtr="0">
            <a:noAutofit/>
          </a:bodyPr>
          <a:lstStyle/>
          <a:p>
            <a:pPr lvl="0"/>
            <a:r>
              <a:rPr lang="zh-TW" altLang="en-US" sz="1600" b="1" spc="200" dirty="0">
                <a:solidFill>
                  <a:schemeClr val="tx1">
                    <a:lumMod val="75000"/>
                    <a:lumOff val="25000"/>
                  </a:schemeClr>
                </a:solidFill>
                <a:latin typeface="微軟正黑體" panose="020B0604030504040204" pitchFamily="34" charset="-120"/>
                <a:ea typeface="微軟正黑體" panose="020B0604030504040204" pitchFamily="34" charset="-120"/>
              </a:rPr>
              <a:t>查核作業規定</a:t>
            </a:r>
            <a:endParaRPr sz="1600" b="1" spc="200"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27" name="Google Shape;6967;p84">
            <a:extLst>
              <a:ext uri="{FF2B5EF4-FFF2-40B4-BE49-F238E27FC236}">
                <a16:creationId xmlns:a16="http://schemas.microsoft.com/office/drawing/2014/main" id="{1A34BB00-A741-496D-99BA-ED6D486A1778}"/>
              </a:ext>
            </a:extLst>
          </p:cNvPr>
          <p:cNvSpPr/>
          <p:nvPr/>
        </p:nvSpPr>
        <p:spPr>
          <a:xfrm>
            <a:off x="7290342" y="2419947"/>
            <a:ext cx="410646" cy="3888000"/>
          </a:xfrm>
          <a:prstGeom prst="roundRect">
            <a:avLst>
              <a:gd name="adj" fmla="val 0"/>
            </a:avLst>
          </a:prstGeom>
          <a:solidFill>
            <a:schemeClr val="accent6">
              <a:lumMod val="40000"/>
              <a:lumOff val="60000"/>
            </a:schemeClr>
          </a:solidFill>
          <a:ln>
            <a:noFill/>
            <a:prstDash val="dash"/>
          </a:ln>
        </p:spPr>
        <p:txBody>
          <a:bodyPr spcFirstLastPara="1" vert="eaVert" wrap="none" lIns="36000" tIns="91425" rIns="36000" bIns="91425" anchor="ctr" anchorCtr="0">
            <a:noAutofit/>
          </a:bodyPr>
          <a:lstStyle/>
          <a:p>
            <a:pPr lvl="0"/>
            <a:r>
              <a:rPr lang="zh-TW" altLang="en-US" sz="1600" b="1" spc="200" dirty="0">
                <a:solidFill>
                  <a:schemeClr val="tx1">
                    <a:lumMod val="75000"/>
                    <a:lumOff val="25000"/>
                  </a:schemeClr>
                </a:solidFill>
                <a:latin typeface="微軟正黑體" panose="020B0604030504040204" pitchFamily="34" charset="-120"/>
                <a:ea typeface="微軟正黑體" panose="020B0604030504040204" pitchFamily="34" charset="-120"/>
              </a:rPr>
              <a:t>盤查登錄及查驗展延程序</a:t>
            </a:r>
            <a:endParaRPr sz="1600" b="1" spc="200"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28" name="Google Shape;6967;p84">
            <a:extLst>
              <a:ext uri="{FF2B5EF4-FFF2-40B4-BE49-F238E27FC236}">
                <a16:creationId xmlns:a16="http://schemas.microsoft.com/office/drawing/2014/main" id="{73F495B9-0BCD-4EAE-8EF1-93CD4E46537C}"/>
              </a:ext>
            </a:extLst>
          </p:cNvPr>
          <p:cNvSpPr/>
          <p:nvPr/>
        </p:nvSpPr>
        <p:spPr>
          <a:xfrm>
            <a:off x="9097186" y="2419947"/>
            <a:ext cx="410646" cy="3888000"/>
          </a:xfrm>
          <a:prstGeom prst="roundRect">
            <a:avLst>
              <a:gd name="adj" fmla="val 0"/>
            </a:avLst>
          </a:prstGeom>
          <a:solidFill>
            <a:schemeClr val="accent6">
              <a:lumMod val="20000"/>
              <a:lumOff val="80000"/>
            </a:schemeClr>
          </a:solidFill>
          <a:ln>
            <a:noFill/>
            <a:prstDash val="dash"/>
          </a:ln>
        </p:spPr>
        <p:txBody>
          <a:bodyPr spcFirstLastPara="1" vert="eaVert" wrap="none" lIns="36000" tIns="91425" rIns="36000" bIns="91425" anchor="ctr" anchorCtr="0">
            <a:noAutofit/>
          </a:bodyPr>
          <a:lstStyle/>
          <a:p>
            <a:pPr lvl="0"/>
            <a:r>
              <a:rPr lang="zh-TW" altLang="en-US" sz="1600" b="1" spc="200" dirty="0">
                <a:solidFill>
                  <a:schemeClr val="tx1">
                    <a:lumMod val="75000"/>
                    <a:lumOff val="25000"/>
                  </a:schemeClr>
                </a:solidFill>
                <a:latin typeface="微軟正黑體" panose="020B0604030504040204" pitchFamily="34" charset="-120"/>
                <a:ea typeface="微軟正黑體" panose="020B0604030504040204" pitchFamily="34" charset="-120"/>
              </a:rPr>
              <a:t>文件保存規定</a:t>
            </a:r>
            <a:endParaRPr sz="1600" b="1" spc="200"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29" name="Google Shape;6967;p84">
            <a:extLst>
              <a:ext uri="{FF2B5EF4-FFF2-40B4-BE49-F238E27FC236}">
                <a16:creationId xmlns:a16="http://schemas.microsoft.com/office/drawing/2014/main" id="{B30A70C4-793D-465C-82F8-4581A9C9191D}"/>
              </a:ext>
            </a:extLst>
          </p:cNvPr>
          <p:cNvSpPr/>
          <p:nvPr/>
        </p:nvSpPr>
        <p:spPr>
          <a:xfrm>
            <a:off x="9631027" y="2419947"/>
            <a:ext cx="615970" cy="3888000"/>
          </a:xfrm>
          <a:prstGeom prst="roundRect">
            <a:avLst>
              <a:gd name="adj" fmla="val 0"/>
            </a:avLst>
          </a:prstGeom>
          <a:solidFill>
            <a:schemeClr val="accent1">
              <a:lumMod val="20000"/>
              <a:lumOff val="80000"/>
            </a:schemeClr>
          </a:solidFill>
          <a:ln>
            <a:noFill/>
            <a:prstDash val="solid"/>
          </a:ln>
        </p:spPr>
        <p:txBody>
          <a:bodyPr spcFirstLastPara="1" vert="eaVert" wrap="none" lIns="36000" tIns="91425" rIns="36000" bIns="91425" anchor="ctr" anchorCtr="0">
            <a:noAutofit/>
          </a:bodyPr>
          <a:lstStyle/>
          <a:p>
            <a:pPr lvl="0"/>
            <a:r>
              <a:rPr lang="zh-TW" altLang="en-US" sz="1600" b="1" spc="200" dirty="0">
                <a:solidFill>
                  <a:schemeClr val="tx1">
                    <a:lumMod val="75000"/>
                    <a:lumOff val="25000"/>
                  </a:schemeClr>
                </a:solidFill>
                <a:latin typeface="微軟正黑體" panose="020B0604030504040204" pitchFamily="34" charset="-120"/>
                <a:ea typeface="微軟正黑體" panose="020B0604030504040204" pitchFamily="34" charset="-120"/>
              </a:rPr>
              <a:t>違反本辦法依法裁罰之違規態樣</a:t>
            </a:r>
            <a:endParaRPr sz="1600" b="1" spc="200"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30" name="Google Shape;6968;p84">
            <a:extLst>
              <a:ext uri="{FF2B5EF4-FFF2-40B4-BE49-F238E27FC236}">
                <a16:creationId xmlns:a16="http://schemas.microsoft.com/office/drawing/2014/main" id="{7FB76D88-5D93-45B8-9BEF-81F2FB1EE34B}"/>
              </a:ext>
            </a:extLst>
          </p:cNvPr>
          <p:cNvSpPr/>
          <p:nvPr/>
        </p:nvSpPr>
        <p:spPr>
          <a:xfrm>
            <a:off x="1253840" y="2419947"/>
            <a:ext cx="410646" cy="3888000"/>
          </a:xfrm>
          <a:prstGeom prst="roundRect">
            <a:avLst>
              <a:gd name="adj" fmla="val 0"/>
            </a:avLst>
          </a:prstGeom>
          <a:solidFill>
            <a:schemeClr val="accent1">
              <a:lumMod val="40000"/>
              <a:lumOff val="60000"/>
            </a:schemeClr>
          </a:solidFill>
          <a:ln>
            <a:noFill/>
            <a:prstDash val="dash"/>
          </a:ln>
        </p:spPr>
        <p:txBody>
          <a:bodyPr spcFirstLastPara="1" vert="eaVert" wrap="none" lIns="36000" tIns="91425" rIns="36000" bIns="91425" anchor="ctr" anchorCtr="0">
            <a:noAutofit/>
          </a:bodyPr>
          <a:lstStyle/>
          <a:p>
            <a:pPr lvl="0"/>
            <a:r>
              <a:rPr lang="zh-TW" altLang="en-US" sz="1600" b="1" spc="200" dirty="0">
                <a:solidFill>
                  <a:schemeClr val="tx1">
                    <a:lumMod val="75000"/>
                    <a:lumOff val="25000"/>
                  </a:schemeClr>
                </a:solidFill>
                <a:latin typeface="微軟正黑體" panose="020B0604030504040204" pitchFamily="34" charset="-120"/>
                <a:ea typeface="微軟正黑體" panose="020B0604030504040204" pitchFamily="34" charset="-120"/>
              </a:rPr>
              <a:t>明確本辦法用詞定義</a:t>
            </a:r>
            <a:endParaRPr sz="1600" b="1" spc="200"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31" name="Google Shape;6967;p84">
            <a:extLst>
              <a:ext uri="{FF2B5EF4-FFF2-40B4-BE49-F238E27FC236}">
                <a16:creationId xmlns:a16="http://schemas.microsoft.com/office/drawing/2014/main" id="{C3BDC648-5BF1-404A-AFA4-7B28E9182A12}"/>
              </a:ext>
            </a:extLst>
          </p:cNvPr>
          <p:cNvSpPr/>
          <p:nvPr/>
        </p:nvSpPr>
        <p:spPr>
          <a:xfrm>
            <a:off x="720000" y="2419947"/>
            <a:ext cx="410646" cy="3888000"/>
          </a:xfrm>
          <a:prstGeom prst="roundRect">
            <a:avLst>
              <a:gd name="adj" fmla="val 0"/>
            </a:avLst>
          </a:prstGeom>
          <a:solidFill>
            <a:schemeClr val="accent1">
              <a:lumMod val="20000"/>
              <a:lumOff val="80000"/>
            </a:schemeClr>
          </a:solidFill>
          <a:ln w="9525">
            <a:noFill/>
            <a:prstDash val="dash"/>
          </a:ln>
        </p:spPr>
        <p:txBody>
          <a:bodyPr spcFirstLastPara="1" vert="eaVert" wrap="none" lIns="36000" tIns="91425" rIns="36000" bIns="91425" anchor="ctr" anchorCtr="0">
            <a:noAutofit/>
          </a:bodyPr>
          <a:lstStyle/>
          <a:p>
            <a:pPr lvl="0"/>
            <a:r>
              <a:rPr lang="zh-TW" altLang="en-US" sz="1600" b="1" spc="200" dirty="0">
                <a:solidFill>
                  <a:schemeClr val="tx1">
                    <a:lumMod val="75000"/>
                    <a:lumOff val="25000"/>
                  </a:schemeClr>
                </a:solidFill>
                <a:latin typeface="微軟正黑體" panose="020B0604030504040204" pitchFamily="34" charset="-120"/>
                <a:ea typeface="微軟正黑體" panose="020B0604030504040204" pitchFamily="34" charset="-120"/>
              </a:rPr>
              <a:t>修正本辦法授權</a:t>
            </a:r>
            <a:endParaRPr sz="1600" b="1" spc="200"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32" name="Google Shape;6967;p84">
            <a:extLst>
              <a:ext uri="{FF2B5EF4-FFF2-40B4-BE49-F238E27FC236}">
                <a16:creationId xmlns:a16="http://schemas.microsoft.com/office/drawing/2014/main" id="{60EE6924-5280-4ECD-A26A-4D3E7615C20F}"/>
              </a:ext>
            </a:extLst>
          </p:cNvPr>
          <p:cNvSpPr/>
          <p:nvPr/>
        </p:nvSpPr>
        <p:spPr>
          <a:xfrm>
            <a:off x="7824183" y="2419947"/>
            <a:ext cx="615970" cy="3888000"/>
          </a:xfrm>
          <a:prstGeom prst="roundRect">
            <a:avLst>
              <a:gd name="adj" fmla="val 0"/>
            </a:avLst>
          </a:prstGeom>
          <a:solidFill>
            <a:schemeClr val="accent6">
              <a:lumMod val="20000"/>
              <a:lumOff val="80000"/>
            </a:schemeClr>
          </a:solidFill>
          <a:ln>
            <a:noFill/>
          </a:ln>
        </p:spPr>
        <p:txBody>
          <a:bodyPr spcFirstLastPara="1" vert="eaVert" wrap="none" lIns="36000" tIns="91425" rIns="36000" bIns="91425" anchor="ctr" anchorCtr="0">
            <a:noAutofit/>
          </a:bodyPr>
          <a:lstStyle/>
          <a:p>
            <a:pPr lvl="0"/>
            <a:r>
              <a:rPr lang="zh-TW" altLang="en-US" sz="1600" b="1" spc="200" dirty="0">
                <a:solidFill>
                  <a:schemeClr val="tx1">
                    <a:lumMod val="75000"/>
                    <a:lumOff val="25000"/>
                  </a:schemeClr>
                </a:solidFill>
                <a:latin typeface="微軟正黑體" panose="020B0604030504040204" pitchFamily="34" charset="-120"/>
                <a:ea typeface="微軟正黑體" panose="020B0604030504040204" pitchFamily="34" charset="-120"/>
              </a:rPr>
              <a:t>規範事業之停歇業或解散應於規定</a:t>
            </a:r>
            <a:endParaRPr lang="en-US" altLang="zh-TW" sz="1600" b="1" spc="20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lvl="0"/>
            <a:r>
              <a:rPr lang="zh-TW" altLang="en-US" sz="1600" b="1" spc="200" dirty="0">
                <a:solidFill>
                  <a:schemeClr val="tx1">
                    <a:lumMod val="75000"/>
                    <a:lumOff val="25000"/>
                  </a:schemeClr>
                </a:solidFill>
                <a:latin typeface="微軟正黑體" panose="020B0604030504040204" pitchFamily="34" charset="-120"/>
                <a:ea typeface="微軟正黑體" panose="020B0604030504040204" pitchFamily="34" charset="-120"/>
              </a:rPr>
              <a:t>期限內辦理盤查登錄</a:t>
            </a:r>
            <a:endParaRPr sz="1600" b="1" spc="200"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33" name="Google Shape;6967;p84">
            <a:extLst>
              <a:ext uri="{FF2B5EF4-FFF2-40B4-BE49-F238E27FC236}">
                <a16:creationId xmlns:a16="http://schemas.microsoft.com/office/drawing/2014/main" id="{F85DB129-B297-443A-863A-6AD71EC7F7E5}"/>
              </a:ext>
            </a:extLst>
          </p:cNvPr>
          <p:cNvSpPr/>
          <p:nvPr/>
        </p:nvSpPr>
        <p:spPr>
          <a:xfrm>
            <a:off x="10370190" y="2419947"/>
            <a:ext cx="615970" cy="3888000"/>
          </a:xfrm>
          <a:prstGeom prst="roundRect">
            <a:avLst>
              <a:gd name="adj" fmla="val 0"/>
            </a:avLst>
          </a:prstGeom>
          <a:solidFill>
            <a:schemeClr val="accent1">
              <a:lumMod val="40000"/>
              <a:lumOff val="60000"/>
            </a:schemeClr>
          </a:solidFill>
          <a:ln>
            <a:noFill/>
          </a:ln>
        </p:spPr>
        <p:txBody>
          <a:bodyPr spcFirstLastPara="1" vert="eaVert" wrap="none" lIns="36000" tIns="91425" rIns="36000" bIns="91425" anchor="ctr" anchorCtr="0">
            <a:noAutofit/>
          </a:bodyPr>
          <a:lstStyle/>
          <a:p>
            <a:pPr lvl="0"/>
            <a:r>
              <a:rPr lang="zh-TW" altLang="en-US" sz="1600" b="1" spc="200" dirty="0">
                <a:solidFill>
                  <a:schemeClr val="tx1">
                    <a:lumMod val="75000"/>
                    <a:lumOff val="25000"/>
                  </a:schemeClr>
                </a:solidFill>
                <a:latin typeface="微軟正黑體" panose="020B0604030504040204" pitchFamily="34" charset="-120"/>
                <a:ea typeface="微軟正黑體" panose="020B0604030504040204" pitchFamily="34" charset="-120"/>
              </a:rPr>
              <a:t>保障事業盤查相關資料中涉及之</a:t>
            </a:r>
            <a:endParaRPr lang="en-US" altLang="zh-TW" sz="1600" b="1" spc="20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lvl="0"/>
            <a:r>
              <a:rPr lang="zh-TW" altLang="en-US" sz="1600" b="1" spc="200" dirty="0">
                <a:solidFill>
                  <a:schemeClr val="tx1">
                    <a:lumMod val="75000"/>
                    <a:lumOff val="25000"/>
                  </a:schemeClr>
                </a:solidFill>
                <a:latin typeface="微軟正黑體" panose="020B0604030504040204" pitchFamily="34" charset="-120"/>
                <a:ea typeface="微軟正黑體" panose="020B0604030504040204" pitchFamily="34" charset="-120"/>
              </a:rPr>
              <a:t>營業秘密及個人隱私</a:t>
            </a:r>
            <a:endParaRPr sz="1600" b="1" spc="200"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34" name="Google Shape;6967;p84">
            <a:extLst>
              <a:ext uri="{FF2B5EF4-FFF2-40B4-BE49-F238E27FC236}">
                <a16:creationId xmlns:a16="http://schemas.microsoft.com/office/drawing/2014/main" id="{A298539C-D0A7-4B3D-8856-EE4D950D0732}"/>
              </a:ext>
            </a:extLst>
          </p:cNvPr>
          <p:cNvSpPr/>
          <p:nvPr/>
        </p:nvSpPr>
        <p:spPr>
          <a:xfrm>
            <a:off x="11109354" y="2419947"/>
            <a:ext cx="458448" cy="3888000"/>
          </a:xfrm>
          <a:prstGeom prst="roundRect">
            <a:avLst>
              <a:gd name="adj" fmla="val 0"/>
            </a:avLst>
          </a:prstGeom>
          <a:solidFill>
            <a:schemeClr val="accent1">
              <a:lumMod val="20000"/>
              <a:lumOff val="80000"/>
            </a:schemeClr>
          </a:solidFill>
          <a:ln>
            <a:noFill/>
            <a:prstDash val="dash"/>
          </a:ln>
        </p:spPr>
        <p:txBody>
          <a:bodyPr spcFirstLastPara="1" vert="eaVert" wrap="none" lIns="36000" tIns="91425" rIns="36000" bIns="91425" anchor="ctr" anchorCtr="0">
            <a:noAutofit/>
          </a:bodyPr>
          <a:lstStyle/>
          <a:p>
            <a:pPr lvl="0"/>
            <a:r>
              <a:rPr lang="zh-TW" altLang="en-US" sz="1600" b="1" spc="200" dirty="0">
                <a:solidFill>
                  <a:schemeClr val="tx1">
                    <a:lumMod val="75000"/>
                    <a:lumOff val="25000"/>
                  </a:schemeClr>
                </a:solidFill>
                <a:latin typeface="微軟正黑體" panose="020B0604030504040204" pitchFamily="34" charset="-120"/>
                <a:ea typeface="微軟正黑體" panose="020B0604030504040204" pitchFamily="34" charset="-120"/>
              </a:rPr>
              <a:t>施行日期</a:t>
            </a:r>
            <a:endParaRPr sz="1600" b="1" spc="200"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35" name="矩形 34">
            <a:extLst>
              <a:ext uri="{FF2B5EF4-FFF2-40B4-BE49-F238E27FC236}">
                <a16:creationId xmlns:a16="http://schemas.microsoft.com/office/drawing/2014/main" id="{F5CF7E93-2329-41A3-ADC7-8333C18919FE}"/>
              </a:ext>
            </a:extLst>
          </p:cNvPr>
          <p:cNvSpPr/>
          <p:nvPr/>
        </p:nvSpPr>
        <p:spPr>
          <a:xfrm>
            <a:off x="643022" y="5947947"/>
            <a:ext cx="553357" cy="338554"/>
          </a:xfrm>
          <a:prstGeom prst="rect">
            <a:avLst/>
          </a:prstGeom>
        </p:spPr>
        <p:txBody>
          <a:bodyPr wrap="none">
            <a:spAutoFit/>
          </a:bodyPr>
          <a:lstStyle/>
          <a:p>
            <a:r>
              <a:rPr lang="en-US" altLang="zh-TW" sz="1600" b="1" dirty="0">
                <a:solidFill>
                  <a:schemeClr val="tx1">
                    <a:lumMod val="75000"/>
                    <a:lumOff val="25000"/>
                  </a:schemeClr>
                </a:solidFill>
                <a:latin typeface="微軟正黑體" panose="020B0604030504040204" pitchFamily="34" charset="-120"/>
                <a:ea typeface="微軟正黑體" panose="020B0604030504040204" pitchFamily="34" charset="-120"/>
              </a:rPr>
              <a:t>(§1)</a:t>
            </a:r>
            <a:endParaRPr lang="zh-TW" altLang="en-US" sz="1600" dirty="0"/>
          </a:p>
        </p:txBody>
      </p:sp>
      <p:sp>
        <p:nvSpPr>
          <p:cNvPr id="36" name="矩形 35">
            <a:extLst>
              <a:ext uri="{FF2B5EF4-FFF2-40B4-BE49-F238E27FC236}">
                <a16:creationId xmlns:a16="http://schemas.microsoft.com/office/drawing/2014/main" id="{BB8FCB21-3C8B-42D6-A862-B8A710B0F32C}"/>
              </a:ext>
            </a:extLst>
          </p:cNvPr>
          <p:cNvSpPr/>
          <p:nvPr/>
        </p:nvSpPr>
        <p:spPr>
          <a:xfrm>
            <a:off x="1200012" y="5947947"/>
            <a:ext cx="553357" cy="338554"/>
          </a:xfrm>
          <a:prstGeom prst="rect">
            <a:avLst/>
          </a:prstGeom>
        </p:spPr>
        <p:txBody>
          <a:bodyPr wrap="none">
            <a:spAutoFit/>
          </a:bodyPr>
          <a:lstStyle/>
          <a:p>
            <a:r>
              <a:rPr lang="en-US" altLang="zh-TW" sz="1600" b="1" dirty="0">
                <a:solidFill>
                  <a:schemeClr val="tx1">
                    <a:lumMod val="75000"/>
                    <a:lumOff val="25000"/>
                  </a:schemeClr>
                </a:solidFill>
                <a:latin typeface="微軟正黑體" panose="020B0604030504040204" pitchFamily="34" charset="-120"/>
                <a:ea typeface="微軟正黑體" panose="020B0604030504040204" pitchFamily="34" charset="-120"/>
              </a:rPr>
              <a:t>(§2)</a:t>
            </a:r>
            <a:endParaRPr lang="zh-TW" altLang="en-US" sz="1600" dirty="0"/>
          </a:p>
        </p:txBody>
      </p:sp>
      <p:sp>
        <p:nvSpPr>
          <p:cNvPr id="37" name="矩形 36">
            <a:extLst>
              <a:ext uri="{FF2B5EF4-FFF2-40B4-BE49-F238E27FC236}">
                <a16:creationId xmlns:a16="http://schemas.microsoft.com/office/drawing/2014/main" id="{CE88BBC6-8648-444B-AB4E-699E989CC224}"/>
              </a:ext>
            </a:extLst>
          </p:cNvPr>
          <p:cNvSpPr/>
          <p:nvPr/>
        </p:nvSpPr>
        <p:spPr>
          <a:xfrm>
            <a:off x="1776794" y="5947947"/>
            <a:ext cx="553357" cy="338554"/>
          </a:xfrm>
          <a:prstGeom prst="rect">
            <a:avLst/>
          </a:prstGeom>
        </p:spPr>
        <p:txBody>
          <a:bodyPr wrap="none">
            <a:spAutoFit/>
          </a:bodyPr>
          <a:lstStyle/>
          <a:p>
            <a:r>
              <a:rPr lang="en-US" altLang="zh-TW" sz="1600" b="1" dirty="0">
                <a:solidFill>
                  <a:schemeClr val="tx1">
                    <a:lumMod val="75000"/>
                    <a:lumOff val="25000"/>
                  </a:schemeClr>
                </a:solidFill>
                <a:latin typeface="微軟正黑體" panose="020B0604030504040204" pitchFamily="34" charset="-120"/>
                <a:ea typeface="微軟正黑體" panose="020B0604030504040204" pitchFamily="34" charset="-120"/>
              </a:rPr>
              <a:t>(§3)</a:t>
            </a:r>
            <a:endParaRPr lang="zh-TW" altLang="en-US" sz="1600" dirty="0"/>
          </a:p>
        </p:txBody>
      </p:sp>
      <p:sp>
        <p:nvSpPr>
          <p:cNvPr id="38" name="矩形 37">
            <a:extLst>
              <a:ext uri="{FF2B5EF4-FFF2-40B4-BE49-F238E27FC236}">
                <a16:creationId xmlns:a16="http://schemas.microsoft.com/office/drawing/2014/main" id="{0FD4C949-AD12-41C1-8873-AFB725ECF2C5}"/>
              </a:ext>
            </a:extLst>
          </p:cNvPr>
          <p:cNvSpPr/>
          <p:nvPr/>
        </p:nvSpPr>
        <p:spPr>
          <a:xfrm>
            <a:off x="2466624" y="5947947"/>
            <a:ext cx="553357" cy="338554"/>
          </a:xfrm>
          <a:prstGeom prst="rect">
            <a:avLst/>
          </a:prstGeom>
        </p:spPr>
        <p:txBody>
          <a:bodyPr wrap="none">
            <a:spAutoFit/>
          </a:bodyPr>
          <a:lstStyle/>
          <a:p>
            <a:r>
              <a:rPr lang="en-US" altLang="zh-TW" sz="1600" b="1" dirty="0">
                <a:solidFill>
                  <a:schemeClr val="tx1">
                    <a:lumMod val="75000"/>
                    <a:lumOff val="25000"/>
                  </a:schemeClr>
                </a:solidFill>
                <a:latin typeface="微軟正黑體" panose="020B0604030504040204" pitchFamily="34" charset="-120"/>
                <a:ea typeface="微軟正黑體" panose="020B0604030504040204" pitchFamily="34" charset="-120"/>
              </a:rPr>
              <a:t>(§4)</a:t>
            </a:r>
            <a:endParaRPr lang="zh-TW" altLang="en-US" sz="1600" dirty="0"/>
          </a:p>
        </p:txBody>
      </p:sp>
      <p:sp>
        <p:nvSpPr>
          <p:cNvPr id="39" name="矩形 38">
            <a:extLst>
              <a:ext uri="{FF2B5EF4-FFF2-40B4-BE49-F238E27FC236}">
                <a16:creationId xmlns:a16="http://schemas.microsoft.com/office/drawing/2014/main" id="{F5D06548-7591-45A9-AAAD-7F1124271126}"/>
              </a:ext>
            </a:extLst>
          </p:cNvPr>
          <p:cNvSpPr/>
          <p:nvPr/>
        </p:nvSpPr>
        <p:spPr>
          <a:xfrm>
            <a:off x="3066578" y="5947947"/>
            <a:ext cx="553357" cy="338554"/>
          </a:xfrm>
          <a:prstGeom prst="rect">
            <a:avLst/>
          </a:prstGeom>
        </p:spPr>
        <p:txBody>
          <a:bodyPr wrap="none">
            <a:spAutoFit/>
          </a:bodyPr>
          <a:lstStyle/>
          <a:p>
            <a:r>
              <a:rPr lang="en-US" altLang="zh-TW" sz="1600" b="1" dirty="0">
                <a:solidFill>
                  <a:schemeClr val="tx1">
                    <a:lumMod val="75000"/>
                    <a:lumOff val="25000"/>
                  </a:schemeClr>
                </a:solidFill>
                <a:latin typeface="微軟正黑體" panose="020B0604030504040204" pitchFamily="34" charset="-120"/>
                <a:ea typeface="微軟正黑體" panose="020B0604030504040204" pitchFamily="34" charset="-120"/>
              </a:rPr>
              <a:t>(§5)</a:t>
            </a:r>
            <a:endParaRPr lang="zh-TW" altLang="en-US" sz="1600" dirty="0"/>
          </a:p>
        </p:txBody>
      </p:sp>
      <p:sp>
        <p:nvSpPr>
          <p:cNvPr id="40" name="矩形 39">
            <a:extLst>
              <a:ext uri="{FF2B5EF4-FFF2-40B4-BE49-F238E27FC236}">
                <a16:creationId xmlns:a16="http://schemas.microsoft.com/office/drawing/2014/main" id="{2DC2A554-8CB8-4F76-A526-D9D7111D8F7D}"/>
              </a:ext>
            </a:extLst>
          </p:cNvPr>
          <p:cNvSpPr/>
          <p:nvPr/>
        </p:nvSpPr>
        <p:spPr>
          <a:xfrm>
            <a:off x="3815817" y="5947947"/>
            <a:ext cx="553357" cy="338554"/>
          </a:xfrm>
          <a:prstGeom prst="rect">
            <a:avLst/>
          </a:prstGeom>
        </p:spPr>
        <p:txBody>
          <a:bodyPr wrap="none">
            <a:spAutoFit/>
          </a:bodyPr>
          <a:lstStyle/>
          <a:p>
            <a:r>
              <a:rPr lang="en-US" altLang="zh-TW" sz="1600" b="1" dirty="0">
                <a:solidFill>
                  <a:schemeClr val="tx1">
                    <a:lumMod val="75000"/>
                    <a:lumOff val="25000"/>
                  </a:schemeClr>
                </a:solidFill>
                <a:latin typeface="微軟正黑體" panose="020B0604030504040204" pitchFamily="34" charset="-120"/>
                <a:ea typeface="微軟正黑體" panose="020B0604030504040204" pitchFamily="34" charset="-120"/>
              </a:rPr>
              <a:t>(§6)</a:t>
            </a:r>
            <a:endParaRPr lang="zh-TW" altLang="en-US" sz="1600" dirty="0"/>
          </a:p>
        </p:txBody>
      </p:sp>
      <p:sp>
        <p:nvSpPr>
          <p:cNvPr id="41" name="矩形 40">
            <a:extLst>
              <a:ext uri="{FF2B5EF4-FFF2-40B4-BE49-F238E27FC236}">
                <a16:creationId xmlns:a16="http://schemas.microsoft.com/office/drawing/2014/main" id="{C08E6C37-11A4-4BD2-8376-17DB6EEC6555}"/>
              </a:ext>
            </a:extLst>
          </p:cNvPr>
          <p:cNvSpPr/>
          <p:nvPr/>
        </p:nvSpPr>
        <p:spPr>
          <a:xfrm>
            <a:off x="4471132" y="5947947"/>
            <a:ext cx="553357" cy="338554"/>
          </a:xfrm>
          <a:prstGeom prst="rect">
            <a:avLst/>
          </a:prstGeom>
        </p:spPr>
        <p:txBody>
          <a:bodyPr wrap="none">
            <a:spAutoFit/>
          </a:bodyPr>
          <a:lstStyle/>
          <a:p>
            <a:r>
              <a:rPr lang="en-US" altLang="zh-TW" sz="1600" b="1" dirty="0">
                <a:solidFill>
                  <a:schemeClr val="tx1">
                    <a:lumMod val="75000"/>
                    <a:lumOff val="25000"/>
                  </a:schemeClr>
                </a:solidFill>
                <a:latin typeface="微軟正黑體" panose="020B0604030504040204" pitchFamily="34" charset="-120"/>
                <a:ea typeface="微軟正黑體" panose="020B0604030504040204" pitchFamily="34" charset="-120"/>
              </a:rPr>
              <a:t>(§7)</a:t>
            </a:r>
            <a:endParaRPr lang="zh-TW" altLang="en-US" sz="1600" dirty="0"/>
          </a:p>
        </p:txBody>
      </p:sp>
      <p:sp>
        <p:nvSpPr>
          <p:cNvPr id="42" name="矩形 41">
            <a:extLst>
              <a:ext uri="{FF2B5EF4-FFF2-40B4-BE49-F238E27FC236}">
                <a16:creationId xmlns:a16="http://schemas.microsoft.com/office/drawing/2014/main" id="{C0F15061-6D11-4534-9F9D-9F2A468F6ADB}"/>
              </a:ext>
            </a:extLst>
          </p:cNvPr>
          <p:cNvSpPr/>
          <p:nvPr/>
        </p:nvSpPr>
        <p:spPr>
          <a:xfrm>
            <a:off x="5116738" y="5947947"/>
            <a:ext cx="553357" cy="338554"/>
          </a:xfrm>
          <a:prstGeom prst="rect">
            <a:avLst/>
          </a:prstGeom>
        </p:spPr>
        <p:txBody>
          <a:bodyPr wrap="none">
            <a:spAutoFit/>
          </a:bodyPr>
          <a:lstStyle/>
          <a:p>
            <a:r>
              <a:rPr lang="en-US" altLang="zh-TW" sz="1600" b="1" dirty="0">
                <a:solidFill>
                  <a:schemeClr val="tx1">
                    <a:lumMod val="75000"/>
                    <a:lumOff val="25000"/>
                  </a:schemeClr>
                </a:solidFill>
                <a:latin typeface="微軟正黑體" panose="020B0604030504040204" pitchFamily="34" charset="-120"/>
                <a:ea typeface="微軟正黑體" panose="020B0604030504040204" pitchFamily="34" charset="-120"/>
              </a:rPr>
              <a:t>(§8)</a:t>
            </a:r>
            <a:endParaRPr lang="zh-TW" altLang="en-US" sz="1600" dirty="0"/>
          </a:p>
        </p:txBody>
      </p:sp>
      <p:sp>
        <p:nvSpPr>
          <p:cNvPr id="43" name="矩形 42">
            <a:extLst>
              <a:ext uri="{FF2B5EF4-FFF2-40B4-BE49-F238E27FC236}">
                <a16:creationId xmlns:a16="http://schemas.microsoft.com/office/drawing/2014/main" id="{3F59091D-CF20-4DCD-B132-4928084819F3}"/>
              </a:ext>
            </a:extLst>
          </p:cNvPr>
          <p:cNvSpPr/>
          <p:nvPr/>
        </p:nvSpPr>
        <p:spPr>
          <a:xfrm>
            <a:off x="5836064" y="5947947"/>
            <a:ext cx="553357" cy="338554"/>
          </a:xfrm>
          <a:prstGeom prst="rect">
            <a:avLst/>
          </a:prstGeom>
        </p:spPr>
        <p:txBody>
          <a:bodyPr wrap="none">
            <a:spAutoFit/>
          </a:bodyPr>
          <a:lstStyle/>
          <a:p>
            <a:r>
              <a:rPr lang="en-US" altLang="zh-TW" sz="1600" b="1" dirty="0">
                <a:solidFill>
                  <a:schemeClr val="tx1">
                    <a:lumMod val="75000"/>
                    <a:lumOff val="25000"/>
                  </a:schemeClr>
                </a:solidFill>
                <a:latin typeface="微軟正黑體" panose="020B0604030504040204" pitchFamily="34" charset="-120"/>
                <a:ea typeface="微軟正黑體" panose="020B0604030504040204" pitchFamily="34" charset="-120"/>
              </a:rPr>
              <a:t>(§9)</a:t>
            </a:r>
            <a:endParaRPr lang="zh-TW" altLang="en-US" sz="1600" dirty="0"/>
          </a:p>
        </p:txBody>
      </p:sp>
      <p:sp>
        <p:nvSpPr>
          <p:cNvPr id="44" name="矩形 43">
            <a:extLst>
              <a:ext uri="{FF2B5EF4-FFF2-40B4-BE49-F238E27FC236}">
                <a16:creationId xmlns:a16="http://schemas.microsoft.com/office/drawing/2014/main" id="{C22C548D-2A77-40C7-87D1-E5E9546D3F88}"/>
              </a:ext>
            </a:extLst>
          </p:cNvPr>
          <p:cNvSpPr/>
          <p:nvPr/>
        </p:nvSpPr>
        <p:spPr>
          <a:xfrm>
            <a:off x="6524506" y="5947947"/>
            <a:ext cx="675185" cy="338554"/>
          </a:xfrm>
          <a:prstGeom prst="rect">
            <a:avLst/>
          </a:prstGeom>
        </p:spPr>
        <p:txBody>
          <a:bodyPr wrap="none">
            <a:spAutoFit/>
          </a:bodyPr>
          <a:lstStyle/>
          <a:p>
            <a:r>
              <a:rPr lang="en-US" altLang="zh-TW" sz="1600" b="1" dirty="0">
                <a:solidFill>
                  <a:schemeClr val="tx1">
                    <a:lumMod val="75000"/>
                    <a:lumOff val="25000"/>
                  </a:schemeClr>
                </a:solidFill>
                <a:latin typeface="微軟正黑體" panose="020B0604030504040204" pitchFamily="34" charset="-120"/>
                <a:ea typeface="微軟正黑體" panose="020B0604030504040204" pitchFamily="34" charset="-120"/>
              </a:rPr>
              <a:t>(§10)</a:t>
            </a:r>
            <a:endParaRPr lang="zh-TW" altLang="en-US" sz="1600" dirty="0"/>
          </a:p>
        </p:txBody>
      </p:sp>
      <p:sp>
        <p:nvSpPr>
          <p:cNvPr id="45" name="矩形 44">
            <a:extLst>
              <a:ext uri="{FF2B5EF4-FFF2-40B4-BE49-F238E27FC236}">
                <a16:creationId xmlns:a16="http://schemas.microsoft.com/office/drawing/2014/main" id="{1138396F-EDDA-45BF-B881-5D44F9BEB727}"/>
              </a:ext>
            </a:extLst>
          </p:cNvPr>
          <p:cNvSpPr/>
          <p:nvPr/>
        </p:nvSpPr>
        <p:spPr>
          <a:xfrm>
            <a:off x="7150895" y="5947947"/>
            <a:ext cx="675185" cy="338554"/>
          </a:xfrm>
          <a:prstGeom prst="rect">
            <a:avLst/>
          </a:prstGeom>
        </p:spPr>
        <p:txBody>
          <a:bodyPr wrap="none">
            <a:spAutoFit/>
          </a:bodyPr>
          <a:lstStyle/>
          <a:p>
            <a:r>
              <a:rPr lang="en-US" altLang="zh-TW" sz="1600" b="1" dirty="0">
                <a:solidFill>
                  <a:schemeClr val="tx1">
                    <a:lumMod val="75000"/>
                    <a:lumOff val="25000"/>
                  </a:schemeClr>
                </a:solidFill>
                <a:latin typeface="微軟正黑體" panose="020B0604030504040204" pitchFamily="34" charset="-120"/>
                <a:ea typeface="微軟正黑體" panose="020B0604030504040204" pitchFamily="34" charset="-120"/>
              </a:rPr>
              <a:t>(§11)</a:t>
            </a:r>
            <a:endParaRPr lang="zh-TW" altLang="en-US" sz="1600" dirty="0"/>
          </a:p>
        </p:txBody>
      </p:sp>
      <p:sp>
        <p:nvSpPr>
          <p:cNvPr id="46" name="矩形 45">
            <a:extLst>
              <a:ext uri="{FF2B5EF4-FFF2-40B4-BE49-F238E27FC236}">
                <a16:creationId xmlns:a16="http://schemas.microsoft.com/office/drawing/2014/main" id="{B4A21171-FA35-4986-9081-6BDD601A2C12}"/>
              </a:ext>
            </a:extLst>
          </p:cNvPr>
          <p:cNvSpPr/>
          <p:nvPr/>
        </p:nvSpPr>
        <p:spPr>
          <a:xfrm>
            <a:off x="7796376" y="5947947"/>
            <a:ext cx="675185" cy="338554"/>
          </a:xfrm>
          <a:prstGeom prst="rect">
            <a:avLst/>
          </a:prstGeom>
        </p:spPr>
        <p:txBody>
          <a:bodyPr wrap="none">
            <a:spAutoFit/>
          </a:bodyPr>
          <a:lstStyle/>
          <a:p>
            <a:r>
              <a:rPr lang="en-US" altLang="zh-TW" sz="1600" b="1" dirty="0">
                <a:solidFill>
                  <a:schemeClr val="tx1">
                    <a:lumMod val="75000"/>
                    <a:lumOff val="25000"/>
                  </a:schemeClr>
                </a:solidFill>
                <a:latin typeface="微軟正黑體" panose="020B0604030504040204" pitchFamily="34" charset="-120"/>
                <a:ea typeface="微軟正黑體" panose="020B0604030504040204" pitchFamily="34" charset="-120"/>
              </a:rPr>
              <a:t>(§12)</a:t>
            </a:r>
            <a:endParaRPr lang="zh-TW" altLang="en-US" sz="1600" dirty="0"/>
          </a:p>
        </p:txBody>
      </p:sp>
      <p:sp>
        <p:nvSpPr>
          <p:cNvPr id="47" name="矩形 46">
            <a:extLst>
              <a:ext uri="{FF2B5EF4-FFF2-40B4-BE49-F238E27FC236}">
                <a16:creationId xmlns:a16="http://schemas.microsoft.com/office/drawing/2014/main" id="{B7EFE135-C8FE-4525-B208-E85824BA339A}"/>
              </a:ext>
            </a:extLst>
          </p:cNvPr>
          <p:cNvSpPr/>
          <p:nvPr/>
        </p:nvSpPr>
        <p:spPr>
          <a:xfrm>
            <a:off x="8432150" y="5947947"/>
            <a:ext cx="675185" cy="338554"/>
          </a:xfrm>
          <a:prstGeom prst="rect">
            <a:avLst/>
          </a:prstGeom>
        </p:spPr>
        <p:txBody>
          <a:bodyPr wrap="none">
            <a:spAutoFit/>
          </a:bodyPr>
          <a:lstStyle/>
          <a:p>
            <a:r>
              <a:rPr lang="en-US" altLang="zh-TW" sz="1600" b="1" dirty="0">
                <a:solidFill>
                  <a:schemeClr val="tx1">
                    <a:lumMod val="75000"/>
                    <a:lumOff val="25000"/>
                  </a:schemeClr>
                </a:solidFill>
                <a:latin typeface="微軟正黑體" panose="020B0604030504040204" pitchFamily="34" charset="-120"/>
                <a:ea typeface="微軟正黑體" panose="020B0604030504040204" pitchFamily="34" charset="-120"/>
              </a:rPr>
              <a:t>(§13)</a:t>
            </a:r>
            <a:endParaRPr lang="zh-TW" altLang="en-US" sz="1600" dirty="0"/>
          </a:p>
        </p:txBody>
      </p:sp>
      <p:sp>
        <p:nvSpPr>
          <p:cNvPr id="48" name="矩形 47">
            <a:extLst>
              <a:ext uri="{FF2B5EF4-FFF2-40B4-BE49-F238E27FC236}">
                <a16:creationId xmlns:a16="http://schemas.microsoft.com/office/drawing/2014/main" id="{DE25AE43-E945-4F15-9982-EB38D2752AB0}"/>
              </a:ext>
            </a:extLst>
          </p:cNvPr>
          <p:cNvSpPr/>
          <p:nvPr/>
        </p:nvSpPr>
        <p:spPr>
          <a:xfrm>
            <a:off x="8974497" y="5947947"/>
            <a:ext cx="675185" cy="338554"/>
          </a:xfrm>
          <a:prstGeom prst="rect">
            <a:avLst/>
          </a:prstGeom>
        </p:spPr>
        <p:txBody>
          <a:bodyPr wrap="none">
            <a:spAutoFit/>
          </a:bodyPr>
          <a:lstStyle/>
          <a:p>
            <a:r>
              <a:rPr lang="en-US" altLang="zh-TW" sz="1600" b="1" dirty="0">
                <a:solidFill>
                  <a:schemeClr val="tx1">
                    <a:lumMod val="75000"/>
                    <a:lumOff val="25000"/>
                  </a:schemeClr>
                </a:solidFill>
                <a:latin typeface="微軟正黑體" panose="020B0604030504040204" pitchFamily="34" charset="-120"/>
                <a:ea typeface="微軟正黑體" panose="020B0604030504040204" pitchFamily="34" charset="-120"/>
              </a:rPr>
              <a:t>(§14)</a:t>
            </a:r>
            <a:endParaRPr lang="zh-TW" altLang="en-US" sz="1600" dirty="0"/>
          </a:p>
        </p:txBody>
      </p:sp>
      <p:sp>
        <p:nvSpPr>
          <p:cNvPr id="49" name="矩形 48">
            <a:extLst>
              <a:ext uri="{FF2B5EF4-FFF2-40B4-BE49-F238E27FC236}">
                <a16:creationId xmlns:a16="http://schemas.microsoft.com/office/drawing/2014/main" id="{0789B120-EF0A-49AA-BB47-771C351C8B66}"/>
              </a:ext>
            </a:extLst>
          </p:cNvPr>
          <p:cNvSpPr/>
          <p:nvPr/>
        </p:nvSpPr>
        <p:spPr>
          <a:xfrm>
            <a:off x="9613779" y="5947947"/>
            <a:ext cx="675185" cy="338554"/>
          </a:xfrm>
          <a:prstGeom prst="rect">
            <a:avLst/>
          </a:prstGeom>
        </p:spPr>
        <p:txBody>
          <a:bodyPr wrap="none">
            <a:spAutoFit/>
          </a:bodyPr>
          <a:lstStyle/>
          <a:p>
            <a:r>
              <a:rPr lang="en-US" altLang="zh-TW" sz="1600" b="1" dirty="0">
                <a:solidFill>
                  <a:schemeClr val="tx1">
                    <a:lumMod val="75000"/>
                    <a:lumOff val="25000"/>
                  </a:schemeClr>
                </a:solidFill>
                <a:latin typeface="微軟正黑體" panose="020B0604030504040204" pitchFamily="34" charset="-120"/>
                <a:ea typeface="微軟正黑體" panose="020B0604030504040204" pitchFamily="34" charset="-120"/>
              </a:rPr>
              <a:t>(§15)</a:t>
            </a:r>
            <a:endParaRPr lang="zh-TW" altLang="en-US" sz="1600" dirty="0"/>
          </a:p>
        </p:txBody>
      </p:sp>
      <p:sp>
        <p:nvSpPr>
          <p:cNvPr id="50" name="矩形 49">
            <a:extLst>
              <a:ext uri="{FF2B5EF4-FFF2-40B4-BE49-F238E27FC236}">
                <a16:creationId xmlns:a16="http://schemas.microsoft.com/office/drawing/2014/main" id="{C984F6CA-C380-44C0-B235-4B93232A52BA}"/>
              </a:ext>
            </a:extLst>
          </p:cNvPr>
          <p:cNvSpPr/>
          <p:nvPr/>
        </p:nvSpPr>
        <p:spPr>
          <a:xfrm>
            <a:off x="10347961" y="5947947"/>
            <a:ext cx="675185" cy="338554"/>
          </a:xfrm>
          <a:prstGeom prst="rect">
            <a:avLst/>
          </a:prstGeom>
        </p:spPr>
        <p:txBody>
          <a:bodyPr wrap="none">
            <a:spAutoFit/>
          </a:bodyPr>
          <a:lstStyle/>
          <a:p>
            <a:r>
              <a:rPr lang="en-US" altLang="zh-TW" sz="1600" b="1" dirty="0">
                <a:solidFill>
                  <a:schemeClr val="tx1">
                    <a:lumMod val="75000"/>
                    <a:lumOff val="25000"/>
                  </a:schemeClr>
                </a:solidFill>
                <a:latin typeface="微軟正黑體" panose="020B0604030504040204" pitchFamily="34" charset="-120"/>
                <a:ea typeface="微軟正黑體" panose="020B0604030504040204" pitchFamily="34" charset="-120"/>
              </a:rPr>
              <a:t>(§16)</a:t>
            </a:r>
            <a:endParaRPr lang="zh-TW" altLang="en-US" sz="1600" dirty="0"/>
          </a:p>
        </p:txBody>
      </p:sp>
      <p:sp>
        <p:nvSpPr>
          <p:cNvPr id="51" name="矩形 50">
            <a:extLst>
              <a:ext uri="{FF2B5EF4-FFF2-40B4-BE49-F238E27FC236}">
                <a16:creationId xmlns:a16="http://schemas.microsoft.com/office/drawing/2014/main" id="{D4D7E7E1-9746-40BC-A120-C1710C3FF410}"/>
              </a:ext>
            </a:extLst>
          </p:cNvPr>
          <p:cNvSpPr/>
          <p:nvPr/>
        </p:nvSpPr>
        <p:spPr>
          <a:xfrm>
            <a:off x="10987244" y="5947947"/>
            <a:ext cx="675185" cy="338554"/>
          </a:xfrm>
          <a:prstGeom prst="rect">
            <a:avLst/>
          </a:prstGeom>
        </p:spPr>
        <p:txBody>
          <a:bodyPr wrap="none">
            <a:spAutoFit/>
          </a:bodyPr>
          <a:lstStyle/>
          <a:p>
            <a:r>
              <a:rPr lang="en-US" altLang="zh-TW" sz="1600" b="1" dirty="0">
                <a:solidFill>
                  <a:schemeClr val="tx1">
                    <a:lumMod val="75000"/>
                    <a:lumOff val="25000"/>
                  </a:schemeClr>
                </a:solidFill>
                <a:latin typeface="微軟正黑體" panose="020B0604030504040204" pitchFamily="34" charset="-120"/>
                <a:ea typeface="微軟正黑體" panose="020B0604030504040204" pitchFamily="34" charset="-120"/>
              </a:rPr>
              <a:t>(§17)</a:t>
            </a:r>
            <a:endParaRPr lang="zh-TW" altLang="en-US" sz="1600" dirty="0"/>
          </a:p>
        </p:txBody>
      </p:sp>
    </p:spTree>
    <p:extLst>
      <p:ext uri="{BB962C8B-B14F-4D97-AF65-F5344CB8AC3E}">
        <p14:creationId xmlns:p14="http://schemas.microsoft.com/office/powerpoint/2010/main" val="18778642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投影片編號版面配置區 8">
            <a:extLst>
              <a:ext uri="{FF2B5EF4-FFF2-40B4-BE49-F238E27FC236}">
                <a16:creationId xmlns:a16="http://schemas.microsoft.com/office/drawing/2014/main" id="{3378FF72-5123-5990-579A-5A1A292D5B93}"/>
              </a:ext>
            </a:extLst>
          </p:cNvPr>
          <p:cNvSpPr txBox="1">
            <a:spLocks/>
          </p:cNvSpPr>
          <p:nvPr/>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01CC4-3E67-4728-A622-C7FB40383D11}" type="slidenum">
              <a:rPr lang="zh-TW" altLang="en-US" sz="1600" smtClean="0">
                <a:solidFill>
                  <a:schemeClr val="tx1">
                    <a:lumMod val="65000"/>
                    <a:lumOff val="35000"/>
                  </a:schemeClr>
                </a:solidFill>
                <a:latin typeface="微軟正黑體" panose="020B0604030504040204" pitchFamily="34" charset="-120"/>
                <a:ea typeface="微軟正黑體" panose="020B0604030504040204" pitchFamily="34" charset="-120"/>
              </a:rPr>
              <a:pPr/>
              <a:t>33</a:t>
            </a:fld>
            <a:endParaRPr lang="zh-TW" altLang="en-US" sz="16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7" name="文字方塊 6">
            <a:extLst>
              <a:ext uri="{FF2B5EF4-FFF2-40B4-BE49-F238E27FC236}">
                <a16:creationId xmlns:a16="http://schemas.microsoft.com/office/drawing/2014/main" id="{42052872-3C50-429D-ADF7-BD5EEFE98C32}"/>
              </a:ext>
            </a:extLst>
          </p:cNvPr>
          <p:cNvSpPr txBox="1"/>
          <p:nvPr/>
        </p:nvSpPr>
        <p:spPr>
          <a:xfrm>
            <a:off x="0" y="242008"/>
            <a:ext cx="12192000" cy="830997"/>
          </a:xfrm>
          <a:prstGeom prst="rect">
            <a:avLst/>
          </a:prstGeom>
          <a:noFill/>
        </p:spPr>
        <p:txBody>
          <a:bodyPr wrap="square" rtlCol="0">
            <a:spAutoFit/>
          </a:bodyPr>
          <a:lstStyle/>
          <a:p>
            <a:pPr algn="ct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用詞定義</a:t>
            </a:r>
          </a:p>
        </p:txBody>
      </p:sp>
      <p:sp>
        <p:nvSpPr>
          <p:cNvPr id="9" name="文字方塊 8">
            <a:extLst>
              <a:ext uri="{FF2B5EF4-FFF2-40B4-BE49-F238E27FC236}">
                <a16:creationId xmlns:a16="http://schemas.microsoft.com/office/drawing/2014/main" id="{DAB79808-187F-4B90-A76A-61F72DE55098}"/>
              </a:ext>
            </a:extLst>
          </p:cNvPr>
          <p:cNvSpPr txBox="1"/>
          <p:nvPr/>
        </p:nvSpPr>
        <p:spPr>
          <a:xfrm>
            <a:off x="1023103" y="1231252"/>
            <a:ext cx="8225672" cy="461665"/>
          </a:xfrm>
          <a:prstGeom prst="rect">
            <a:avLst/>
          </a:prstGeom>
          <a:noFill/>
        </p:spPr>
        <p:txBody>
          <a:bodyPr wrap="square">
            <a:spAutoFit/>
          </a:bodyPr>
          <a:lstStyle/>
          <a:p>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氣候變遷因應法第</a:t>
            </a:r>
            <a:r>
              <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rPr>
              <a:t>3</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條</a:t>
            </a:r>
          </a:p>
        </p:txBody>
      </p:sp>
      <p:grpSp>
        <p:nvGrpSpPr>
          <p:cNvPr id="8" name="Google Shape;1131;p38">
            <a:extLst>
              <a:ext uri="{FF2B5EF4-FFF2-40B4-BE49-F238E27FC236}">
                <a16:creationId xmlns:a16="http://schemas.microsoft.com/office/drawing/2014/main" id="{0297F208-66FB-4CD7-801D-25419A2A8D7B}"/>
              </a:ext>
            </a:extLst>
          </p:cNvPr>
          <p:cNvGrpSpPr/>
          <p:nvPr/>
        </p:nvGrpSpPr>
        <p:grpSpPr>
          <a:xfrm>
            <a:off x="387535" y="1250110"/>
            <a:ext cx="564965" cy="396640"/>
            <a:chOff x="-40378075" y="3267450"/>
            <a:chExt cx="317425" cy="289075"/>
          </a:xfrm>
          <a:solidFill>
            <a:srgbClr val="7493A0"/>
          </a:solidFill>
        </p:grpSpPr>
        <p:sp>
          <p:nvSpPr>
            <p:cNvPr id="10" name="Google Shape;1132;p38">
              <a:extLst>
                <a:ext uri="{FF2B5EF4-FFF2-40B4-BE49-F238E27FC236}">
                  <a16:creationId xmlns:a16="http://schemas.microsoft.com/office/drawing/2014/main" id="{BD1A506C-603D-4DC3-ACB0-0BCBABE772F9}"/>
                </a:ext>
              </a:extLst>
            </p:cNvPr>
            <p:cNvSpPr/>
            <p:nvPr/>
          </p:nvSpPr>
          <p:spPr>
            <a:xfrm>
              <a:off x="-40218975" y="3308400"/>
              <a:ext cx="158325" cy="248125"/>
            </a:xfrm>
            <a:custGeom>
              <a:avLst/>
              <a:gdLst/>
              <a:ahLst/>
              <a:cxnLst/>
              <a:rect l="l" t="t" r="r" b="b"/>
              <a:pathLst>
                <a:path w="6333" h="9925" extrusionOk="0">
                  <a:moveTo>
                    <a:pt x="4694" y="1"/>
                  </a:moveTo>
                  <a:lnTo>
                    <a:pt x="4694" y="7877"/>
                  </a:lnTo>
                  <a:cubicBezTo>
                    <a:pt x="4694" y="8097"/>
                    <a:pt x="4474" y="8255"/>
                    <a:pt x="4253" y="8255"/>
                  </a:cubicBezTo>
                  <a:cubicBezTo>
                    <a:pt x="2993" y="8255"/>
                    <a:pt x="1638" y="8696"/>
                    <a:pt x="693" y="9452"/>
                  </a:cubicBezTo>
                  <a:cubicBezTo>
                    <a:pt x="536" y="9546"/>
                    <a:pt x="189" y="9925"/>
                    <a:pt x="0" y="9925"/>
                  </a:cubicBezTo>
                  <a:lnTo>
                    <a:pt x="5073" y="9925"/>
                  </a:lnTo>
                  <a:cubicBezTo>
                    <a:pt x="5734" y="9925"/>
                    <a:pt x="6333" y="9357"/>
                    <a:pt x="6333" y="8696"/>
                  </a:cubicBezTo>
                  <a:lnTo>
                    <a:pt x="6333" y="1229"/>
                  </a:lnTo>
                  <a:cubicBezTo>
                    <a:pt x="6333" y="536"/>
                    <a:pt x="5766" y="1"/>
                    <a:pt x="5073" y="1"/>
                  </a:cubicBezTo>
                  <a:close/>
                </a:path>
              </a:pathLst>
            </a:custGeom>
            <a:grpFill/>
            <a:ln>
              <a:noFill/>
            </a:ln>
          </p:spPr>
          <p:txBody>
            <a:bodyPr spcFirstLastPara="1" wrap="square" lIns="91425" tIns="91425" rIns="91425" bIns="91425" anchor="ctr" anchorCtr="0">
              <a:noAutofit/>
            </a:bodyPr>
            <a:lstStyle/>
            <a:p>
              <a:pPr marL="0" marR="0" lvl="0" indent="0" defTabSz="1088295" eaLnBrk="1" fontAlgn="auto" latinLnBrk="0" hangingPunct="1">
                <a:lnSpc>
                  <a:spcPct val="100000"/>
                </a:lnSpc>
                <a:spcBef>
                  <a:spcPts val="0"/>
                </a:spcBef>
                <a:spcAft>
                  <a:spcPts val="0"/>
                </a:spcAft>
                <a:buClrTx/>
                <a:buSzTx/>
                <a:buFontTx/>
                <a:buNone/>
                <a:tabLst/>
                <a:defRPr/>
              </a:pPr>
              <a:endParaRPr kumimoji="0" sz="2100" b="0" i="0" u="none" strike="noStrike" kern="0" cap="none" spc="0" normalizeH="0" baseline="0" noProof="0">
                <a:ln>
                  <a:noFill/>
                </a:ln>
                <a:solidFill>
                  <a:srgbClr val="043A5B"/>
                </a:solidFill>
                <a:effectLst/>
                <a:uLnTx/>
                <a:uFillTx/>
              </a:endParaRPr>
            </a:p>
          </p:txBody>
        </p:sp>
        <p:sp>
          <p:nvSpPr>
            <p:cNvPr id="11" name="Google Shape;1133;p38">
              <a:extLst>
                <a:ext uri="{FF2B5EF4-FFF2-40B4-BE49-F238E27FC236}">
                  <a16:creationId xmlns:a16="http://schemas.microsoft.com/office/drawing/2014/main" id="{9F4F35C6-5726-47DC-BD49-334364E466B3}"/>
                </a:ext>
              </a:extLst>
            </p:cNvPr>
            <p:cNvSpPr/>
            <p:nvPr/>
          </p:nvSpPr>
          <p:spPr>
            <a:xfrm>
              <a:off x="-40316650" y="3267450"/>
              <a:ext cx="86675" cy="257575"/>
            </a:xfrm>
            <a:custGeom>
              <a:avLst/>
              <a:gdLst/>
              <a:ahLst/>
              <a:cxnLst/>
              <a:rect l="l" t="t" r="r" b="b"/>
              <a:pathLst>
                <a:path w="3467" h="10303" extrusionOk="0">
                  <a:moveTo>
                    <a:pt x="1" y="0"/>
                  </a:moveTo>
                  <a:lnTo>
                    <a:pt x="1" y="9105"/>
                  </a:lnTo>
                  <a:cubicBezTo>
                    <a:pt x="1166" y="9200"/>
                    <a:pt x="2489" y="9578"/>
                    <a:pt x="3466" y="10302"/>
                  </a:cubicBezTo>
                  <a:lnTo>
                    <a:pt x="3466" y="1197"/>
                  </a:lnTo>
                  <a:cubicBezTo>
                    <a:pt x="2489" y="473"/>
                    <a:pt x="1229" y="95"/>
                    <a:pt x="1" y="0"/>
                  </a:cubicBezTo>
                  <a:close/>
                </a:path>
              </a:pathLst>
            </a:custGeom>
            <a:grpFill/>
            <a:ln>
              <a:noFill/>
            </a:ln>
          </p:spPr>
          <p:txBody>
            <a:bodyPr spcFirstLastPara="1" wrap="square" lIns="91425" tIns="91425" rIns="91425" bIns="91425" anchor="ctr" anchorCtr="0">
              <a:noAutofit/>
            </a:bodyPr>
            <a:lstStyle/>
            <a:p>
              <a:pPr marL="0" marR="0" lvl="0" indent="0" defTabSz="1088295" eaLnBrk="1" fontAlgn="auto" latinLnBrk="0" hangingPunct="1">
                <a:lnSpc>
                  <a:spcPct val="100000"/>
                </a:lnSpc>
                <a:spcBef>
                  <a:spcPts val="0"/>
                </a:spcBef>
                <a:spcAft>
                  <a:spcPts val="0"/>
                </a:spcAft>
                <a:buClrTx/>
                <a:buSzTx/>
                <a:buFontTx/>
                <a:buNone/>
                <a:tabLst/>
                <a:defRPr/>
              </a:pPr>
              <a:endParaRPr kumimoji="0" sz="2100" b="0" i="0" u="none" strike="noStrike" kern="0" cap="none" spc="0" normalizeH="0" baseline="0" noProof="0">
                <a:ln>
                  <a:noFill/>
                </a:ln>
                <a:solidFill>
                  <a:srgbClr val="043A5B"/>
                </a:solidFill>
                <a:effectLst/>
                <a:uLnTx/>
                <a:uFillTx/>
              </a:endParaRPr>
            </a:p>
          </p:txBody>
        </p:sp>
        <p:sp>
          <p:nvSpPr>
            <p:cNvPr id="12" name="Google Shape;1134;p38">
              <a:extLst>
                <a:ext uri="{FF2B5EF4-FFF2-40B4-BE49-F238E27FC236}">
                  <a16:creationId xmlns:a16="http://schemas.microsoft.com/office/drawing/2014/main" id="{BA68CDE9-E373-413B-89C7-C24F7A3C5A14}"/>
                </a:ext>
              </a:extLst>
            </p:cNvPr>
            <p:cNvSpPr/>
            <p:nvPr/>
          </p:nvSpPr>
          <p:spPr>
            <a:xfrm>
              <a:off x="-40209525" y="3267450"/>
              <a:ext cx="86650" cy="257575"/>
            </a:xfrm>
            <a:custGeom>
              <a:avLst/>
              <a:gdLst/>
              <a:ahLst/>
              <a:cxnLst/>
              <a:rect l="l" t="t" r="r" b="b"/>
              <a:pathLst>
                <a:path w="3466" h="10303" extrusionOk="0">
                  <a:moveTo>
                    <a:pt x="3466" y="0"/>
                  </a:moveTo>
                  <a:cubicBezTo>
                    <a:pt x="2300" y="95"/>
                    <a:pt x="977" y="473"/>
                    <a:pt x="0" y="1197"/>
                  </a:cubicBezTo>
                  <a:lnTo>
                    <a:pt x="0" y="10302"/>
                  </a:lnTo>
                  <a:cubicBezTo>
                    <a:pt x="977" y="9578"/>
                    <a:pt x="2237" y="9200"/>
                    <a:pt x="3466" y="9105"/>
                  </a:cubicBezTo>
                  <a:lnTo>
                    <a:pt x="3466" y="0"/>
                  </a:lnTo>
                  <a:close/>
                </a:path>
              </a:pathLst>
            </a:custGeom>
            <a:grpFill/>
            <a:ln>
              <a:noFill/>
            </a:ln>
          </p:spPr>
          <p:txBody>
            <a:bodyPr spcFirstLastPara="1" wrap="square" lIns="91425" tIns="91425" rIns="91425" bIns="91425" anchor="ctr" anchorCtr="0">
              <a:noAutofit/>
            </a:bodyPr>
            <a:lstStyle/>
            <a:p>
              <a:pPr marL="0" marR="0" lvl="0" indent="0" defTabSz="1088295" eaLnBrk="1" fontAlgn="auto" latinLnBrk="0" hangingPunct="1">
                <a:lnSpc>
                  <a:spcPct val="100000"/>
                </a:lnSpc>
                <a:spcBef>
                  <a:spcPts val="0"/>
                </a:spcBef>
                <a:spcAft>
                  <a:spcPts val="0"/>
                </a:spcAft>
                <a:buClrTx/>
                <a:buSzTx/>
                <a:buFontTx/>
                <a:buNone/>
                <a:tabLst/>
                <a:defRPr/>
              </a:pPr>
              <a:endParaRPr kumimoji="0" sz="2100" b="0" i="0" u="none" strike="noStrike" kern="0" cap="none" spc="0" normalizeH="0" baseline="0" noProof="0">
                <a:ln>
                  <a:noFill/>
                </a:ln>
                <a:solidFill>
                  <a:srgbClr val="043A5B"/>
                </a:solidFill>
                <a:effectLst/>
                <a:uLnTx/>
                <a:uFillTx/>
              </a:endParaRPr>
            </a:p>
          </p:txBody>
        </p:sp>
        <p:sp>
          <p:nvSpPr>
            <p:cNvPr id="14" name="Google Shape;1135;p38">
              <a:extLst>
                <a:ext uri="{FF2B5EF4-FFF2-40B4-BE49-F238E27FC236}">
                  <a16:creationId xmlns:a16="http://schemas.microsoft.com/office/drawing/2014/main" id="{05606F34-5535-492E-A994-B6E9947BD844}"/>
                </a:ext>
              </a:extLst>
            </p:cNvPr>
            <p:cNvSpPr/>
            <p:nvPr/>
          </p:nvSpPr>
          <p:spPr>
            <a:xfrm>
              <a:off x="-40378075" y="3308400"/>
              <a:ext cx="157550" cy="248125"/>
            </a:xfrm>
            <a:custGeom>
              <a:avLst/>
              <a:gdLst/>
              <a:ahLst/>
              <a:cxnLst/>
              <a:rect l="l" t="t" r="r" b="b"/>
              <a:pathLst>
                <a:path w="6302" h="9925" extrusionOk="0">
                  <a:moveTo>
                    <a:pt x="1229" y="1"/>
                  </a:moveTo>
                  <a:cubicBezTo>
                    <a:pt x="567" y="1"/>
                    <a:pt x="0" y="536"/>
                    <a:pt x="0" y="1198"/>
                  </a:cubicBezTo>
                  <a:lnTo>
                    <a:pt x="0" y="8664"/>
                  </a:lnTo>
                  <a:cubicBezTo>
                    <a:pt x="32" y="9357"/>
                    <a:pt x="567" y="9925"/>
                    <a:pt x="1229" y="9925"/>
                  </a:cubicBezTo>
                  <a:lnTo>
                    <a:pt x="6301" y="9925"/>
                  </a:lnTo>
                  <a:cubicBezTo>
                    <a:pt x="6112" y="9925"/>
                    <a:pt x="5766" y="9609"/>
                    <a:pt x="5608" y="9452"/>
                  </a:cubicBezTo>
                  <a:cubicBezTo>
                    <a:pt x="4631" y="8664"/>
                    <a:pt x="3277" y="8255"/>
                    <a:pt x="2048" y="8255"/>
                  </a:cubicBezTo>
                  <a:cubicBezTo>
                    <a:pt x="1828" y="8255"/>
                    <a:pt x="1638" y="8066"/>
                    <a:pt x="1638" y="7877"/>
                  </a:cubicBezTo>
                  <a:lnTo>
                    <a:pt x="1638" y="1"/>
                  </a:lnTo>
                  <a:close/>
                </a:path>
              </a:pathLst>
            </a:custGeom>
            <a:grpFill/>
            <a:ln>
              <a:noFill/>
            </a:ln>
          </p:spPr>
          <p:txBody>
            <a:bodyPr spcFirstLastPara="1" wrap="square" lIns="91425" tIns="91425" rIns="91425" bIns="91425" anchor="ctr" anchorCtr="0">
              <a:noAutofit/>
            </a:bodyPr>
            <a:lstStyle/>
            <a:p>
              <a:pPr marL="0" marR="0" lvl="0" indent="0" defTabSz="1088295" eaLnBrk="1" fontAlgn="auto" latinLnBrk="0" hangingPunct="1">
                <a:lnSpc>
                  <a:spcPct val="100000"/>
                </a:lnSpc>
                <a:spcBef>
                  <a:spcPts val="0"/>
                </a:spcBef>
                <a:spcAft>
                  <a:spcPts val="0"/>
                </a:spcAft>
                <a:buClrTx/>
                <a:buSzTx/>
                <a:buFontTx/>
                <a:buNone/>
                <a:tabLst/>
                <a:defRPr/>
              </a:pPr>
              <a:endParaRPr kumimoji="0" sz="2100" b="0" i="0" u="none" strike="noStrike" kern="0" cap="none" spc="0" normalizeH="0" baseline="0" noProof="0">
                <a:ln>
                  <a:noFill/>
                </a:ln>
                <a:solidFill>
                  <a:srgbClr val="043A5B"/>
                </a:solidFill>
                <a:effectLst/>
                <a:uLnTx/>
                <a:uFillTx/>
              </a:endParaRPr>
            </a:p>
          </p:txBody>
        </p:sp>
      </p:grpSp>
      <p:pic>
        <p:nvPicPr>
          <p:cNvPr id="17" name="圖形 16">
            <a:extLst>
              <a:ext uri="{FF2B5EF4-FFF2-40B4-BE49-F238E27FC236}">
                <a16:creationId xmlns:a16="http://schemas.microsoft.com/office/drawing/2014/main" id="{E76618D9-AA1E-429E-A230-5615A81B9F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2963" y="183098"/>
            <a:ext cx="1791313" cy="551629"/>
          </a:xfrm>
          <a:prstGeom prst="rect">
            <a:avLst/>
          </a:prstGeom>
        </p:spPr>
      </p:pic>
      <p:grpSp>
        <p:nvGrpSpPr>
          <p:cNvPr id="38" name="群組 37">
            <a:extLst>
              <a:ext uri="{FF2B5EF4-FFF2-40B4-BE49-F238E27FC236}">
                <a16:creationId xmlns:a16="http://schemas.microsoft.com/office/drawing/2014/main" id="{317CB332-3B07-482B-B506-5BFDBD3B2FD8}"/>
              </a:ext>
            </a:extLst>
          </p:cNvPr>
          <p:cNvGrpSpPr/>
          <p:nvPr/>
        </p:nvGrpSpPr>
        <p:grpSpPr>
          <a:xfrm>
            <a:off x="667948" y="2099665"/>
            <a:ext cx="10989018" cy="4019033"/>
            <a:chOff x="602526" y="2737302"/>
            <a:chExt cx="10989018" cy="3606763"/>
          </a:xfrm>
        </p:grpSpPr>
        <p:sp>
          <p:nvSpPr>
            <p:cNvPr id="39" name="Freeform 45">
              <a:extLst>
                <a:ext uri="{FF2B5EF4-FFF2-40B4-BE49-F238E27FC236}">
                  <a16:creationId xmlns:a16="http://schemas.microsoft.com/office/drawing/2014/main" id="{B9C59BED-A2BD-4BA6-BF20-C29A2DFDB2CC}"/>
                </a:ext>
              </a:extLst>
            </p:cNvPr>
            <p:cNvSpPr>
              <a:spLocks noEditPoints="1"/>
            </p:cNvSpPr>
            <p:nvPr/>
          </p:nvSpPr>
          <p:spPr bwMode="auto">
            <a:xfrm>
              <a:off x="658679" y="2760822"/>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FFD966"/>
            </a:solid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tx1">
                    <a:lumMod val="75000"/>
                    <a:lumOff val="25000"/>
                  </a:schemeClr>
                </a:solidFill>
                <a:latin typeface="字魂58号-创中黑" panose="00000500000000000000" pitchFamily="2" charset="-122"/>
                <a:ea typeface="字魂58号-创中黑" panose="00000500000000000000" pitchFamily="2" charset="-122"/>
              </a:endParaRPr>
            </a:p>
          </p:txBody>
        </p:sp>
        <p:sp>
          <p:nvSpPr>
            <p:cNvPr id="40" name="文本框 9">
              <a:extLst>
                <a:ext uri="{FF2B5EF4-FFF2-40B4-BE49-F238E27FC236}">
                  <a16:creationId xmlns:a16="http://schemas.microsoft.com/office/drawing/2014/main" id="{8E14B126-6AA0-4F59-9D22-4FB7ABCE0F76}"/>
                </a:ext>
              </a:extLst>
            </p:cNvPr>
            <p:cNvSpPr txBox="1"/>
            <p:nvPr/>
          </p:nvSpPr>
          <p:spPr>
            <a:xfrm>
              <a:off x="1073302" y="3158779"/>
              <a:ext cx="4824000" cy="1528680"/>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algn="just">
                <a:lnSpc>
                  <a:spcPct val="150000"/>
                </a:lnSpc>
              </a:pPr>
              <a:r>
                <a:rPr lang="zh-TW" altLang="en-US" b="1" kern="0" dirty="0">
                  <a:latin typeface="微軟正黑體" panose="020B0604030504040204" pitchFamily="34" charset="-120"/>
                  <a:ea typeface="微軟正黑體" panose="020B0604030504040204" pitchFamily="34" charset="-120"/>
                </a:rPr>
                <a:t>指二氧化碳 </a:t>
              </a:r>
              <a:r>
                <a:rPr lang="en-US" altLang="zh-TW" b="1" kern="0" dirty="0">
                  <a:latin typeface="微軟正黑體" panose="020B0604030504040204" pitchFamily="34" charset="-120"/>
                  <a:ea typeface="微軟正黑體" panose="020B0604030504040204" pitchFamily="34" charset="-120"/>
                </a:rPr>
                <a:t>(CO</a:t>
              </a:r>
              <a:r>
                <a:rPr lang="en-US" altLang="zh-TW" b="1" kern="0" baseline="-25000" dirty="0">
                  <a:latin typeface="微軟正黑體" panose="020B0604030504040204" pitchFamily="34" charset="-120"/>
                  <a:ea typeface="微軟正黑體" panose="020B0604030504040204" pitchFamily="34" charset="-120"/>
                </a:rPr>
                <a:t>2</a:t>
              </a:r>
              <a:r>
                <a:rPr lang="en-US" altLang="zh-TW" b="1" kern="0" dirty="0">
                  <a:latin typeface="微軟正黑體" panose="020B0604030504040204" pitchFamily="34" charset="-120"/>
                  <a:ea typeface="微軟正黑體" panose="020B0604030504040204" pitchFamily="34" charset="-120"/>
                </a:rPr>
                <a:t>)</a:t>
              </a:r>
              <a:r>
                <a:rPr lang="zh-TW" altLang="en-US" b="1" kern="0" dirty="0">
                  <a:latin typeface="微軟正黑體" panose="020B0604030504040204" pitchFamily="34" charset="-120"/>
                  <a:ea typeface="微軟正黑體" panose="020B0604030504040204" pitchFamily="34" charset="-120"/>
                </a:rPr>
                <a:t>、甲烷 </a:t>
              </a:r>
              <a:r>
                <a:rPr lang="en-US" altLang="zh-TW" b="1" kern="0" dirty="0">
                  <a:latin typeface="微軟正黑體" panose="020B0604030504040204" pitchFamily="34" charset="-120"/>
                  <a:ea typeface="微軟正黑體" panose="020B0604030504040204" pitchFamily="34" charset="-120"/>
                </a:rPr>
                <a:t>(CH</a:t>
              </a:r>
              <a:r>
                <a:rPr lang="en-US" altLang="zh-TW" b="1" kern="0" baseline="-25000" dirty="0">
                  <a:latin typeface="微軟正黑體" panose="020B0604030504040204" pitchFamily="34" charset="-120"/>
                  <a:ea typeface="微軟正黑體" panose="020B0604030504040204" pitchFamily="34" charset="-120"/>
                </a:rPr>
                <a:t>4</a:t>
              </a:r>
              <a:r>
                <a:rPr lang="en-US" altLang="zh-TW" b="1" kern="0" dirty="0">
                  <a:latin typeface="微軟正黑體" panose="020B0604030504040204" pitchFamily="34" charset="-120"/>
                  <a:ea typeface="微軟正黑體" panose="020B0604030504040204" pitchFamily="34" charset="-120"/>
                </a:rPr>
                <a:t>)</a:t>
              </a:r>
              <a:r>
                <a:rPr lang="zh-TW" altLang="en-US" b="1" kern="0" dirty="0">
                  <a:latin typeface="微軟正黑體" panose="020B0604030504040204" pitchFamily="34" charset="-120"/>
                  <a:ea typeface="微軟正黑體" panose="020B0604030504040204" pitchFamily="34" charset="-120"/>
                </a:rPr>
                <a:t>、氧化亞氮</a:t>
              </a:r>
              <a:r>
                <a:rPr lang="en-US" altLang="zh-TW" b="1" kern="0" dirty="0">
                  <a:latin typeface="微軟正黑體" panose="020B0604030504040204" pitchFamily="34" charset="-120"/>
                  <a:ea typeface="微軟正黑體" panose="020B0604030504040204" pitchFamily="34" charset="-120"/>
                </a:rPr>
                <a:t>(N</a:t>
              </a:r>
              <a:r>
                <a:rPr lang="en-US" altLang="zh-TW" b="1" kern="0" baseline="-25000" dirty="0">
                  <a:latin typeface="微軟正黑體" panose="020B0604030504040204" pitchFamily="34" charset="-120"/>
                  <a:ea typeface="微軟正黑體" panose="020B0604030504040204" pitchFamily="34" charset="-120"/>
                </a:rPr>
                <a:t>2</a:t>
              </a:r>
              <a:r>
                <a:rPr lang="en-US" altLang="zh-TW" b="1" kern="0" dirty="0">
                  <a:latin typeface="微軟正黑體" panose="020B0604030504040204" pitchFamily="34" charset="-120"/>
                  <a:ea typeface="微軟正黑體" panose="020B0604030504040204" pitchFamily="34" charset="-120"/>
                </a:rPr>
                <a:t>O)</a:t>
              </a:r>
              <a:r>
                <a:rPr lang="zh-TW" altLang="en-US" b="1" kern="0" dirty="0">
                  <a:latin typeface="微軟正黑體" panose="020B0604030504040204" pitchFamily="34" charset="-120"/>
                  <a:ea typeface="微軟正黑體" panose="020B0604030504040204" pitchFamily="34" charset="-120"/>
                </a:rPr>
                <a:t>、氫氟碳化物 </a:t>
              </a:r>
              <a:r>
                <a:rPr lang="en-US" altLang="zh-TW" b="1" kern="0" dirty="0">
                  <a:latin typeface="微軟正黑體" panose="020B0604030504040204" pitchFamily="34" charset="-120"/>
                  <a:ea typeface="微軟正黑體" panose="020B0604030504040204" pitchFamily="34" charset="-120"/>
                </a:rPr>
                <a:t>(HFCs)</a:t>
              </a:r>
              <a:r>
                <a:rPr lang="zh-TW" altLang="en-US" b="1" kern="0" dirty="0">
                  <a:latin typeface="微軟正黑體" panose="020B0604030504040204" pitchFamily="34" charset="-120"/>
                  <a:ea typeface="微軟正黑體" panose="020B0604030504040204" pitchFamily="34" charset="-120"/>
                </a:rPr>
                <a:t>、全氟碳化物</a:t>
              </a:r>
              <a:r>
                <a:rPr lang="en-US" altLang="zh-TW" b="1" kern="0" dirty="0">
                  <a:latin typeface="微軟正黑體" panose="020B0604030504040204" pitchFamily="34" charset="-120"/>
                  <a:ea typeface="微軟正黑體" panose="020B0604030504040204" pitchFamily="34" charset="-120"/>
                </a:rPr>
                <a:t>(PFCs)</a:t>
              </a:r>
              <a:r>
                <a:rPr lang="zh-TW" altLang="en-US" b="1" kern="0" dirty="0">
                  <a:latin typeface="微軟正黑體" panose="020B0604030504040204" pitchFamily="34" charset="-120"/>
                  <a:ea typeface="微軟正黑體" panose="020B0604030504040204" pitchFamily="34" charset="-120"/>
                </a:rPr>
                <a:t>、六氟化硫 </a:t>
              </a:r>
              <a:r>
                <a:rPr lang="en-US" altLang="zh-TW" b="1" kern="0" dirty="0">
                  <a:latin typeface="微軟正黑體" panose="020B0604030504040204" pitchFamily="34" charset="-120"/>
                  <a:ea typeface="微軟正黑體" panose="020B0604030504040204" pitchFamily="34" charset="-120"/>
                </a:rPr>
                <a:t>(SF</a:t>
              </a:r>
              <a:r>
                <a:rPr lang="en-US" altLang="zh-TW" b="1" kern="0" baseline="-25000" dirty="0">
                  <a:latin typeface="微軟正黑體" panose="020B0604030504040204" pitchFamily="34" charset="-120"/>
                  <a:ea typeface="微軟正黑體" panose="020B0604030504040204" pitchFamily="34" charset="-120"/>
                </a:rPr>
                <a:t>6</a:t>
              </a:r>
              <a:r>
                <a:rPr lang="en-US" altLang="zh-TW" b="1" kern="0" dirty="0">
                  <a:latin typeface="微軟正黑體" panose="020B0604030504040204" pitchFamily="34" charset="-120"/>
                  <a:ea typeface="微軟正黑體" panose="020B0604030504040204" pitchFamily="34" charset="-120"/>
                </a:rPr>
                <a:t>)</a:t>
              </a:r>
              <a:r>
                <a:rPr lang="zh-TW" altLang="en-US" b="1" kern="0" dirty="0">
                  <a:latin typeface="微軟正黑體" panose="020B0604030504040204" pitchFamily="34" charset="-120"/>
                  <a:ea typeface="微軟正黑體" panose="020B0604030504040204" pitchFamily="34" charset="-120"/>
                </a:rPr>
                <a:t>、三氟化氮 </a:t>
              </a:r>
              <a:r>
                <a:rPr lang="en-US" altLang="zh-TW" b="1" kern="0" dirty="0">
                  <a:latin typeface="微軟正黑體" panose="020B0604030504040204" pitchFamily="34" charset="-120"/>
                  <a:ea typeface="微軟正黑體" panose="020B0604030504040204" pitchFamily="34" charset="-120"/>
                </a:rPr>
                <a:t>(NF</a:t>
              </a:r>
              <a:r>
                <a:rPr lang="en-US" altLang="zh-TW" b="1" kern="0" baseline="-25000" dirty="0">
                  <a:latin typeface="微軟正黑體" panose="020B0604030504040204" pitchFamily="34" charset="-120"/>
                  <a:ea typeface="微軟正黑體" panose="020B0604030504040204" pitchFamily="34" charset="-120"/>
                </a:rPr>
                <a:t>3</a:t>
              </a:r>
              <a:r>
                <a:rPr lang="en-US" altLang="zh-TW" b="1" kern="0" dirty="0">
                  <a:latin typeface="微軟正黑體" panose="020B0604030504040204" pitchFamily="34" charset="-120"/>
                  <a:ea typeface="微軟正黑體" panose="020B0604030504040204" pitchFamily="34" charset="-120"/>
                </a:rPr>
                <a:t>) </a:t>
              </a:r>
              <a:r>
                <a:rPr lang="zh-TW" altLang="en-US" b="1" kern="0" dirty="0">
                  <a:latin typeface="微軟正黑體" panose="020B0604030504040204" pitchFamily="34" charset="-120"/>
                  <a:ea typeface="微軟正黑體" panose="020B0604030504040204" pitchFamily="34" charset="-120"/>
                </a:rPr>
                <a:t>及其他經中央主管機關公告者。</a:t>
              </a:r>
            </a:p>
          </p:txBody>
        </p:sp>
        <p:sp>
          <p:nvSpPr>
            <p:cNvPr id="41" name="文本框 10">
              <a:extLst>
                <a:ext uri="{FF2B5EF4-FFF2-40B4-BE49-F238E27FC236}">
                  <a16:creationId xmlns:a16="http://schemas.microsoft.com/office/drawing/2014/main" id="{1F0674B8-56D6-4DB4-BADE-20C6F792CA8A}"/>
                </a:ext>
              </a:extLst>
            </p:cNvPr>
            <p:cNvSpPr txBox="1"/>
            <p:nvPr/>
          </p:nvSpPr>
          <p:spPr>
            <a:xfrm>
              <a:off x="1082492" y="2737302"/>
              <a:ext cx="4222222" cy="461665"/>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lvl="0" defTabSz="1088295">
                <a:buClr>
                  <a:srgbClr val="000000"/>
                </a:buClr>
                <a:buSzPts val="1100"/>
                <a:defRPr/>
              </a:pPr>
              <a:r>
                <a:rPr lang="zh-TW" altLang="en-US" sz="2400" b="1" kern="0" dirty="0">
                  <a:solidFill>
                    <a:srgbClr val="043A5B">
                      <a:lumMod val="90000"/>
                      <a:lumOff val="10000"/>
                    </a:srgbClr>
                  </a:solidFill>
                  <a:latin typeface="Fira Sans Extra Condensed Medium"/>
                  <a:ea typeface="Fira Sans Extra Condensed Medium"/>
                  <a:cs typeface="Fira Sans Extra Condensed Medium"/>
                </a:rPr>
                <a:t>溫室氣體</a:t>
              </a:r>
            </a:p>
          </p:txBody>
        </p:sp>
        <p:sp>
          <p:nvSpPr>
            <p:cNvPr id="42" name="Freeform 45">
              <a:extLst>
                <a:ext uri="{FF2B5EF4-FFF2-40B4-BE49-F238E27FC236}">
                  <a16:creationId xmlns:a16="http://schemas.microsoft.com/office/drawing/2014/main" id="{0C6EE670-0719-41ED-B5DD-0C4684BA2D28}"/>
                </a:ext>
              </a:extLst>
            </p:cNvPr>
            <p:cNvSpPr>
              <a:spLocks noEditPoints="1"/>
            </p:cNvSpPr>
            <p:nvPr/>
          </p:nvSpPr>
          <p:spPr bwMode="auto">
            <a:xfrm>
              <a:off x="602526" y="4773637"/>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FFD966"/>
            </a:solid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tx1">
                    <a:lumMod val="75000"/>
                    <a:lumOff val="25000"/>
                  </a:schemeClr>
                </a:solidFill>
                <a:latin typeface="字魂58号-创中黑" panose="00000500000000000000" pitchFamily="2" charset="-122"/>
                <a:ea typeface="字魂58号-创中黑" panose="00000500000000000000" pitchFamily="2" charset="-122"/>
              </a:endParaRPr>
            </a:p>
          </p:txBody>
        </p:sp>
        <p:sp>
          <p:nvSpPr>
            <p:cNvPr id="43" name="文本框 9">
              <a:extLst>
                <a:ext uri="{FF2B5EF4-FFF2-40B4-BE49-F238E27FC236}">
                  <a16:creationId xmlns:a16="http://schemas.microsoft.com/office/drawing/2014/main" id="{1FBFC207-9E8D-4D58-A869-A88618F9A5B2}"/>
                </a:ext>
              </a:extLst>
            </p:cNvPr>
            <p:cNvSpPr txBox="1"/>
            <p:nvPr/>
          </p:nvSpPr>
          <p:spPr>
            <a:xfrm>
              <a:off x="1073302" y="5149022"/>
              <a:ext cx="4824000" cy="782926"/>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algn="just">
                <a:lnSpc>
                  <a:spcPct val="150000"/>
                </a:lnSpc>
              </a:pPr>
              <a:r>
                <a:rPr lang="zh-TW" altLang="en-US" b="1" kern="0" dirty="0">
                  <a:latin typeface="微軟正黑體" panose="020B0604030504040204" pitchFamily="34" charset="-120"/>
                  <a:ea typeface="微軟正黑體" panose="020B0604030504040204" pitchFamily="34" charset="-120"/>
                </a:rPr>
                <a:t>指直接或間接排放溫室氣體至大氣中之單元或程序。</a:t>
              </a:r>
            </a:p>
          </p:txBody>
        </p:sp>
        <p:sp>
          <p:nvSpPr>
            <p:cNvPr id="44" name="文本框 10">
              <a:extLst>
                <a:ext uri="{FF2B5EF4-FFF2-40B4-BE49-F238E27FC236}">
                  <a16:creationId xmlns:a16="http://schemas.microsoft.com/office/drawing/2014/main" id="{CA1574FC-83B6-4D7A-8EFD-689F76CE0F3E}"/>
                </a:ext>
              </a:extLst>
            </p:cNvPr>
            <p:cNvSpPr txBox="1"/>
            <p:nvPr/>
          </p:nvSpPr>
          <p:spPr>
            <a:xfrm>
              <a:off x="1082492" y="4730453"/>
              <a:ext cx="4222222" cy="461665"/>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lvl="0" defTabSz="1088295">
                <a:buClr>
                  <a:srgbClr val="000000"/>
                </a:buClr>
                <a:buSzPts val="1100"/>
                <a:defRPr/>
              </a:pPr>
              <a:r>
                <a:rPr lang="zh-TW" altLang="en-US" sz="2400" b="1" kern="0" dirty="0">
                  <a:solidFill>
                    <a:srgbClr val="043A5B">
                      <a:lumMod val="90000"/>
                      <a:lumOff val="10000"/>
                    </a:srgbClr>
                  </a:solidFill>
                  <a:latin typeface="微軟正黑體" panose="020B0604030504040204" pitchFamily="34" charset="-120"/>
                  <a:ea typeface="微軟正黑體" panose="020B0604030504040204" pitchFamily="34" charset="-120"/>
                </a:rPr>
                <a:t>排放源</a:t>
              </a:r>
            </a:p>
          </p:txBody>
        </p:sp>
        <p:sp>
          <p:nvSpPr>
            <p:cNvPr id="45" name="Freeform 45">
              <a:extLst>
                <a:ext uri="{FF2B5EF4-FFF2-40B4-BE49-F238E27FC236}">
                  <a16:creationId xmlns:a16="http://schemas.microsoft.com/office/drawing/2014/main" id="{FE94D2B8-87BD-467B-95B0-FC00B5AAAAED}"/>
                </a:ext>
              </a:extLst>
            </p:cNvPr>
            <p:cNvSpPr>
              <a:spLocks noEditPoints="1"/>
            </p:cNvSpPr>
            <p:nvPr/>
          </p:nvSpPr>
          <p:spPr bwMode="auto">
            <a:xfrm>
              <a:off x="6322916" y="2737302"/>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FFD966"/>
            </a:solid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tx1">
                    <a:lumMod val="75000"/>
                    <a:lumOff val="25000"/>
                  </a:schemeClr>
                </a:solidFill>
                <a:latin typeface="字魂58号-创中黑" panose="00000500000000000000" pitchFamily="2" charset="-122"/>
                <a:ea typeface="字魂58号-创中黑" panose="00000500000000000000" pitchFamily="2" charset="-122"/>
              </a:endParaRPr>
            </a:p>
          </p:txBody>
        </p:sp>
        <p:sp>
          <p:nvSpPr>
            <p:cNvPr id="46" name="文本框 9">
              <a:extLst>
                <a:ext uri="{FF2B5EF4-FFF2-40B4-BE49-F238E27FC236}">
                  <a16:creationId xmlns:a16="http://schemas.microsoft.com/office/drawing/2014/main" id="{F822286F-90DF-4B44-A16F-31B6F69C4076}"/>
                </a:ext>
              </a:extLst>
            </p:cNvPr>
            <p:cNvSpPr txBox="1"/>
            <p:nvPr/>
          </p:nvSpPr>
          <p:spPr>
            <a:xfrm>
              <a:off x="6765472" y="3158779"/>
              <a:ext cx="4824000" cy="1155803"/>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algn="just">
                <a:lnSpc>
                  <a:spcPct val="150000"/>
                </a:lnSpc>
              </a:pPr>
              <a:r>
                <a:rPr lang="zh-TW" altLang="en-US" b="1" kern="0" dirty="0">
                  <a:latin typeface="微軟正黑體" panose="020B0604030504040204" pitchFamily="34" charset="-120"/>
                  <a:ea typeface="微軟正黑體" panose="020B0604030504040204" pitchFamily="34" charset="-120"/>
                </a:rPr>
                <a:t>指單一質量單位之溫室氣體，在特定時間範圍內所累積之輻射驅動力，並將其與二氧化碳為基準進行比較之衡量指標。</a:t>
              </a:r>
            </a:p>
          </p:txBody>
        </p:sp>
        <p:sp>
          <p:nvSpPr>
            <p:cNvPr id="47" name="文本框 10">
              <a:extLst>
                <a:ext uri="{FF2B5EF4-FFF2-40B4-BE49-F238E27FC236}">
                  <a16:creationId xmlns:a16="http://schemas.microsoft.com/office/drawing/2014/main" id="{35253694-AFF5-4235-9FBD-79B603CB5667}"/>
                </a:ext>
              </a:extLst>
            </p:cNvPr>
            <p:cNvSpPr txBox="1"/>
            <p:nvPr/>
          </p:nvSpPr>
          <p:spPr>
            <a:xfrm>
              <a:off x="6774661" y="2737302"/>
              <a:ext cx="4222222" cy="461665"/>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lvl="0" defTabSz="1088295">
                <a:buClr>
                  <a:srgbClr val="000000"/>
                </a:buClr>
                <a:buSzPts val="1100"/>
                <a:defRPr/>
              </a:pPr>
              <a:r>
                <a:rPr lang="zh-TW" altLang="en-US" sz="2400" b="1" kern="0" dirty="0">
                  <a:solidFill>
                    <a:srgbClr val="043A5B">
                      <a:lumMod val="90000"/>
                      <a:lumOff val="10000"/>
                    </a:srgbClr>
                  </a:solidFill>
                  <a:latin typeface="微軟正黑體" panose="020B0604030504040204" pitchFamily="34" charset="-120"/>
                  <a:ea typeface="微軟正黑體" panose="020B0604030504040204" pitchFamily="34" charset="-120"/>
                  <a:cs typeface="Fira Sans Extra Condensed Medium"/>
                </a:rPr>
                <a:t>溫暖化潛勢</a:t>
              </a:r>
              <a:endParaRPr lang="en-US" altLang="zh-TW" sz="2400" b="1" kern="0" dirty="0">
                <a:solidFill>
                  <a:srgbClr val="043A5B">
                    <a:lumMod val="90000"/>
                    <a:lumOff val="10000"/>
                  </a:srgbClr>
                </a:solidFill>
                <a:latin typeface="微軟正黑體" panose="020B0604030504040204" pitchFamily="34" charset="-120"/>
                <a:ea typeface="微軟正黑體" panose="020B0604030504040204" pitchFamily="34" charset="-120"/>
                <a:cs typeface="Fira Sans Extra Condensed Medium"/>
              </a:endParaRPr>
            </a:p>
          </p:txBody>
        </p:sp>
        <p:sp>
          <p:nvSpPr>
            <p:cNvPr id="48" name="Freeform 45">
              <a:extLst>
                <a:ext uri="{FF2B5EF4-FFF2-40B4-BE49-F238E27FC236}">
                  <a16:creationId xmlns:a16="http://schemas.microsoft.com/office/drawing/2014/main" id="{C07B6A09-C4B8-4744-8860-FBA38F5AA48B}"/>
                </a:ext>
              </a:extLst>
            </p:cNvPr>
            <p:cNvSpPr>
              <a:spLocks noEditPoints="1"/>
            </p:cNvSpPr>
            <p:nvPr/>
          </p:nvSpPr>
          <p:spPr bwMode="auto">
            <a:xfrm>
              <a:off x="6287467" y="4727545"/>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FFD966"/>
            </a:solid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tx1">
                    <a:lumMod val="75000"/>
                    <a:lumOff val="25000"/>
                  </a:schemeClr>
                </a:solidFill>
                <a:latin typeface="字魂58号-创中黑" panose="00000500000000000000" pitchFamily="2" charset="-122"/>
                <a:ea typeface="字魂58号-创中黑" panose="00000500000000000000" pitchFamily="2" charset="-122"/>
              </a:endParaRPr>
            </a:p>
          </p:txBody>
        </p:sp>
        <p:sp>
          <p:nvSpPr>
            <p:cNvPr id="49" name="文本框 9">
              <a:extLst>
                <a:ext uri="{FF2B5EF4-FFF2-40B4-BE49-F238E27FC236}">
                  <a16:creationId xmlns:a16="http://schemas.microsoft.com/office/drawing/2014/main" id="{8195DC04-F444-417C-8DE1-BF6EB9E6854F}"/>
                </a:ext>
              </a:extLst>
            </p:cNvPr>
            <p:cNvSpPr txBox="1"/>
            <p:nvPr/>
          </p:nvSpPr>
          <p:spPr>
            <a:xfrm>
              <a:off x="6767544" y="5188262"/>
              <a:ext cx="4824000" cy="1155803"/>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algn="just">
                <a:lnSpc>
                  <a:spcPct val="150000"/>
                </a:lnSpc>
              </a:pPr>
              <a:r>
                <a:rPr lang="zh-TW" altLang="en-US" b="1" kern="0" dirty="0">
                  <a:latin typeface="微軟正黑體" panose="020B0604030504040204" pitchFamily="34" charset="-120"/>
                  <a:ea typeface="微軟正黑體" panose="020B0604030504040204" pitchFamily="34" charset="-120"/>
                </a:rPr>
                <a:t>指自排放源排出之各種溫室氣體量乘以各該物質溫暖化潛勢所得之合計量，以二氧化碳當量表示。</a:t>
              </a:r>
            </a:p>
          </p:txBody>
        </p:sp>
        <p:sp>
          <p:nvSpPr>
            <p:cNvPr id="50" name="文本框 10">
              <a:extLst>
                <a:ext uri="{FF2B5EF4-FFF2-40B4-BE49-F238E27FC236}">
                  <a16:creationId xmlns:a16="http://schemas.microsoft.com/office/drawing/2014/main" id="{E4F79056-AA8A-49F8-93DA-291F00FC04C8}"/>
                </a:ext>
              </a:extLst>
            </p:cNvPr>
            <p:cNvSpPr txBox="1"/>
            <p:nvPr/>
          </p:nvSpPr>
          <p:spPr>
            <a:xfrm>
              <a:off x="6739212" y="4727545"/>
              <a:ext cx="4222222" cy="461665"/>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lvl="0" defTabSz="1088295">
                <a:buClr>
                  <a:srgbClr val="000000"/>
                </a:buClr>
                <a:buSzPts val="1100"/>
                <a:defRPr/>
              </a:pPr>
              <a:r>
                <a:rPr lang="zh-TW" altLang="en-US" sz="2400" b="1" kern="0" dirty="0">
                  <a:solidFill>
                    <a:srgbClr val="043A5B">
                      <a:lumMod val="90000"/>
                      <a:lumOff val="10000"/>
                    </a:srgbClr>
                  </a:solidFill>
                  <a:latin typeface="微軟正黑體" panose="020B0604030504040204" pitchFamily="34" charset="-120"/>
                  <a:ea typeface="微軟正黑體" panose="020B0604030504040204" pitchFamily="34" charset="-120"/>
                  <a:cs typeface="Fira Sans Extra Condensed Medium"/>
                </a:rPr>
                <a:t>排放量</a:t>
              </a:r>
              <a:endParaRPr lang="en-US" altLang="zh-TW" sz="2400" b="1" kern="0" dirty="0">
                <a:solidFill>
                  <a:srgbClr val="043A5B">
                    <a:lumMod val="90000"/>
                    <a:lumOff val="10000"/>
                  </a:srgbClr>
                </a:solidFill>
                <a:latin typeface="微軟正黑體" panose="020B0604030504040204" pitchFamily="34" charset="-120"/>
                <a:ea typeface="微軟正黑體" panose="020B0604030504040204" pitchFamily="34" charset="-120"/>
                <a:cs typeface="Fira Sans Extra Condensed Medium"/>
              </a:endParaRPr>
            </a:p>
          </p:txBody>
        </p:sp>
      </p:grpSp>
    </p:spTree>
    <p:extLst>
      <p:ext uri="{BB962C8B-B14F-4D97-AF65-F5344CB8AC3E}">
        <p14:creationId xmlns:p14="http://schemas.microsoft.com/office/powerpoint/2010/main" val="3741556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投影片編號版面配置區 8">
            <a:extLst>
              <a:ext uri="{FF2B5EF4-FFF2-40B4-BE49-F238E27FC236}">
                <a16:creationId xmlns:a16="http://schemas.microsoft.com/office/drawing/2014/main" id="{3378FF72-5123-5990-579A-5A1A292D5B93}"/>
              </a:ext>
            </a:extLst>
          </p:cNvPr>
          <p:cNvSpPr txBox="1">
            <a:spLocks/>
          </p:cNvSpPr>
          <p:nvPr/>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01CC4-3E67-4728-A622-C7FB40383D11}" type="slidenum">
              <a:rPr lang="zh-TW" altLang="en-US" sz="1600" smtClean="0">
                <a:solidFill>
                  <a:schemeClr val="tx1">
                    <a:lumMod val="65000"/>
                    <a:lumOff val="35000"/>
                  </a:schemeClr>
                </a:solidFill>
                <a:latin typeface="微軟正黑體" panose="020B0604030504040204" pitchFamily="34" charset="-120"/>
                <a:ea typeface="微軟正黑體" panose="020B0604030504040204" pitchFamily="34" charset="-120"/>
              </a:rPr>
              <a:pPr/>
              <a:t>34</a:t>
            </a:fld>
            <a:endParaRPr lang="zh-TW" altLang="en-US" sz="16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7" name="文字方塊 6">
            <a:extLst>
              <a:ext uri="{FF2B5EF4-FFF2-40B4-BE49-F238E27FC236}">
                <a16:creationId xmlns:a16="http://schemas.microsoft.com/office/drawing/2014/main" id="{42052872-3C50-429D-ADF7-BD5EEFE98C32}"/>
              </a:ext>
            </a:extLst>
          </p:cNvPr>
          <p:cNvSpPr txBox="1"/>
          <p:nvPr/>
        </p:nvSpPr>
        <p:spPr>
          <a:xfrm>
            <a:off x="0" y="242008"/>
            <a:ext cx="12192000" cy="830997"/>
          </a:xfrm>
          <a:prstGeom prst="rect">
            <a:avLst/>
          </a:prstGeom>
          <a:noFill/>
        </p:spPr>
        <p:txBody>
          <a:bodyPr wrap="square" rtlCol="0">
            <a:spAutoFit/>
          </a:bodyPr>
          <a:lstStyle/>
          <a:p>
            <a:pPr algn="ct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用詞定義</a:t>
            </a:r>
          </a:p>
        </p:txBody>
      </p:sp>
      <p:sp>
        <p:nvSpPr>
          <p:cNvPr id="9" name="文字方塊 8">
            <a:extLst>
              <a:ext uri="{FF2B5EF4-FFF2-40B4-BE49-F238E27FC236}">
                <a16:creationId xmlns:a16="http://schemas.microsoft.com/office/drawing/2014/main" id="{DAB79808-187F-4B90-A76A-61F72DE55098}"/>
              </a:ext>
            </a:extLst>
          </p:cNvPr>
          <p:cNvSpPr txBox="1"/>
          <p:nvPr/>
        </p:nvSpPr>
        <p:spPr>
          <a:xfrm>
            <a:off x="1023103" y="1231252"/>
            <a:ext cx="8225672" cy="830997"/>
          </a:xfrm>
          <a:prstGeom prst="rect">
            <a:avLst/>
          </a:prstGeom>
          <a:noFill/>
        </p:spPr>
        <p:txBody>
          <a:bodyPr wrap="square">
            <a:spAutoFit/>
          </a:bodyPr>
          <a:lstStyle/>
          <a:p>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溫室氣體排放量盤查登錄及查驗管理辦法第</a:t>
            </a:r>
            <a:r>
              <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rPr>
              <a:t>2</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條</a:t>
            </a:r>
          </a:p>
          <a:p>
            <a:endPar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grpSp>
        <p:nvGrpSpPr>
          <p:cNvPr id="8" name="Google Shape;1131;p38">
            <a:extLst>
              <a:ext uri="{FF2B5EF4-FFF2-40B4-BE49-F238E27FC236}">
                <a16:creationId xmlns:a16="http://schemas.microsoft.com/office/drawing/2014/main" id="{0297F208-66FB-4CD7-801D-25419A2A8D7B}"/>
              </a:ext>
            </a:extLst>
          </p:cNvPr>
          <p:cNvGrpSpPr/>
          <p:nvPr/>
        </p:nvGrpSpPr>
        <p:grpSpPr>
          <a:xfrm>
            <a:off x="387535" y="1250110"/>
            <a:ext cx="564965" cy="396640"/>
            <a:chOff x="-40378075" y="3267450"/>
            <a:chExt cx="317425" cy="289075"/>
          </a:xfrm>
          <a:solidFill>
            <a:srgbClr val="7493A0"/>
          </a:solidFill>
        </p:grpSpPr>
        <p:sp>
          <p:nvSpPr>
            <p:cNvPr id="10" name="Google Shape;1132;p38">
              <a:extLst>
                <a:ext uri="{FF2B5EF4-FFF2-40B4-BE49-F238E27FC236}">
                  <a16:creationId xmlns:a16="http://schemas.microsoft.com/office/drawing/2014/main" id="{BD1A506C-603D-4DC3-ACB0-0BCBABE772F9}"/>
                </a:ext>
              </a:extLst>
            </p:cNvPr>
            <p:cNvSpPr/>
            <p:nvPr/>
          </p:nvSpPr>
          <p:spPr>
            <a:xfrm>
              <a:off x="-40218975" y="3308400"/>
              <a:ext cx="158325" cy="248125"/>
            </a:xfrm>
            <a:custGeom>
              <a:avLst/>
              <a:gdLst/>
              <a:ahLst/>
              <a:cxnLst/>
              <a:rect l="l" t="t" r="r" b="b"/>
              <a:pathLst>
                <a:path w="6333" h="9925" extrusionOk="0">
                  <a:moveTo>
                    <a:pt x="4694" y="1"/>
                  </a:moveTo>
                  <a:lnTo>
                    <a:pt x="4694" y="7877"/>
                  </a:lnTo>
                  <a:cubicBezTo>
                    <a:pt x="4694" y="8097"/>
                    <a:pt x="4474" y="8255"/>
                    <a:pt x="4253" y="8255"/>
                  </a:cubicBezTo>
                  <a:cubicBezTo>
                    <a:pt x="2993" y="8255"/>
                    <a:pt x="1638" y="8696"/>
                    <a:pt x="693" y="9452"/>
                  </a:cubicBezTo>
                  <a:cubicBezTo>
                    <a:pt x="536" y="9546"/>
                    <a:pt x="189" y="9925"/>
                    <a:pt x="0" y="9925"/>
                  </a:cubicBezTo>
                  <a:lnTo>
                    <a:pt x="5073" y="9925"/>
                  </a:lnTo>
                  <a:cubicBezTo>
                    <a:pt x="5734" y="9925"/>
                    <a:pt x="6333" y="9357"/>
                    <a:pt x="6333" y="8696"/>
                  </a:cubicBezTo>
                  <a:lnTo>
                    <a:pt x="6333" y="1229"/>
                  </a:lnTo>
                  <a:cubicBezTo>
                    <a:pt x="6333" y="536"/>
                    <a:pt x="5766" y="1"/>
                    <a:pt x="5073" y="1"/>
                  </a:cubicBezTo>
                  <a:close/>
                </a:path>
              </a:pathLst>
            </a:custGeom>
            <a:grpFill/>
            <a:ln>
              <a:noFill/>
            </a:ln>
          </p:spPr>
          <p:txBody>
            <a:bodyPr spcFirstLastPara="1" wrap="square" lIns="91425" tIns="91425" rIns="91425" bIns="91425" anchor="ctr" anchorCtr="0">
              <a:noAutofit/>
            </a:bodyPr>
            <a:lstStyle/>
            <a:p>
              <a:pPr marL="0" marR="0" lvl="0" indent="0" defTabSz="1088295" eaLnBrk="1" fontAlgn="auto" latinLnBrk="0" hangingPunct="1">
                <a:lnSpc>
                  <a:spcPct val="100000"/>
                </a:lnSpc>
                <a:spcBef>
                  <a:spcPts val="0"/>
                </a:spcBef>
                <a:spcAft>
                  <a:spcPts val="0"/>
                </a:spcAft>
                <a:buClrTx/>
                <a:buSzTx/>
                <a:buFontTx/>
                <a:buNone/>
                <a:tabLst/>
                <a:defRPr/>
              </a:pPr>
              <a:endParaRPr kumimoji="0" sz="2100" b="0" i="0" u="none" strike="noStrike" kern="0" cap="none" spc="0" normalizeH="0" baseline="0" noProof="0">
                <a:ln>
                  <a:noFill/>
                </a:ln>
                <a:solidFill>
                  <a:srgbClr val="043A5B"/>
                </a:solidFill>
                <a:effectLst/>
                <a:uLnTx/>
                <a:uFillTx/>
              </a:endParaRPr>
            </a:p>
          </p:txBody>
        </p:sp>
        <p:sp>
          <p:nvSpPr>
            <p:cNvPr id="11" name="Google Shape;1133;p38">
              <a:extLst>
                <a:ext uri="{FF2B5EF4-FFF2-40B4-BE49-F238E27FC236}">
                  <a16:creationId xmlns:a16="http://schemas.microsoft.com/office/drawing/2014/main" id="{9F4F35C6-5726-47DC-BD49-334364E466B3}"/>
                </a:ext>
              </a:extLst>
            </p:cNvPr>
            <p:cNvSpPr/>
            <p:nvPr/>
          </p:nvSpPr>
          <p:spPr>
            <a:xfrm>
              <a:off x="-40316650" y="3267450"/>
              <a:ext cx="86675" cy="257575"/>
            </a:xfrm>
            <a:custGeom>
              <a:avLst/>
              <a:gdLst/>
              <a:ahLst/>
              <a:cxnLst/>
              <a:rect l="l" t="t" r="r" b="b"/>
              <a:pathLst>
                <a:path w="3467" h="10303" extrusionOk="0">
                  <a:moveTo>
                    <a:pt x="1" y="0"/>
                  </a:moveTo>
                  <a:lnTo>
                    <a:pt x="1" y="9105"/>
                  </a:lnTo>
                  <a:cubicBezTo>
                    <a:pt x="1166" y="9200"/>
                    <a:pt x="2489" y="9578"/>
                    <a:pt x="3466" y="10302"/>
                  </a:cubicBezTo>
                  <a:lnTo>
                    <a:pt x="3466" y="1197"/>
                  </a:lnTo>
                  <a:cubicBezTo>
                    <a:pt x="2489" y="473"/>
                    <a:pt x="1229" y="95"/>
                    <a:pt x="1" y="0"/>
                  </a:cubicBezTo>
                  <a:close/>
                </a:path>
              </a:pathLst>
            </a:custGeom>
            <a:grpFill/>
            <a:ln>
              <a:noFill/>
            </a:ln>
          </p:spPr>
          <p:txBody>
            <a:bodyPr spcFirstLastPara="1" wrap="square" lIns="91425" tIns="91425" rIns="91425" bIns="91425" anchor="ctr" anchorCtr="0">
              <a:noAutofit/>
            </a:bodyPr>
            <a:lstStyle/>
            <a:p>
              <a:pPr marL="0" marR="0" lvl="0" indent="0" defTabSz="1088295" eaLnBrk="1" fontAlgn="auto" latinLnBrk="0" hangingPunct="1">
                <a:lnSpc>
                  <a:spcPct val="100000"/>
                </a:lnSpc>
                <a:spcBef>
                  <a:spcPts val="0"/>
                </a:spcBef>
                <a:spcAft>
                  <a:spcPts val="0"/>
                </a:spcAft>
                <a:buClrTx/>
                <a:buSzTx/>
                <a:buFontTx/>
                <a:buNone/>
                <a:tabLst/>
                <a:defRPr/>
              </a:pPr>
              <a:endParaRPr kumimoji="0" sz="2100" b="0" i="0" u="none" strike="noStrike" kern="0" cap="none" spc="0" normalizeH="0" baseline="0" noProof="0">
                <a:ln>
                  <a:noFill/>
                </a:ln>
                <a:solidFill>
                  <a:srgbClr val="043A5B"/>
                </a:solidFill>
                <a:effectLst/>
                <a:uLnTx/>
                <a:uFillTx/>
              </a:endParaRPr>
            </a:p>
          </p:txBody>
        </p:sp>
        <p:sp>
          <p:nvSpPr>
            <p:cNvPr id="12" name="Google Shape;1134;p38">
              <a:extLst>
                <a:ext uri="{FF2B5EF4-FFF2-40B4-BE49-F238E27FC236}">
                  <a16:creationId xmlns:a16="http://schemas.microsoft.com/office/drawing/2014/main" id="{BA68CDE9-E373-413B-89C7-C24F7A3C5A14}"/>
                </a:ext>
              </a:extLst>
            </p:cNvPr>
            <p:cNvSpPr/>
            <p:nvPr/>
          </p:nvSpPr>
          <p:spPr>
            <a:xfrm>
              <a:off x="-40209525" y="3267450"/>
              <a:ext cx="86650" cy="257575"/>
            </a:xfrm>
            <a:custGeom>
              <a:avLst/>
              <a:gdLst/>
              <a:ahLst/>
              <a:cxnLst/>
              <a:rect l="l" t="t" r="r" b="b"/>
              <a:pathLst>
                <a:path w="3466" h="10303" extrusionOk="0">
                  <a:moveTo>
                    <a:pt x="3466" y="0"/>
                  </a:moveTo>
                  <a:cubicBezTo>
                    <a:pt x="2300" y="95"/>
                    <a:pt x="977" y="473"/>
                    <a:pt x="0" y="1197"/>
                  </a:cubicBezTo>
                  <a:lnTo>
                    <a:pt x="0" y="10302"/>
                  </a:lnTo>
                  <a:cubicBezTo>
                    <a:pt x="977" y="9578"/>
                    <a:pt x="2237" y="9200"/>
                    <a:pt x="3466" y="9105"/>
                  </a:cubicBezTo>
                  <a:lnTo>
                    <a:pt x="3466" y="0"/>
                  </a:lnTo>
                  <a:close/>
                </a:path>
              </a:pathLst>
            </a:custGeom>
            <a:grpFill/>
            <a:ln>
              <a:noFill/>
            </a:ln>
          </p:spPr>
          <p:txBody>
            <a:bodyPr spcFirstLastPara="1" wrap="square" lIns="91425" tIns="91425" rIns="91425" bIns="91425" anchor="ctr" anchorCtr="0">
              <a:noAutofit/>
            </a:bodyPr>
            <a:lstStyle/>
            <a:p>
              <a:pPr marL="0" marR="0" lvl="0" indent="0" defTabSz="1088295" eaLnBrk="1" fontAlgn="auto" latinLnBrk="0" hangingPunct="1">
                <a:lnSpc>
                  <a:spcPct val="100000"/>
                </a:lnSpc>
                <a:spcBef>
                  <a:spcPts val="0"/>
                </a:spcBef>
                <a:spcAft>
                  <a:spcPts val="0"/>
                </a:spcAft>
                <a:buClrTx/>
                <a:buSzTx/>
                <a:buFontTx/>
                <a:buNone/>
                <a:tabLst/>
                <a:defRPr/>
              </a:pPr>
              <a:endParaRPr kumimoji="0" sz="2100" b="0" i="0" u="none" strike="noStrike" kern="0" cap="none" spc="0" normalizeH="0" baseline="0" noProof="0">
                <a:ln>
                  <a:noFill/>
                </a:ln>
                <a:solidFill>
                  <a:srgbClr val="043A5B"/>
                </a:solidFill>
                <a:effectLst/>
                <a:uLnTx/>
                <a:uFillTx/>
              </a:endParaRPr>
            </a:p>
          </p:txBody>
        </p:sp>
        <p:sp>
          <p:nvSpPr>
            <p:cNvPr id="14" name="Google Shape;1135;p38">
              <a:extLst>
                <a:ext uri="{FF2B5EF4-FFF2-40B4-BE49-F238E27FC236}">
                  <a16:creationId xmlns:a16="http://schemas.microsoft.com/office/drawing/2014/main" id="{05606F34-5535-492E-A994-B6E9947BD844}"/>
                </a:ext>
              </a:extLst>
            </p:cNvPr>
            <p:cNvSpPr/>
            <p:nvPr/>
          </p:nvSpPr>
          <p:spPr>
            <a:xfrm>
              <a:off x="-40378075" y="3308400"/>
              <a:ext cx="157550" cy="248125"/>
            </a:xfrm>
            <a:custGeom>
              <a:avLst/>
              <a:gdLst/>
              <a:ahLst/>
              <a:cxnLst/>
              <a:rect l="l" t="t" r="r" b="b"/>
              <a:pathLst>
                <a:path w="6302" h="9925" extrusionOk="0">
                  <a:moveTo>
                    <a:pt x="1229" y="1"/>
                  </a:moveTo>
                  <a:cubicBezTo>
                    <a:pt x="567" y="1"/>
                    <a:pt x="0" y="536"/>
                    <a:pt x="0" y="1198"/>
                  </a:cubicBezTo>
                  <a:lnTo>
                    <a:pt x="0" y="8664"/>
                  </a:lnTo>
                  <a:cubicBezTo>
                    <a:pt x="32" y="9357"/>
                    <a:pt x="567" y="9925"/>
                    <a:pt x="1229" y="9925"/>
                  </a:cubicBezTo>
                  <a:lnTo>
                    <a:pt x="6301" y="9925"/>
                  </a:lnTo>
                  <a:cubicBezTo>
                    <a:pt x="6112" y="9925"/>
                    <a:pt x="5766" y="9609"/>
                    <a:pt x="5608" y="9452"/>
                  </a:cubicBezTo>
                  <a:cubicBezTo>
                    <a:pt x="4631" y="8664"/>
                    <a:pt x="3277" y="8255"/>
                    <a:pt x="2048" y="8255"/>
                  </a:cubicBezTo>
                  <a:cubicBezTo>
                    <a:pt x="1828" y="8255"/>
                    <a:pt x="1638" y="8066"/>
                    <a:pt x="1638" y="7877"/>
                  </a:cubicBezTo>
                  <a:lnTo>
                    <a:pt x="1638" y="1"/>
                  </a:lnTo>
                  <a:close/>
                </a:path>
              </a:pathLst>
            </a:custGeom>
            <a:grpFill/>
            <a:ln>
              <a:noFill/>
            </a:ln>
          </p:spPr>
          <p:txBody>
            <a:bodyPr spcFirstLastPara="1" wrap="square" lIns="91425" tIns="91425" rIns="91425" bIns="91425" anchor="ctr" anchorCtr="0">
              <a:noAutofit/>
            </a:bodyPr>
            <a:lstStyle/>
            <a:p>
              <a:pPr marL="0" marR="0" lvl="0" indent="0" defTabSz="1088295" eaLnBrk="1" fontAlgn="auto" latinLnBrk="0" hangingPunct="1">
                <a:lnSpc>
                  <a:spcPct val="100000"/>
                </a:lnSpc>
                <a:spcBef>
                  <a:spcPts val="0"/>
                </a:spcBef>
                <a:spcAft>
                  <a:spcPts val="0"/>
                </a:spcAft>
                <a:buClrTx/>
                <a:buSzTx/>
                <a:buFontTx/>
                <a:buNone/>
                <a:tabLst/>
                <a:defRPr/>
              </a:pPr>
              <a:endParaRPr kumimoji="0" sz="2100" b="0" i="0" u="none" strike="noStrike" kern="0" cap="none" spc="0" normalizeH="0" baseline="0" noProof="0">
                <a:ln>
                  <a:noFill/>
                </a:ln>
                <a:solidFill>
                  <a:srgbClr val="043A5B"/>
                </a:solidFill>
                <a:effectLst/>
                <a:uLnTx/>
                <a:uFillTx/>
              </a:endParaRPr>
            </a:p>
          </p:txBody>
        </p:sp>
      </p:grpSp>
      <p:pic>
        <p:nvPicPr>
          <p:cNvPr id="17" name="圖形 16">
            <a:extLst>
              <a:ext uri="{FF2B5EF4-FFF2-40B4-BE49-F238E27FC236}">
                <a16:creationId xmlns:a16="http://schemas.microsoft.com/office/drawing/2014/main" id="{E76618D9-AA1E-429E-A230-5615A81B9F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2963" y="183098"/>
            <a:ext cx="1791313" cy="551629"/>
          </a:xfrm>
          <a:prstGeom prst="rect">
            <a:avLst/>
          </a:prstGeom>
        </p:spPr>
      </p:pic>
      <p:grpSp>
        <p:nvGrpSpPr>
          <p:cNvPr id="18" name="群組 17">
            <a:extLst>
              <a:ext uri="{FF2B5EF4-FFF2-40B4-BE49-F238E27FC236}">
                <a16:creationId xmlns:a16="http://schemas.microsoft.com/office/drawing/2014/main" id="{407FA1D6-B87C-4C9F-BAE0-C00BFF0CD040}"/>
              </a:ext>
            </a:extLst>
          </p:cNvPr>
          <p:cNvGrpSpPr/>
          <p:nvPr/>
        </p:nvGrpSpPr>
        <p:grpSpPr>
          <a:xfrm>
            <a:off x="687527" y="1874730"/>
            <a:ext cx="10631881" cy="4587949"/>
            <a:chOff x="708647" y="2226834"/>
            <a:chExt cx="10631881" cy="4587949"/>
          </a:xfrm>
        </p:grpSpPr>
        <p:sp>
          <p:nvSpPr>
            <p:cNvPr id="19" name="Freeform 45">
              <a:extLst>
                <a:ext uri="{FF2B5EF4-FFF2-40B4-BE49-F238E27FC236}">
                  <a16:creationId xmlns:a16="http://schemas.microsoft.com/office/drawing/2014/main" id="{B31B54E3-C90E-4F41-9D7A-12FAF864EBD2}"/>
                </a:ext>
              </a:extLst>
            </p:cNvPr>
            <p:cNvSpPr>
              <a:spLocks noEditPoints="1"/>
            </p:cNvSpPr>
            <p:nvPr/>
          </p:nvSpPr>
          <p:spPr bwMode="auto">
            <a:xfrm>
              <a:off x="708647" y="2227510"/>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FFD966"/>
            </a:solid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tx1">
                    <a:lumMod val="75000"/>
                    <a:lumOff val="25000"/>
                  </a:schemeClr>
                </a:solidFill>
                <a:latin typeface="字魂58号-创中黑" panose="00000500000000000000" pitchFamily="2" charset="-122"/>
                <a:ea typeface="字魂58号-创中黑" panose="00000500000000000000" pitchFamily="2" charset="-122"/>
              </a:endParaRPr>
            </a:p>
          </p:txBody>
        </p:sp>
        <p:sp>
          <p:nvSpPr>
            <p:cNvPr id="20" name="文本框 9">
              <a:extLst>
                <a:ext uri="{FF2B5EF4-FFF2-40B4-BE49-F238E27FC236}">
                  <a16:creationId xmlns:a16="http://schemas.microsoft.com/office/drawing/2014/main" id="{81E2AD5B-9555-4E96-B77D-A81727EEB31A}"/>
                </a:ext>
              </a:extLst>
            </p:cNvPr>
            <p:cNvSpPr txBox="1"/>
            <p:nvPr/>
          </p:nvSpPr>
          <p:spPr>
            <a:xfrm>
              <a:off x="1123271" y="2621550"/>
              <a:ext cx="4671896" cy="1026948"/>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algn="just">
                <a:lnSpc>
                  <a:spcPts val="2500"/>
                </a:lnSpc>
              </a:pPr>
              <a:r>
                <a:rPr lang="zh-TW" altLang="en-US" b="1" kern="0" dirty="0">
                  <a:latin typeface="微軟正黑體" panose="020B0604030504040204" pitchFamily="34" charset="-120"/>
                  <a:ea typeface="微軟正黑體" panose="020B0604030504040204" pitchFamily="34" charset="-120"/>
                </a:rPr>
                <a:t>指將每單位原（物）料、燃料使用量、產品產量或其他經中央主管機關認定之操作量所排放之排放量。</a:t>
              </a:r>
            </a:p>
          </p:txBody>
        </p:sp>
        <p:sp>
          <p:nvSpPr>
            <p:cNvPr id="21" name="文本框 10">
              <a:extLst>
                <a:ext uri="{FF2B5EF4-FFF2-40B4-BE49-F238E27FC236}">
                  <a16:creationId xmlns:a16="http://schemas.microsoft.com/office/drawing/2014/main" id="{1C96C757-EA19-4035-B0B6-86BCADEAEE45}"/>
                </a:ext>
              </a:extLst>
            </p:cNvPr>
            <p:cNvSpPr txBox="1"/>
            <p:nvPr/>
          </p:nvSpPr>
          <p:spPr>
            <a:xfrm>
              <a:off x="1156417" y="2227510"/>
              <a:ext cx="4222222" cy="461665"/>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lvl="0" defTabSz="1088295">
                <a:buClr>
                  <a:srgbClr val="000000"/>
                </a:buClr>
                <a:buSzPts val="1100"/>
                <a:defRPr/>
              </a:pPr>
              <a:r>
                <a:rPr lang="zh-TW" altLang="en-US" sz="2400" b="1" kern="0" dirty="0">
                  <a:solidFill>
                    <a:srgbClr val="043A5B">
                      <a:lumMod val="90000"/>
                      <a:lumOff val="10000"/>
                    </a:srgbClr>
                  </a:solidFill>
                  <a:latin typeface="Fira Sans Extra Condensed Medium"/>
                  <a:ea typeface="Fira Sans Extra Condensed Medium"/>
                  <a:cs typeface="Fira Sans Extra Condensed Medium"/>
                </a:rPr>
                <a:t>排放係數</a:t>
              </a:r>
            </a:p>
          </p:txBody>
        </p:sp>
        <p:sp>
          <p:nvSpPr>
            <p:cNvPr id="23" name="Freeform 45">
              <a:extLst>
                <a:ext uri="{FF2B5EF4-FFF2-40B4-BE49-F238E27FC236}">
                  <a16:creationId xmlns:a16="http://schemas.microsoft.com/office/drawing/2014/main" id="{A07AA0F9-84C6-4FEA-BBD3-33B63E784A76}"/>
                </a:ext>
              </a:extLst>
            </p:cNvPr>
            <p:cNvSpPr>
              <a:spLocks noEditPoints="1"/>
            </p:cNvSpPr>
            <p:nvPr/>
          </p:nvSpPr>
          <p:spPr bwMode="auto">
            <a:xfrm>
              <a:off x="716030" y="4085881"/>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FFD966"/>
            </a:solid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tx1">
                    <a:lumMod val="75000"/>
                    <a:lumOff val="25000"/>
                  </a:schemeClr>
                </a:solidFill>
                <a:latin typeface="字魂58号-创中黑" panose="00000500000000000000" pitchFamily="2" charset="-122"/>
                <a:ea typeface="字魂58号-创中黑" panose="00000500000000000000" pitchFamily="2" charset="-122"/>
              </a:endParaRPr>
            </a:p>
          </p:txBody>
        </p:sp>
        <p:sp>
          <p:nvSpPr>
            <p:cNvPr id="24" name="文本框 9">
              <a:extLst>
                <a:ext uri="{FF2B5EF4-FFF2-40B4-BE49-F238E27FC236}">
                  <a16:creationId xmlns:a16="http://schemas.microsoft.com/office/drawing/2014/main" id="{4988E1E5-2E46-4232-8200-7BDDF236D29A}"/>
                </a:ext>
              </a:extLst>
            </p:cNvPr>
            <p:cNvSpPr txBox="1"/>
            <p:nvPr/>
          </p:nvSpPr>
          <p:spPr>
            <a:xfrm>
              <a:off x="1154611" y="4555616"/>
              <a:ext cx="4671896" cy="356893"/>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algn="just">
                <a:lnSpc>
                  <a:spcPts val="2200"/>
                </a:lnSpc>
              </a:pPr>
              <a:r>
                <a:rPr lang="zh-TW" altLang="en-US" b="1" kern="0" dirty="0">
                  <a:latin typeface="微軟正黑體" panose="020B0604030504040204" pitchFamily="34" charset="-120"/>
                  <a:ea typeface="微軟正黑體" panose="020B0604030504040204" pitchFamily="34" charset="-120"/>
                </a:rPr>
                <a:t>指彙整、計算及分析排放量之作業。</a:t>
              </a:r>
            </a:p>
          </p:txBody>
        </p:sp>
        <p:sp>
          <p:nvSpPr>
            <p:cNvPr id="25" name="文本框 10">
              <a:extLst>
                <a:ext uri="{FF2B5EF4-FFF2-40B4-BE49-F238E27FC236}">
                  <a16:creationId xmlns:a16="http://schemas.microsoft.com/office/drawing/2014/main" id="{57AB990A-276D-4DAD-8BDF-57E937E0F2ED}"/>
                </a:ext>
              </a:extLst>
            </p:cNvPr>
            <p:cNvSpPr txBox="1"/>
            <p:nvPr/>
          </p:nvSpPr>
          <p:spPr>
            <a:xfrm>
              <a:off x="1163800" y="4056821"/>
              <a:ext cx="4222222" cy="461665"/>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lvl="0" defTabSz="1088295">
                <a:buClr>
                  <a:srgbClr val="000000"/>
                </a:buClr>
                <a:buSzPts val="1100"/>
                <a:defRPr/>
              </a:pPr>
              <a:r>
                <a:rPr lang="zh-TW" altLang="en-US" sz="2400" b="1" kern="0" dirty="0">
                  <a:solidFill>
                    <a:srgbClr val="043A5B">
                      <a:lumMod val="90000"/>
                      <a:lumOff val="10000"/>
                    </a:srgbClr>
                  </a:solidFill>
                  <a:latin typeface="Fira Sans Extra Condensed Medium"/>
                  <a:ea typeface="Fira Sans Extra Condensed Medium"/>
                  <a:cs typeface="Fira Sans Extra Condensed Medium"/>
                </a:rPr>
                <a:t>盤查</a:t>
              </a:r>
            </a:p>
          </p:txBody>
        </p:sp>
        <p:sp>
          <p:nvSpPr>
            <p:cNvPr id="26" name="Freeform 45">
              <a:extLst>
                <a:ext uri="{FF2B5EF4-FFF2-40B4-BE49-F238E27FC236}">
                  <a16:creationId xmlns:a16="http://schemas.microsoft.com/office/drawing/2014/main" id="{C36D620E-8AD2-4275-B5E6-2CDC3551DBAA}"/>
                </a:ext>
              </a:extLst>
            </p:cNvPr>
            <p:cNvSpPr>
              <a:spLocks noEditPoints="1"/>
            </p:cNvSpPr>
            <p:nvPr/>
          </p:nvSpPr>
          <p:spPr bwMode="auto">
            <a:xfrm>
              <a:off x="708647" y="5155162"/>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FFD966"/>
            </a:solid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tx1">
                    <a:lumMod val="75000"/>
                    <a:lumOff val="25000"/>
                  </a:schemeClr>
                </a:solidFill>
                <a:latin typeface="字魂58号-创中黑" panose="00000500000000000000" pitchFamily="2" charset="-122"/>
                <a:ea typeface="字魂58号-创中黑" panose="00000500000000000000" pitchFamily="2" charset="-122"/>
              </a:endParaRPr>
            </a:p>
          </p:txBody>
        </p:sp>
        <p:sp>
          <p:nvSpPr>
            <p:cNvPr id="27" name="文本框 9">
              <a:extLst>
                <a:ext uri="{FF2B5EF4-FFF2-40B4-BE49-F238E27FC236}">
                  <a16:creationId xmlns:a16="http://schemas.microsoft.com/office/drawing/2014/main" id="{4DB684BB-C9A0-490D-B6DB-BF3EC293C779}"/>
                </a:ext>
              </a:extLst>
            </p:cNvPr>
            <p:cNvSpPr txBox="1"/>
            <p:nvPr/>
          </p:nvSpPr>
          <p:spPr>
            <a:xfrm>
              <a:off x="1154611" y="5602703"/>
              <a:ext cx="4671896" cy="706347"/>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algn="just">
                <a:lnSpc>
                  <a:spcPts val="2500"/>
                </a:lnSpc>
              </a:pPr>
              <a:r>
                <a:rPr lang="zh-TW" altLang="en-US" b="1" kern="0" dirty="0">
                  <a:latin typeface="微軟正黑體" panose="020B0604030504040204" pitchFamily="34" charset="-120"/>
                  <a:ea typeface="微軟正黑體" panose="020B0604030504040204" pitchFamily="34" charset="-120"/>
                </a:rPr>
                <a:t>指以系統化、文件化及獨立性等方式，執行查證或重要項目評估之作業。</a:t>
              </a:r>
            </a:p>
          </p:txBody>
        </p:sp>
        <p:sp>
          <p:nvSpPr>
            <p:cNvPr id="28" name="文本框 10">
              <a:extLst>
                <a:ext uri="{FF2B5EF4-FFF2-40B4-BE49-F238E27FC236}">
                  <a16:creationId xmlns:a16="http://schemas.microsoft.com/office/drawing/2014/main" id="{5AE0C87C-13B6-495E-83E9-1E8937F9E1B2}"/>
                </a:ext>
              </a:extLst>
            </p:cNvPr>
            <p:cNvSpPr txBox="1"/>
            <p:nvPr/>
          </p:nvSpPr>
          <p:spPr>
            <a:xfrm>
              <a:off x="1153941" y="5179206"/>
              <a:ext cx="4222222" cy="461665"/>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lvl="0" defTabSz="1088295">
                <a:buClr>
                  <a:srgbClr val="000000"/>
                </a:buClr>
                <a:buSzPts val="1100"/>
                <a:defRPr/>
              </a:pPr>
              <a:r>
                <a:rPr lang="zh-TW" altLang="en-US" sz="2400" b="1" kern="0" dirty="0">
                  <a:solidFill>
                    <a:srgbClr val="043A5B">
                      <a:lumMod val="90000"/>
                      <a:lumOff val="10000"/>
                    </a:srgbClr>
                  </a:solidFill>
                  <a:latin typeface="Fira Sans Extra Condensed Medium"/>
                  <a:ea typeface="Fira Sans Extra Condensed Medium"/>
                  <a:cs typeface="Fira Sans Extra Condensed Medium"/>
                </a:rPr>
                <a:t>查驗</a:t>
              </a:r>
            </a:p>
          </p:txBody>
        </p:sp>
        <p:sp>
          <p:nvSpPr>
            <p:cNvPr id="29" name="Freeform 45">
              <a:extLst>
                <a:ext uri="{FF2B5EF4-FFF2-40B4-BE49-F238E27FC236}">
                  <a16:creationId xmlns:a16="http://schemas.microsoft.com/office/drawing/2014/main" id="{F199E8ED-17F2-4A29-B3F2-5035A3E750DA}"/>
                </a:ext>
              </a:extLst>
            </p:cNvPr>
            <p:cNvSpPr>
              <a:spLocks noEditPoints="1"/>
            </p:cNvSpPr>
            <p:nvPr/>
          </p:nvSpPr>
          <p:spPr bwMode="auto">
            <a:xfrm>
              <a:off x="6064595" y="2226834"/>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FFD966"/>
            </a:solid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tx1">
                    <a:lumMod val="75000"/>
                    <a:lumOff val="25000"/>
                  </a:schemeClr>
                </a:solidFill>
                <a:latin typeface="字魂58号-创中黑" panose="00000500000000000000" pitchFamily="2" charset="-122"/>
                <a:ea typeface="字魂58号-创中黑" panose="00000500000000000000" pitchFamily="2" charset="-122"/>
              </a:endParaRPr>
            </a:p>
          </p:txBody>
        </p:sp>
        <p:sp>
          <p:nvSpPr>
            <p:cNvPr id="30" name="文本框 9">
              <a:extLst>
                <a:ext uri="{FF2B5EF4-FFF2-40B4-BE49-F238E27FC236}">
                  <a16:creationId xmlns:a16="http://schemas.microsoft.com/office/drawing/2014/main" id="{FBEB6CAA-3EC2-41E8-B26E-D15933269CEC}"/>
                </a:ext>
              </a:extLst>
            </p:cNvPr>
            <p:cNvSpPr txBox="1"/>
            <p:nvPr/>
          </p:nvSpPr>
          <p:spPr>
            <a:xfrm>
              <a:off x="6471038" y="2621550"/>
              <a:ext cx="4869487" cy="1026948"/>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algn="just">
                <a:lnSpc>
                  <a:spcPts val="2500"/>
                </a:lnSpc>
              </a:pPr>
              <a:r>
                <a:rPr lang="zh-TW" altLang="en-US" b="1" kern="0" dirty="0">
                  <a:latin typeface="微軟正黑體" panose="020B0604030504040204" pitchFamily="34" charset="-120"/>
                  <a:ea typeface="微軟正黑體" panose="020B0604030504040204" pitchFamily="34" charset="-120"/>
                </a:rPr>
                <a:t>指利用原（物）料、燃料之使用量或產品產量等數值乘上特定之排放係數，計算排放量之方法。</a:t>
              </a:r>
            </a:p>
          </p:txBody>
        </p:sp>
        <p:sp>
          <p:nvSpPr>
            <p:cNvPr id="31" name="文本框 10">
              <a:extLst>
                <a:ext uri="{FF2B5EF4-FFF2-40B4-BE49-F238E27FC236}">
                  <a16:creationId xmlns:a16="http://schemas.microsoft.com/office/drawing/2014/main" id="{DA097466-1998-45F8-96DF-2EDFCD5C3639}"/>
                </a:ext>
              </a:extLst>
            </p:cNvPr>
            <p:cNvSpPr txBox="1"/>
            <p:nvPr/>
          </p:nvSpPr>
          <p:spPr>
            <a:xfrm>
              <a:off x="6495791" y="2229030"/>
              <a:ext cx="4222222" cy="461665"/>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lvl="0" defTabSz="1088295">
                <a:buClr>
                  <a:srgbClr val="000000"/>
                </a:buClr>
                <a:buSzPts val="1100"/>
                <a:defRPr/>
              </a:pPr>
              <a:r>
                <a:rPr lang="zh-TW" altLang="en-US" sz="2400" b="1" kern="0" dirty="0">
                  <a:solidFill>
                    <a:srgbClr val="043A5B">
                      <a:lumMod val="90000"/>
                      <a:lumOff val="10000"/>
                    </a:srgbClr>
                  </a:solidFill>
                  <a:latin typeface="Fira Sans Extra Condensed Medium"/>
                  <a:ea typeface="Fira Sans Extra Condensed Medium"/>
                  <a:cs typeface="Fira Sans Extra Condensed Medium"/>
                </a:rPr>
                <a:t>排放係數法</a:t>
              </a:r>
            </a:p>
          </p:txBody>
        </p:sp>
        <p:sp>
          <p:nvSpPr>
            <p:cNvPr id="32" name="Freeform 45">
              <a:extLst>
                <a:ext uri="{FF2B5EF4-FFF2-40B4-BE49-F238E27FC236}">
                  <a16:creationId xmlns:a16="http://schemas.microsoft.com/office/drawing/2014/main" id="{E0CA2BA3-936E-489C-B591-936AF059C888}"/>
                </a:ext>
              </a:extLst>
            </p:cNvPr>
            <p:cNvSpPr>
              <a:spLocks noEditPoints="1"/>
            </p:cNvSpPr>
            <p:nvPr/>
          </p:nvSpPr>
          <p:spPr bwMode="auto">
            <a:xfrm>
              <a:off x="6038155" y="3769071"/>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FFD966"/>
            </a:solid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tx1">
                    <a:lumMod val="75000"/>
                    <a:lumOff val="25000"/>
                  </a:schemeClr>
                </a:solidFill>
                <a:latin typeface="字魂58号-创中黑" panose="00000500000000000000" pitchFamily="2" charset="-122"/>
                <a:ea typeface="字魂58号-创中黑" panose="00000500000000000000" pitchFamily="2" charset="-122"/>
              </a:endParaRPr>
            </a:p>
          </p:txBody>
        </p:sp>
        <p:sp>
          <p:nvSpPr>
            <p:cNvPr id="33" name="文本框 9">
              <a:extLst>
                <a:ext uri="{FF2B5EF4-FFF2-40B4-BE49-F238E27FC236}">
                  <a16:creationId xmlns:a16="http://schemas.microsoft.com/office/drawing/2014/main" id="{F70EAF33-084C-4A2A-832F-A26E1CD017B5}"/>
                </a:ext>
              </a:extLst>
            </p:cNvPr>
            <p:cNvSpPr txBox="1"/>
            <p:nvPr/>
          </p:nvSpPr>
          <p:spPr>
            <a:xfrm>
              <a:off x="6471039" y="4185262"/>
              <a:ext cx="4869488" cy="1026948"/>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algn="just">
                <a:lnSpc>
                  <a:spcPts val="2500"/>
                </a:lnSpc>
              </a:pPr>
              <a:r>
                <a:rPr lang="zh-TW" altLang="en-US" b="1" kern="0" dirty="0">
                  <a:latin typeface="微軟正黑體" panose="020B0604030504040204" pitchFamily="34" charset="-120"/>
                  <a:ea typeface="微軟正黑體" panose="020B0604030504040204" pitchFamily="34" charset="-120"/>
                </a:rPr>
                <a:t>指利用製程或化學反應式中物種質量與能量之進出、產生、消耗及轉換之平衡，計算排放量之方法。</a:t>
              </a:r>
            </a:p>
          </p:txBody>
        </p:sp>
        <p:sp>
          <p:nvSpPr>
            <p:cNvPr id="34" name="文本框 10">
              <a:extLst>
                <a:ext uri="{FF2B5EF4-FFF2-40B4-BE49-F238E27FC236}">
                  <a16:creationId xmlns:a16="http://schemas.microsoft.com/office/drawing/2014/main" id="{77C08525-D2BD-41DC-908C-66E9C76AD065}"/>
                </a:ext>
              </a:extLst>
            </p:cNvPr>
            <p:cNvSpPr txBox="1"/>
            <p:nvPr/>
          </p:nvSpPr>
          <p:spPr>
            <a:xfrm>
              <a:off x="6479219" y="3765214"/>
              <a:ext cx="4222222" cy="461665"/>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r>
                <a:rPr lang="zh-TW" altLang="en-US" sz="2400" b="1" kern="0" dirty="0">
                  <a:solidFill>
                    <a:srgbClr val="043A5B">
                      <a:lumMod val="90000"/>
                      <a:lumOff val="10000"/>
                    </a:srgbClr>
                  </a:solidFill>
                  <a:latin typeface="微軟正黑體" panose="020B0604030504040204" pitchFamily="34" charset="-120"/>
                  <a:ea typeface="微軟正黑體" panose="020B0604030504040204" pitchFamily="34" charset="-120"/>
                </a:rPr>
                <a:t>質量平衡法</a:t>
              </a:r>
            </a:p>
          </p:txBody>
        </p:sp>
        <p:sp>
          <p:nvSpPr>
            <p:cNvPr id="35" name="Freeform 45">
              <a:extLst>
                <a:ext uri="{FF2B5EF4-FFF2-40B4-BE49-F238E27FC236}">
                  <a16:creationId xmlns:a16="http://schemas.microsoft.com/office/drawing/2014/main" id="{F8AB2653-7D71-4D5B-972B-CABC6D1FEBAF}"/>
                </a:ext>
              </a:extLst>
            </p:cNvPr>
            <p:cNvSpPr>
              <a:spLocks noEditPoints="1"/>
            </p:cNvSpPr>
            <p:nvPr/>
          </p:nvSpPr>
          <p:spPr bwMode="auto">
            <a:xfrm>
              <a:off x="6038155" y="5316661"/>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rgbClr val="FFD966"/>
            </a:solid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solidFill>
                  <a:schemeClr val="tx1">
                    <a:lumMod val="75000"/>
                    <a:lumOff val="25000"/>
                  </a:schemeClr>
                </a:solidFill>
                <a:latin typeface="字魂58号-创中黑" panose="00000500000000000000" pitchFamily="2" charset="-122"/>
                <a:ea typeface="字魂58号-创中黑" panose="00000500000000000000" pitchFamily="2" charset="-122"/>
              </a:endParaRPr>
            </a:p>
          </p:txBody>
        </p:sp>
        <p:sp>
          <p:nvSpPr>
            <p:cNvPr id="36" name="文本框 9">
              <a:extLst>
                <a:ext uri="{FF2B5EF4-FFF2-40B4-BE49-F238E27FC236}">
                  <a16:creationId xmlns:a16="http://schemas.microsoft.com/office/drawing/2014/main" id="{5F7DDC1C-CC26-423F-A384-9123A86E0D5E}"/>
                </a:ext>
              </a:extLst>
            </p:cNvPr>
            <p:cNvSpPr txBox="1"/>
            <p:nvPr/>
          </p:nvSpPr>
          <p:spPr>
            <a:xfrm>
              <a:off x="6471039" y="5787835"/>
              <a:ext cx="4869489" cy="1026948"/>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algn="just">
                <a:lnSpc>
                  <a:spcPts val="2500"/>
                </a:lnSpc>
              </a:pPr>
              <a:r>
                <a:rPr lang="zh-TW" altLang="en-US" b="1" kern="0" dirty="0">
                  <a:latin typeface="微軟正黑體" panose="020B0604030504040204" pitchFamily="34" charset="-120"/>
                  <a:ea typeface="微軟正黑體" panose="020B0604030504040204" pitchFamily="34" charset="-120"/>
                </a:rPr>
                <a:t>指以連續排放監（檢）測，測定出溫室氣體排氣濃度，並根據排氣濃度與流量計算排放量之方法。</a:t>
              </a:r>
            </a:p>
          </p:txBody>
        </p:sp>
        <p:sp>
          <p:nvSpPr>
            <p:cNvPr id="37" name="文本框 10">
              <a:extLst>
                <a:ext uri="{FF2B5EF4-FFF2-40B4-BE49-F238E27FC236}">
                  <a16:creationId xmlns:a16="http://schemas.microsoft.com/office/drawing/2014/main" id="{B421CDD3-E712-4022-B3DF-028B59B5D825}"/>
                </a:ext>
              </a:extLst>
            </p:cNvPr>
            <p:cNvSpPr txBox="1"/>
            <p:nvPr/>
          </p:nvSpPr>
          <p:spPr>
            <a:xfrm>
              <a:off x="6479219" y="5380189"/>
              <a:ext cx="4222222" cy="461665"/>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lvl="0" defTabSz="1088295">
                <a:buClr>
                  <a:srgbClr val="000000"/>
                </a:buClr>
                <a:buSzPts val="1100"/>
                <a:defRPr/>
              </a:pPr>
              <a:r>
                <a:rPr lang="zh-TW" altLang="en-US" sz="2400" b="1" kern="0" dirty="0">
                  <a:solidFill>
                    <a:srgbClr val="043A5B">
                      <a:lumMod val="90000"/>
                      <a:lumOff val="10000"/>
                    </a:srgbClr>
                  </a:solidFill>
                  <a:latin typeface="Fira Sans Extra Condensed Medium"/>
                  <a:ea typeface="Fira Sans Extra Condensed Medium"/>
                  <a:cs typeface="Fira Sans Extra Condensed Medium"/>
                </a:rPr>
                <a:t>直接監測法</a:t>
              </a:r>
            </a:p>
          </p:txBody>
        </p:sp>
      </p:grpSp>
    </p:spTree>
    <p:extLst>
      <p:ext uri="{BB962C8B-B14F-4D97-AF65-F5344CB8AC3E}">
        <p14:creationId xmlns:p14="http://schemas.microsoft.com/office/powerpoint/2010/main" val="4119591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投影片編號版面配置區 8">
            <a:extLst>
              <a:ext uri="{FF2B5EF4-FFF2-40B4-BE49-F238E27FC236}">
                <a16:creationId xmlns:a16="http://schemas.microsoft.com/office/drawing/2014/main" id="{3378FF72-5123-5990-579A-5A1A292D5B93}"/>
              </a:ext>
            </a:extLst>
          </p:cNvPr>
          <p:cNvSpPr txBox="1">
            <a:spLocks/>
          </p:cNvSpPr>
          <p:nvPr/>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01CC4-3E67-4728-A622-C7FB40383D11}" type="slidenum">
              <a:rPr lang="zh-TW" altLang="en-US" sz="1600" smtClean="0">
                <a:solidFill>
                  <a:schemeClr val="tx1">
                    <a:lumMod val="65000"/>
                    <a:lumOff val="35000"/>
                  </a:schemeClr>
                </a:solidFill>
                <a:latin typeface="微軟正黑體" panose="020B0604030504040204" pitchFamily="34" charset="-120"/>
                <a:ea typeface="微軟正黑體" panose="020B0604030504040204" pitchFamily="34" charset="-120"/>
              </a:rPr>
              <a:pPr/>
              <a:t>35</a:t>
            </a:fld>
            <a:endParaRPr lang="zh-TW" altLang="en-US" sz="16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7" name="文字方塊 6">
            <a:extLst>
              <a:ext uri="{FF2B5EF4-FFF2-40B4-BE49-F238E27FC236}">
                <a16:creationId xmlns:a16="http://schemas.microsoft.com/office/drawing/2014/main" id="{42052872-3C50-429D-ADF7-BD5EEFE98C32}"/>
              </a:ext>
            </a:extLst>
          </p:cNvPr>
          <p:cNvSpPr txBox="1"/>
          <p:nvPr/>
        </p:nvSpPr>
        <p:spPr>
          <a:xfrm>
            <a:off x="0" y="242008"/>
            <a:ext cx="12192000" cy="769441"/>
          </a:xfrm>
          <a:prstGeom prst="rect">
            <a:avLst/>
          </a:prstGeom>
          <a:noFill/>
        </p:spPr>
        <p:txBody>
          <a:bodyPr wrap="square" rtlCol="0">
            <a:spAutoFit/>
          </a:bodyPr>
          <a:lstStyle/>
          <a:p>
            <a:pPr algn="ctr"/>
            <a:r>
              <a:rPr lang="zh-TW" altLang="en-US" sz="4400" b="1" dirty="0">
                <a:solidFill>
                  <a:schemeClr val="tx1">
                    <a:lumMod val="65000"/>
                    <a:lumOff val="35000"/>
                  </a:schemeClr>
                </a:solidFill>
                <a:latin typeface="微軟正黑體" panose="020B0604030504040204" pitchFamily="34" charset="-120"/>
                <a:ea typeface="微軟正黑體" panose="020B0604030504040204" pitchFamily="34" charset="-120"/>
              </a:rPr>
              <a:t>盤查之邊界、排放源類型及溫室氣體種類</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（第</a:t>
            </a:r>
            <a:r>
              <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rPr>
              <a:t>3</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條）</a:t>
            </a:r>
            <a:endParaRPr lang="en-US" altLang="zh-TW" sz="48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grpSp>
        <p:nvGrpSpPr>
          <p:cNvPr id="4" name="群組 3">
            <a:extLst>
              <a:ext uri="{FF2B5EF4-FFF2-40B4-BE49-F238E27FC236}">
                <a16:creationId xmlns:a16="http://schemas.microsoft.com/office/drawing/2014/main" id="{4064574F-436F-000F-8A30-386CE8F8B005}"/>
              </a:ext>
            </a:extLst>
          </p:cNvPr>
          <p:cNvGrpSpPr/>
          <p:nvPr/>
        </p:nvGrpSpPr>
        <p:grpSpPr>
          <a:xfrm>
            <a:off x="829823" y="1566425"/>
            <a:ext cx="3339334" cy="4796273"/>
            <a:chOff x="858256" y="1440000"/>
            <a:chExt cx="3060000" cy="5193799"/>
          </a:xfrm>
        </p:grpSpPr>
        <p:sp>
          <p:nvSpPr>
            <p:cNvPr id="8" name="圓角矩形 3">
              <a:extLst>
                <a:ext uri="{FF2B5EF4-FFF2-40B4-BE49-F238E27FC236}">
                  <a16:creationId xmlns:a16="http://schemas.microsoft.com/office/drawing/2014/main" id="{75A70A84-DD6E-4030-ADCC-05F57EB77AB2}"/>
                </a:ext>
              </a:extLst>
            </p:cNvPr>
            <p:cNvSpPr/>
            <p:nvPr/>
          </p:nvSpPr>
          <p:spPr>
            <a:xfrm>
              <a:off x="858256" y="1440000"/>
              <a:ext cx="3060000" cy="5193799"/>
            </a:xfrm>
            <a:prstGeom prst="roundRect">
              <a:avLst>
                <a:gd name="adj" fmla="val 10305"/>
              </a:avLst>
            </a:prstGeom>
            <a:noFill/>
            <a:ln w="47625">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TW" altLang="en-US">
                <a:solidFill>
                  <a:prstClr val="white"/>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0" name="矩形 9">
              <a:extLst>
                <a:ext uri="{FF2B5EF4-FFF2-40B4-BE49-F238E27FC236}">
                  <a16:creationId xmlns:a16="http://schemas.microsoft.com/office/drawing/2014/main" id="{CFB58921-60EE-45C0-A813-AE56BB33F4ED}"/>
                </a:ext>
              </a:extLst>
            </p:cNvPr>
            <p:cNvSpPr/>
            <p:nvPr/>
          </p:nvSpPr>
          <p:spPr>
            <a:xfrm>
              <a:off x="982405" y="2520000"/>
              <a:ext cx="2701545" cy="2038459"/>
            </a:xfrm>
            <a:prstGeom prst="rect">
              <a:avLst/>
            </a:prstGeom>
            <a:noFill/>
          </p:spPr>
          <p:txBody>
            <a:bodyPr wrap="square" rtlCol="0">
              <a:spAutoFit/>
            </a:bodyPr>
            <a:lstStyle/>
            <a:p>
              <a:pPr marL="457200" indent="-457200">
                <a:lnSpc>
                  <a:spcPct val="150000"/>
                </a:lnSpc>
                <a:spcBef>
                  <a:spcPts val="600"/>
                </a:spcBef>
                <a:buFont typeface="Wingdings" panose="05000000000000000000" pitchFamily="2" charset="2"/>
                <a:buChar char="p"/>
              </a:pPr>
              <a:r>
                <a:rPr lang="zh-TW" altLang="en-US"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目的事業主管機關核准設立、登記或營運之邊界，如工廠登記證、商工登記證</a:t>
              </a:r>
            </a:p>
          </p:txBody>
        </p:sp>
        <p:sp>
          <p:nvSpPr>
            <p:cNvPr id="14" name="圓角矩形 9">
              <a:extLst>
                <a:ext uri="{FF2B5EF4-FFF2-40B4-BE49-F238E27FC236}">
                  <a16:creationId xmlns:a16="http://schemas.microsoft.com/office/drawing/2014/main" id="{E933ACEB-6882-45C0-9783-6BD246E807D5}"/>
                </a:ext>
              </a:extLst>
            </p:cNvPr>
            <p:cNvSpPr/>
            <p:nvPr/>
          </p:nvSpPr>
          <p:spPr>
            <a:xfrm>
              <a:off x="1027473" y="1584000"/>
              <a:ext cx="2705621" cy="901875"/>
            </a:xfrm>
            <a:prstGeom prst="roundRect">
              <a:avLst/>
            </a:prstGeom>
            <a:solidFill>
              <a:srgbClr val="FF7C8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24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盤查之邊界</a:t>
              </a:r>
            </a:p>
          </p:txBody>
        </p:sp>
      </p:grpSp>
      <p:grpSp>
        <p:nvGrpSpPr>
          <p:cNvPr id="5" name="群組 4">
            <a:extLst>
              <a:ext uri="{FF2B5EF4-FFF2-40B4-BE49-F238E27FC236}">
                <a16:creationId xmlns:a16="http://schemas.microsoft.com/office/drawing/2014/main" id="{0420D1F2-EB87-8E12-22CB-91CA273F94C1}"/>
              </a:ext>
            </a:extLst>
          </p:cNvPr>
          <p:cNvGrpSpPr/>
          <p:nvPr/>
        </p:nvGrpSpPr>
        <p:grpSpPr>
          <a:xfrm>
            <a:off x="4656091" y="1566424"/>
            <a:ext cx="3339335" cy="4796273"/>
            <a:chOff x="5017756" y="1443824"/>
            <a:chExt cx="2467286" cy="5071851"/>
          </a:xfrm>
        </p:grpSpPr>
        <p:sp>
          <p:nvSpPr>
            <p:cNvPr id="9" name="文字方塊 18">
              <a:extLst>
                <a:ext uri="{FF2B5EF4-FFF2-40B4-BE49-F238E27FC236}">
                  <a16:creationId xmlns:a16="http://schemas.microsoft.com/office/drawing/2014/main" id="{414FB7A3-5DF1-4A20-B714-DF774EE8B248}"/>
                </a:ext>
              </a:extLst>
            </p:cNvPr>
            <p:cNvSpPr txBox="1"/>
            <p:nvPr/>
          </p:nvSpPr>
          <p:spPr>
            <a:xfrm>
              <a:off x="5079197" y="2467401"/>
              <a:ext cx="2405845" cy="347787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nSpc>
                  <a:spcPct val="150000"/>
                </a:lnSpc>
                <a:spcBef>
                  <a:spcPts val="300"/>
                </a:spcBef>
                <a:buFont typeface="Wingdings" panose="05000000000000000000" pitchFamily="2" charset="2"/>
                <a:buChar char="p"/>
                <a:defRPr/>
              </a:pP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直接排放</a:t>
              </a:r>
              <a:endPar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endParaRPr>
            </a:p>
            <a:p>
              <a:pPr marL="914400" lvl="1" indent="-457200">
                <a:spcBef>
                  <a:spcPts val="300"/>
                </a:spcBef>
                <a:buFont typeface="Wingdings" panose="05000000000000000000" pitchFamily="2" charset="2"/>
                <a:buChar char="Ø"/>
                <a:defRPr/>
              </a:pPr>
              <a:r>
                <a:rPr lang="zh-TW" altLang="en-US"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固定與移動燃燒排放源</a:t>
              </a:r>
              <a:endParaRPr lang="en-US" altLang="zh-TW"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914400" lvl="1" indent="-457200">
                <a:spcBef>
                  <a:spcPts val="300"/>
                </a:spcBef>
                <a:buFont typeface="Wingdings" panose="05000000000000000000" pitchFamily="2" charset="2"/>
                <a:buChar char="Ø"/>
                <a:defRPr/>
              </a:pPr>
              <a:r>
                <a:rPr lang="zh-TW" altLang="en-US"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製程排放源</a:t>
              </a:r>
              <a:endParaRPr lang="en-US" altLang="zh-TW"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914400" lvl="1" indent="-457200">
                <a:spcBef>
                  <a:spcPts val="300"/>
                </a:spcBef>
                <a:buFont typeface="Wingdings" panose="05000000000000000000" pitchFamily="2" charset="2"/>
                <a:buChar char="Ø"/>
                <a:defRPr/>
              </a:pPr>
              <a:r>
                <a:rPr lang="zh-TW" altLang="en-US"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逸散排放源</a:t>
              </a:r>
              <a:endPar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endParaRPr>
            </a:p>
            <a:p>
              <a:pPr marL="457200" indent="-457200">
                <a:lnSpc>
                  <a:spcPct val="150000"/>
                </a:lnSpc>
                <a:spcBef>
                  <a:spcPts val="300"/>
                </a:spcBef>
                <a:buFont typeface="Wingdings" panose="05000000000000000000" pitchFamily="2" charset="2"/>
                <a:buChar char="p"/>
                <a:defRPr/>
              </a:pP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能源間接排放</a:t>
              </a:r>
              <a:endPar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endParaRPr>
            </a:p>
            <a:p>
              <a:pPr marL="914400" lvl="1" indent="-457200">
                <a:spcBef>
                  <a:spcPts val="300"/>
                </a:spcBef>
                <a:buFont typeface="Wingdings" panose="05000000000000000000" pitchFamily="2" charset="2"/>
                <a:buChar char="Ø"/>
                <a:defRPr/>
              </a:pPr>
              <a:r>
                <a:rPr lang="zh-TW" altLang="en-US"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外購電力</a:t>
              </a:r>
              <a:endParaRPr lang="en-US" altLang="zh-TW"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914400" lvl="1" indent="-457200">
                <a:spcBef>
                  <a:spcPts val="300"/>
                </a:spcBef>
                <a:buFont typeface="Wingdings" panose="05000000000000000000" pitchFamily="2" charset="2"/>
                <a:buChar char="Ø"/>
                <a:defRPr/>
              </a:pPr>
              <a:r>
                <a:rPr lang="zh-TW" altLang="en-US"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外購蒸汽</a:t>
              </a:r>
              <a:endParaRPr lang="en-US" altLang="zh-TW"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0" lvl="1">
                <a:spcBef>
                  <a:spcPts val="600"/>
                </a:spcBef>
                <a:defRPr/>
              </a:pPr>
              <a:endParaRPr lang="en-US" altLang="zh-TW"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1" name="圓角矩形 6">
              <a:extLst>
                <a:ext uri="{FF2B5EF4-FFF2-40B4-BE49-F238E27FC236}">
                  <a16:creationId xmlns:a16="http://schemas.microsoft.com/office/drawing/2014/main" id="{76364DE4-E4BA-4100-B230-29B7E4392A3B}"/>
                </a:ext>
              </a:extLst>
            </p:cNvPr>
            <p:cNvSpPr/>
            <p:nvPr/>
          </p:nvSpPr>
          <p:spPr>
            <a:xfrm>
              <a:off x="5017756" y="1443824"/>
              <a:ext cx="2467286" cy="5071851"/>
            </a:xfrm>
            <a:prstGeom prst="roundRect">
              <a:avLst>
                <a:gd name="adj" fmla="val 10305"/>
              </a:avLst>
            </a:prstGeom>
            <a:noFill/>
            <a:ln w="476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TW" altLang="en-US">
                <a:solidFill>
                  <a:prstClr val="white"/>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5" name="圓角矩形 10">
              <a:extLst>
                <a:ext uri="{FF2B5EF4-FFF2-40B4-BE49-F238E27FC236}">
                  <a16:creationId xmlns:a16="http://schemas.microsoft.com/office/drawing/2014/main" id="{8979EFFB-9593-47FA-841A-B8B59CB45962}"/>
                </a:ext>
              </a:extLst>
            </p:cNvPr>
            <p:cNvSpPr/>
            <p:nvPr/>
          </p:nvSpPr>
          <p:spPr>
            <a:xfrm>
              <a:off x="5148707" y="1584000"/>
              <a:ext cx="2181549" cy="901875"/>
            </a:xfrm>
            <a:prstGeom prst="roundRec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24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排放源類型</a:t>
              </a:r>
            </a:p>
          </p:txBody>
        </p:sp>
      </p:grpSp>
      <p:grpSp>
        <p:nvGrpSpPr>
          <p:cNvPr id="6" name="群組 5">
            <a:extLst>
              <a:ext uri="{FF2B5EF4-FFF2-40B4-BE49-F238E27FC236}">
                <a16:creationId xmlns:a16="http://schemas.microsoft.com/office/drawing/2014/main" id="{195CA144-EC08-8D0A-B2B9-515747C7DE14}"/>
              </a:ext>
            </a:extLst>
          </p:cNvPr>
          <p:cNvGrpSpPr/>
          <p:nvPr/>
        </p:nvGrpSpPr>
        <p:grpSpPr>
          <a:xfrm>
            <a:off x="8482361" y="1566426"/>
            <a:ext cx="3060000" cy="4796274"/>
            <a:chOff x="8035634" y="1440000"/>
            <a:chExt cx="3060000" cy="4522971"/>
          </a:xfrm>
        </p:grpSpPr>
        <p:sp>
          <p:nvSpPr>
            <p:cNvPr id="12" name="圓角矩形 7">
              <a:extLst>
                <a:ext uri="{FF2B5EF4-FFF2-40B4-BE49-F238E27FC236}">
                  <a16:creationId xmlns:a16="http://schemas.microsoft.com/office/drawing/2014/main" id="{1B47A293-A47E-4443-AE5B-D8977A4B51C8}"/>
                </a:ext>
              </a:extLst>
            </p:cNvPr>
            <p:cNvSpPr/>
            <p:nvPr/>
          </p:nvSpPr>
          <p:spPr>
            <a:xfrm>
              <a:off x="8035634" y="1440000"/>
              <a:ext cx="3060000" cy="4522971"/>
            </a:xfrm>
            <a:prstGeom prst="roundRect">
              <a:avLst>
                <a:gd name="adj" fmla="val 10305"/>
              </a:avLst>
            </a:prstGeom>
            <a:noFill/>
            <a:ln w="4762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TW" altLang="en-US">
                <a:solidFill>
                  <a:prstClr val="white"/>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3" name="矩形 12">
              <a:extLst>
                <a:ext uri="{FF2B5EF4-FFF2-40B4-BE49-F238E27FC236}">
                  <a16:creationId xmlns:a16="http://schemas.microsoft.com/office/drawing/2014/main" id="{DE0683F9-314B-4D5A-898C-BEA581219BA3}"/>
                </a:ext>
              </a:extLst>
            </p:cNvPr>
            <p:cNvSpPr/>
            <p:nvPr/>
          </p:nvSpPr>
          <p:spPr>
            <a:xfrm>
              <a:off x="8167441" y="2562040"/>
              <a:ext cx="2913110" cy="3400931"/>
            </a:xfrm>
            <a:prstGeom prst="rect">
              <a:avLst/>
            </a:prstGeom>
          </p:spPr>
          <p:txBody>
            <a:bodyPr wrap="square">
              <a:spAutoFit/>
            </a:bodyPr>
            <a:lstStyle/>
            <a:p>
              <a:pPr marL="457200" indent="-457200">
                <a:spcBef>
                  <a:spcPts val="600"/>
                </a:spcBef>
                <a:buFont typeface="Wingdings" panose="05000000000000000000" pitchFamily="2" charset="2"/>
                <a:buChar char="p"/>
                <a:defRPr/>
              </a:pPr>
              <a:r>
                <a:rPr lang="zh-TW" altLang="en-US"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二氧化碳</a:t>
              </a:r>
              <a:endParaRPr lang="en-US" altLang="zh-TW"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457200" indent="-457200">
                <a:spcBef>
                  <a:spcPts val="600"/>
                </a:spcBef>
                <a:buFont typeface="Wingdings" panose="05000000000000000000" pitchFamily="2" charset="2"/>
                <a:buChar char="p"/>
                <a:defRPr/>
              </a:pPr>
              <a:r>
                <a:rPr lang="zh-TW" altLang="en-US"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甲烷</a:t>
              </a:r>
              <a:endParaRPr lang="en-US" altLang="zh-TW"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457200" indent="-457200">
                <a:spcBef>
                  <a:spcPts val="600"/>
                </a:spcBef>
                <a:buFont typeface="Wingdings" panose="05000000000000000000" pitchFamily="2" charset="2"/>
                <a:buChar char="p"/>
                <a:defRPr/>
              </a:pPr>
              <a:r>
                <a:rPr lang="zh-TW" altLang="en-US"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氧化亞氮</a:t>
              </a:r>
              <a:endParaRPr lang="en-US" altLang="zh-TW"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457200" indent="-457200">
                <a:spcBef>
                  <a:spcPts val="600"/>
                </a:spcBef>
                <a:buFont typeface="Wingdings" panose="05000000000000000000" pitchFamily="2" charset="2"/>
                <a:buChar char="p"/>
                <a:defRPr/>
              </a:pPr>
              <a:r>
                <a:rPr lang="zh-TW" altLang="en-US"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氫氟碳化物</a:t>
              </a:r>
              <a:endParaRPr lang="en-US" altLang="zh-TW"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457200" indent="-457200">
                <a:spcBef>
                  <a:spcPts val="600"/>
                </a:spcBef>
                <a:buFont typeface="Wingdings" panose="05000000000000000000" pitchFamily="2" charset="2"/>
                <a:buChar char="p"/>
                <a:defRPr/>
              </a:pPr>
              <a:r>
                <a:rPr lang="zh-TW" altLang="en-US"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全氟碳化物</a:t>
              </a:r>
              <a:endParaRPr lang="en-US" altLang="zh-TW"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457200" indent="-457200">
                <a:spcBef>
                  <a:spcPts val="600"/>
                </a:spcBef>
                <a:buFont typeface="Wingdings" panose="05000000000000000000" pitchFamily="2" charset="2"/>
                <a:buChar char="p"/>
                <a:defRPr/>
              </a:pPr>
              <a:r>
                <a:rPr lang="zh-TW" altLang="en-US"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六氟化硫</a:t>
              </a:r>
              <a:endParaRPr lang="en-US" altLang="zh-TW"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457200" indent="-457200">
                <a:spcBef>
                  <a:spcPts val="600"/>
                </a:spcBef>
                <a:buFont typeface="Wingdings" panose="05000000000000000000" pitchFamily="2" charset="2"/>
                <a:buChar char="p"/>
                <a:defRPr/>
              </a:pPr>
              <a:r>
                <a:rPr lang="zh-TW" altLang="en-US"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三氟化氮</a:t>
              </a:r>
              <a:endParaRPr lang="en-US" altLang="zh-TW"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457200" indent="-457200">
                <a:spcBef>
                  <a:spcPts val="600"/>
                </a:spcBef>
                <a:buFont typeface="Wingdings" panose="05000000000000000000" pitchFamily="2" charset="2"/>
                <a:buChar char="p"/>
                <a:defRPr/>
              </a:pPr>
              <a:r>
                <a:rPr lang="zh-TW" altLang="en-US"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其他經中央主管機關公告之物質</a:t>
              </a:r>
              <a:endParaRPr lang="en-US" altLang="zh-TW"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6" name="圓角矩形 11">
              <a:extLst>
                <a:ext uri="{FF2B5EF4-FFF2-40B4-BE49-F238E27FC236}">
                  <a16:creationId xmlns:a16="http://schemas.microsoft.com/office/drawing/2014/main" id="{49BE1A57-52BF-45C9-A7CD-E0A3F429756E}"/>
                </a:ext>
              </a:extLst>
            </p:cNvPr>
            <p:cNvSpPr/>
            <p:nvPr/>
          </p:nvSpPr>
          <p:spPr>
            <a:xfrm>
              <a:off x="8209829" y="1584000"/>
              <a:ext cx="2705621" cy="901874"/>
            </a:xfrm>
            <a:prstGeom prst="roundRect">
              <a:avLst/>
            </a:prstGeom>
            <a:solidFill>
              <a:schemeClr val="accent5">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24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溫室氣體種類</a:t>
              </a:r>
            </a:p>
          </p:txBody>
        </p:sp>
      </p:grpSp>
    </p:spTree>
    <p:extLst>
      <p:ext uri="{BB962C8B-B14F-4D97-AF65-F5344CB8AC3E}">
        <p14:creationId xmlns:p14="http://schemas.microsoft.com/office/powerpoint/2010/main" val="22847762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81A83-736C-9715-BF0E-D489619143FB}"/>
            </a:ext>
          </a:extLst>
        </p:cNvPr>
        <p:cNvGrpSpPr/>
        <p:nvPr/>
      </p:nvGrpSpPr>
      <p:grpSpPr>
        <a:xfrm>
          <a:off x="0" y="0"/>
          <a:ext cx="0" cy="0"/>
          <a:chOff x="0" y="0"/>
          <a:chExt cx="0" cy="0"/>
        </a:xfrm>
      </p:grpSpPr>
      <p:sp>
        <p:nvSpPr>
          <p:cNvPr id="22" name="投影片編號版面配置區 8">
            <a:extLst>
              <a:ext uri="{FF2B5EF4-FFF2-40B4-BE49-F238E27FC236}">
                <a16:creationId xmlns:a16="http://schemas.microsoft.com/office/drawing/2014/main" id="{0A5FDB3C-ED3D-2D2E-DED4-4D839D923D45}"/>
              </a:ext>
            </a:extLst>
          </p:cNvPr>
          <p:cNvSpPr txBox="1">
            <a:spLocks/>
          </p:cNvSpPr>
          <p:nvPr/>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01CC4-3E67-4728-A622-C7FB40383D11}" type="slidenum">
              <a:rPr lang="zh-TW" altLang="en-US" sz="1600" smtClean="0">
                <a:solidFill>
                  <a:schemeClr val="tx1">
                    <a:lumMod val="65000"/>
                    <a:lumOff val="35000"/>
                  </a:schemeClr>
                </a:solidFill>
                <a:latin typeface="微軟正黑體" panose="020B0604030504040204" pitchFamily="34" charset="-120"/>
                <a:ea typeface="微軟正黑體" panose="020B0604030504040204" pitchFamily="34" charset="-120"/>
              </a:rPr>
              <a:pPr/>
              <a:t>36</a:t>
            </a:fld>
            <a:endParaRPr lang="zh-TW" altLang="en-US" sz="16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7" name="文字方塊 6">
            <a:extLst>
              <a:ext uri="{FF2B5EF4-FFF2-40B4-BE49-F238E27FC236}">
                <a16:creationId xmlns:a16="http://schemas.microsoft.com/office/drawing/2014/main" id="{FF3109DF-E1E0-C04B-1F0F-2363D548E77C}"/>
              </a:ext>
            </a:extLst>
          </p:cNvPr>
          <p:cNvSpPr txBox="1"/>
          <p:nvPr/>
        </p:nvSpPr>
        <p:spPr>
          <a:xfrm>
            <a:off x="0" y="280241"/>
            <a:ext cx="12192000" cy="769441"/>
          </a:xfrm>
          <a:prstGeom prst="rect">
            <a:avLst/>
          </a:prstGeom>
          <a:noFill/>
        </p:spPr>
        <p:txBody>
          <a:bodyPr wrap="square" rtlCol="0">
            <a:spAutoFit/>
          </a:bodyPr>
          <a:lstStyle/>
          <a:p>
            <a:pPr algn="ctr"/>
            <a:r>
              <a:rPr lang="zh-TW" altLang="en-US" sz="4400" b="1" dirty="0">
                <a:solidFill>
                  <a:schemeClr val="tx1">
                    <a:lumMod val="65000"/>
                    <a:lumOff val="35000"/>
                  </a:schemeClr>
                </a:solidFill>
                <a:latin typeface="微軟正黑體" panose="020B0604030504040204" pitchFamily="34" charset="-120"/>
                <a:ea typeface="微軟正黑體" panose="020B0604030504040204" pitchFamily="34" charset="-120"/>
              </a:rPr>
              <a:t>盤查之邊界、排放源類型及溫室氣體種類</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（第</a:t>
            </a:r>
            <a:r>
              <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rPr>
              <a:t>3</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條）</a:t>
            </a:r>
            <a:endParaRPr lang="zh-TW" altLang="en-US" sz="44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29" name="文字方塊 125">
            <a:extLst>
              <a:ext uri="{FF2B5EF4-FFF2-40B4-BE49-F238E27FC236}">
                <a16:creationId xmlns:a16="http://schemas.microsoft.com/office/drawing/2014/main" id="{0F39A4EE-A6AE-9D77-AF4B-5D8C7F124330}"/>
              </a:ext>
            </a:extLst>
          </p:cNvPr>
          <p:cNvSpPr txBox="1"/>
          <p:nvPr/>
        </p:nvSpPr>
        <p:spPr>
          <a:xfrm>
            <a:off x="7374641" y="6303069"/>
            <a:ext cx="3802761" cy="461665"/>
          </a:xfrm>
          <a:prstGeom prst="rect">
            <a:avLst/>
          </a:prstGeom>
          <a:noFill/>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200" kern="150" spc="100" dirty="0">
                <a:latin typeface="微軟正黑體" panose="020B0604030504040204" pitchFamily="34" charset="-120"/>
                <a:ea typeface="微軟正黑體" panose="020B0604030504040204" pitchFamily="34" charset="-120"/>
                <a:cs typeface="Times New Roman" panose="02020603050405020304" pitchFamily="18" charset="0"/>
              </a:rPr>
              <a:t>備註：即不在</a:t>
            </a:r>
            <a:r>
              <a:rPr lang="en-US" altLang="zh-TW" sz="1200" kern="150" spc="100" dirty="0">
                <a:latin typeface="微軟正黑體" panose="020B0604030504040204" pitchFamily="34" charset="-120"/>
                <a:ea typeface="微軟正黑體" panose="020B0604030504040204" pitchFamily="34" charset="-120"/>
                <a:cs typeface="Times New Roman" panose="02020603050405020304" pitchFamily="18" charset="0"/>
              </a:rPr>
              <a:t>A</a:t>
            </a:r>
            <a:r>
              <a:rPr lang="zh-TW" altLang="en-US" sz="1200" kern="150" spc="100" dirty="0">
                <a:latin typeface="微軟正黑體" panose="020B0604030504040204" pitchFamily="34" charset="-120"/>
                <a:ea typeface="微軟正黑體" panose="020B0604030504040204" pitchFamily="34" charset="-120"/>
                <a:cs typeface="Times New Roman" panose="02020603050405020304" pitchFamily="18" charset="0"/>
              </a:rPr>
              <a:t>公司之目的事業主管機關核准設立、登記或營運之認可</a:t>
            </a:r>
            <a:r>
              <a:rPr lang="en-US" altLang="zh-TW" sz="1200" kern="150" spc="1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200" kern="150" spc="100" dirty="0">
                <a:latin typeface="微軟正黑體" panose="020B0604030504040204" pitchFamily="34" charset="-120"/>
                <a:ea typeface="微軟正黑體" panose="020B0604030504040204" pitchFamily="34" charset="-120"/>
                <a:cs typeface="Times New Roman" panose="02020603050405020304" pitchFamily="18" charset="0"/>
              </a:rPr>
              <a:t>許可文件內。</a:t>
            </a:r>
            <a:endParaRPr lang="zh-TW" altLang="en-US" sz="1200" dirty="0">
              <a:latin typeface="微軟正黑體" panose="020B0604030504040204" pitchFamily="34" charset="-120"/>
              <a:ea typeface="微軟正黑體" panose="020B0604030504040204" pitchFamily="34" charset="-120"/>
            </a:endParaRPr>
          </a:p>
        </p:txBody>
      </p:sp>
      <p:pic>
        <p:nvPicPr>
          <p:cNvPr id="31" name="Picture 18" descr="商店，購物">
            <a:extLst>
              <a:ext uri="{FF2B5EF4-FFF2-40B4-BE49-F238E27FC236}">
                <a16:creationId xmlns:a16="http://schemas.microsoft.com/office/drawing/2014/main" id="{9D9E5A33-969B-FD4A-4EC2-3B5EA85EEDB1}"/>
              </a:ext>
            </a:extLst>
          </p:cNvPr>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8347360" y="5204146"/>
            <a:ext cx="372450" cy="373994"/>
          </a:xfrm>
          <a:prstGeom prst="rect">
            <a:avLst/>
          </a:prstGeom>
          <a:solidFill>
            <a:srgbClr val="FFFFFF"/>
          </a:solidFill>
        </p:spPr>
      </p:pic>
      <p:grpSp>
        <p:nvGrpSpPr>
          <p:cNvPr id="32" name="群組 31">
            <a:extLst>
              <a:ext uri="{FF2B5EF4-FFF2-40B4-BE49-F238E27FC236}">
                <a16:creationId xmlns:a16="http://schemas.microsoft.com/office/drawing/2014/main" id="{E9D99321-7EFB-94D0-32EB-4F8311F856D6}"/>
              </a:ext>
            </a:extLst>
          </p:cNvPr>
          <p:cNvGrpSpPr>
            <a:grpSpLocks noChangeAspect="1"/>
          </p:cNvGrpSpPr>
          <p:nvPr/>
        </p:nvGrpSpPr>
        <p:grpSpPr>
          <a:xfrm>
            <a:off x="6307254" y="5962210"/>
            <a:ext cx="609464" cy="614304"/>
            <a:chOff x="-1855775" y="3976017"/>
            <a:chExt cx="720000" cy="722722"/>
          </a:xfrm>
        </p:grpSpPr>
        <p:pic>
          <p:nvPicPr>
            <p:cNvPr id="69" name="Picture 18" descr="商店，購物">
              <a:extLst>
                <a:ext uri="{FF2B5EF4-FFF2-40B4-BE49-F238E27FC236}">
                  <a16:creationId xmlns:a16="http://schemas.microsoft.com/office/drawing/2014/main" id="{A7A1D99C-6C9C-36C1-EFDE-B304F4DB3BDC}"/>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855775" y="3978739"/>
              <a:ext cx="720000" cy="720000"/>
            </a:xfrm>
            <a:prstGeom prst="rect">
              <a:avLst/>
            </a:prstGeom>
            <a:solidFill>
              <a:srgbClr val="FFFFFF"/>
            </a:solidFill>
          </p:spPr>
        </p:pic>
        <p:sp>
          <p:nvSpPr>
            <p:cNvPr id="70" name="文字方塊 103">
              <a:extLst>
                <a:ext uri="{FF2B5EF4-FFF2-40B4-BE49-F238E27FC236}">
                  <a16:creationId xmlns:a16="http://schemas.microsoft.com/office/drawing/2014/main" id="{BD48F672-CDC6-5BD9-277C-4274F96DFDBB}"/>
                </a:ext>
              </a:extLst>
            </p:cNvPr>
            <p:cNvSpPr txBox="1"/>
            <p:nvPr/>
          </p:nvSpPr>
          <p:spPr>
            <a:xfrm>
              <a:off x="-1667927" y="3976017"/>
              <a:ext cx="432000" cy="307777"/>
            </a:xfrm>
            <a:prstGeom prst="rect">
              <a:avLst/>
            </a:prstGeom>
            <a:noFill/>
          </p:spPr>
          <p:txBody>
            <a:bodyPr wrap="none">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dirty="0">
                  <a:solidFill>
                    <a:schemeClr val="bg1"/>
                  </a:solidFill>
                  <a:latin typeface="Microsoft YaHei" panose="020B0503020204020204" pitchFamily="34" charset="-122"/>
                  <a:ea typeface="Microsoft YaHei" panose="020B0503020204020204" pitchFamily="34" charset="-122"/>
                </a:rPr>
                <a:t>A</a:t>
              </a:r>
              <a:endParaRPr lang="zh-TW" altLang="en-US" sz="1400" dirty="0">
                <a:solidFill>
                  <a:schemeClr val="bg1"/>
                </a:solidFill>
                <a:latin typeface="Microsoft YaHei" panose="020B0503020204020204" pitchFamily="34" charset="-122"/>
                <a:ea typeface="Microsoft YaHei" panose="020B0503020204020204" pitchFamily="34" charset="-122"/>
              </a:endParaRPr>
            </a:p>
          </p:txBody>
        </p:sp>
      </p:grpSp>
      <p:grpSp>
        <p:nvGrpSpPr>
          <p:cNvPr id="33" name="群組 32">
            <a:extLst>
              <a:ext uri="{FF2B5EF4-FFF2-40B4-BE49-F238E27FC236}">
                <a16:creationId xmlns:a16="http://schemas.microsoft.com/office/drawing/2014/main" id="{BD72CB1E-21B1-D7BC-CF78-6E7962A0EC0D}"/>
              </a:ext>
            </a:extLst>
          </p:cNvPr>
          <p:cNvGrpSpPr>
            <a:grpSpLocks noChangeAspect="1"/>
          </p:cNvGrpSpPr>
          <p:nvPr/>
        </p:nvGrpSpPr>
        <p:grpSpPr>
          <a:xfrm>
            <a:off x="7289558" y="4309579"/>
            <a:ext cx="440169" cy="460669"/>
            <a:chOff x="-1918708" y="5237781"/>
            <a:chExt cx="720000" cy="750423"/>
          </a:xfrm>
        </p:grpSpPr>
        <p:pic>
          <p:nvPicPr>
            <p:cNvPr id="67" name="Picture 18" descr="商店，購物">
              <a:extLst>
                <a:ext uri="{FF2B5EF4-FFF2-40B4-BE49-F238E27FC236}">
                  <a16:creationId xmlns:a16="http://schemas.microsoft.com/office/drawing/2014/main" id="{858D3451-17FE-1440-9526-8CBFEE439470}"/>
                </a:ext>
              </a:extLst>
            </p:cNvPr>
            <p:cNvPicPr>
              <a:picLocks noChangeAspect="1" noChangeArrowheads="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18708" y="5268204"/>
              <a:ext cx="720000" cy="720000"/>
            </a:xfrm>
            <a:prstGeom prst="rect">
              <a:avLst/>
            </a:prstGeom>
            <a:solidFill>
              <a:srgbClr val="FFFFFF"/>
            </a:solidFill>
          </p:spPr>
        </p:pic>
        <p:sp>
          <p:nvSpPr>
            <p:cNvPr id="68" name="文字方塊 105">
              <a:extLst>
                <a:ext uri="{FF2B5EF4-FFF2-40B4-BE49-F238E27FC236}">
                  <a16:creationId xmlns:a16="http://schemas.microsoft.com/office/drawing/2014/main" id="{E735A698-D7B7-D110-27AB-B35258E1141A}"/>
                </a:ext>
              </a:extLst>
            </p:cNvPr>
            <p:cNvSpPr txBox="1"/>
            <p:nvPr/>
          </p:nvSpPr>
          <p:spPr>
            <a:xfrm>
              <a:off x="-1810005" y="5237781"/>
              <a:ext cx="432000" cy="307777"/>
            </a:xfrm>
            <a:prstGeom prst="rect">
              <a:avLst/>
            </a:prstGeom>
            <a:noFill/>
          </p:spPr>
          <p:txBody>
            <a:bodyPr wrap="none">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b="1" dirty="0">
                  <a:solidFill>
                    <a:schemeClr val="bg1"/>
                  </a:solidFill>
                  <a:latin typeface="微軟正黑體" panose="020B0604030504040204" pitchFamily="34" charset="-120"/>
                  <a:ea typeface="微軟正黑體" panose="020B0604030504040204" pitchFamily="34" charset="-120"/>
                </a:rPr>
                <a:t>A</a:t>
              </a:r>
              <a:endParaRPr lang="zh-TW" altLang="en-US" sz="1400" dirty="0">
                <a:solidFill>
                  <a:schemeClr val="bg1"/>
                </a:solidFill>
              </a:endParaRPr>
            </a:p>
          </p:txBody>
        </p:sp>
      </p:grpSp>
      <p:grpSp>
        <p:nvGrpSpPr>
          <p:cNvPr id="34" name="群組 33">
            <a:extLst>
              <a:ext uri="{FF2B5EF4-FFF2-40B4-BE49-F238E27FC236}">
                <a16:creationId xmlns:a16="http://schemas.microsoft.com/office/drawing/2014/main" id="{689B3478-4DD3-744E-9CE9-50A0ECB0F197}"/>
              </a:ext>
            </a:extLst>
          </p:cNvPr>
          <p:cNvGrpSpPr/>
          <p:nvPr/>
        </p:nvGrpSpPr>
        <p:grpSpPr>
          <a:xfrm>
            <a:off x="2769053" y="5888001"/>
            <a:ext cx="677182" cy="679989"/>
            <a:chOff x="-1918708" y="3022817"/>
            <a:chExt cx="720000" cy="720000"/>
          </a:xfrm>
        </p:grpSpPr>
        <p:pic>
          <p:nvPicPr>
            <p:cNvPr id="65" name="Picture 18" descr="商店，購物">
              <a:extLst>
                <a:ext uri="{FF2B5EF4-FFF2-40B4-BE49-F238E27FC236}">
                  <a16:creationId xmlns:a16="http://schemas.microsoft.com/office/drawing/2014/main" id="{40FEE537-1B63-3A76-7824-96FC6D83D555}"/>
                </a:ext>
              </a:extLst>
            </p:cNvPr>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18708" y="3022817"/>
              <a:ext cx="720000" cy="720000"/>
            </a:xfrm>
            <a:prstGeom prst="rect">
              <a:avLst/>
            </a:prstGeom>
            <a:solidFill>
              <a:srgbClr val="FFFFFF"/>
            </a:solidFill>
          </p:spPr>
        </p:pic>
        <p:sp>
          <p:nvSpPr>
            <p:cNvPr id="66" name="文字方塊 101">
              <a:extLst>
                <a:ext uri="{FF2B5EF4-FFF2-40B4-BE49-F238E27FC236}">
                  <a16:creationId xmlns:a16="http://schemas.microsoft.com/office/drawing/2014/main" id="{7665EC0D-3B1D-10A9-D0A6-216E482884EB}"/>
                </a:ext>
              </a:extLst>
            </p:cNvPr>
            <p:cNvSpPr txBox="1"/>
            <p:nvPr/>
          </p:nvSpPr>
          <p:spPr>
            <a:xfrm>
              <a:off x="-1721858" y="3057392"/>
              <a:ext cx="432000" cy="307777"/>
            </a:xfrm>
            <a:prstGeom prst="rect">
              <a:avLst/>
            </a:prstGeom>
            <a:noFill/>
          </p:spPr>
          <p:txBody>
            <a:bodyPr wrap="none">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b="1" dirty="0">
                  <a:solidFill>
                    <a:schemeClr val="bg1"/>
                  </a:solidFill>
                  <a:latin typeface="微軟正黑體" panose="020B0604030504040204" pitchFamily="34" charset="-120"/>
                  <a:ea typeface="微軟正黑體" panose="020B0604030504040204" pitchFamily="34" charset="-120"/>
                </a:rPr>
                <a:t>A</a:t>
              </a:r>
              <a:endParaRPr lang="zh-TW" altLang="en-US" sz="1400" dirty="0">
                <a:solidFill>
                  <a:schemeClr val="bg1"/>
                </a:solidFill>
              </a:endParaRPr>
            </a:p>
          </p:txBody>
        </p:sp>
      </p:grpSp>
      <p:grpSp>
        <p:nvGrpSpPr>
          <p:cNvPr id="35" name="群組 34">
            <a:extLst>
              <a:ext uri="{FF2B5EF4-FFF2-40B4-BE49-F238E27FC236}">
                <a16:creationId xmlns:a16="http://schemas.microsoft.com/office/drawing/2014/main" id="{8E7C6731-0E67-54DC-A69B-D68FEA8A0E6B}"/>
              </a:ext>
            </a:extLst>
          </p:cNvPr>
          <p:cNvGrpSpPr>
            <a:grpSpLocks noChangeAspect="1"/>
          </p:cNvGrpSpPr>
          <p:nvPr/>
        </p:nvGrpSpPr>
        <p:grpSpPr>
          <a:xfrm>
            <a:off x="2720010" y="4274038"/>
            <a:ext cx="507887" cy="526495"/>
            <a:chOff x="-1756583" y="1383167"/>
            <a:chExt cx="720000" cy="743300"/>
          </a:xfrm>
        </p:grpSpPr>
        <p:pic>
          <p:nvPicPr>
            <p:cNvPr id="63" name="Picture 18" descr="商店，購物">
              <a:extLst>
                <a:ext uri="{FF2B5EF4-FFF2-40B4-BE49-F238E27FC236}">
                  <a16:creationId xmlns:a16="http://schemas.microsoft.com/office/drawing/2014/main" id="{478EA31C-C33F-8621-B175-FAA06EA0ED17}"/>
                </a:ext>
              </a:extLst>
            </p:cNvPr>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56583" y="1406467"/>
              <a:ext cx="720000" cy="720000"/>
            </a:xfrm>
            <a:prstGeom prst="rect">
              <a:avLst/>
            </a:prstGeom>
            <a:solidFill>
              <a:srgbClr val="FFFFFF"/>
            </a:solidFill>
          </p:spPr>
        </p:pic>
        <p:sp>
          <p:nvSpPr>
            <p:cNvPr id="64" name="文字方塊 107">
              <a:extLst>
                <a:ext uri="{FF2B5EF4-FFF2-40B4-BE49-F238E27FC236}">
                  <a16:creationId xmlns:a16="http://schemas.microsoft.com/office/drawing/2014/main" id="{AC09FA1A-83A1-6987-613F-C1C109BB7257}"/>
                </a:ext>
              </a:extLst>
            </p:cNvPr>
            <p:cNvSpPr txBox="1"/>
            <p:nvPr/>
          </p:nvSpPr>
          <p:spPr>
            <a:xfrm>
              <a:off x="-1625324" y="1383167"/>
              <a:ext cx="432000" cy="307777"/>
            </a:xfrm>
            <a:prstGeom prst="rect">
              <a:avLst/>
            </a:prstGeom>
            <a:noFill/>
          </p:spPr>
          <p:txBody>
            <a:bodyPr wrap="none">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b="1" dirty="0">
                  <a:solidFill>
                    <a:schemeClr val="bg1"/>
                  </a:solidFill>
                  <a:latin typeface="微軟正黑體" panose="020B0604030504040204" pitchFamily="34" charset="-120"/>
                  <a:ea typeface="微軟正黑體" panose="020B0604030504040204" pitchFamily="34" charset="-120"/>
                </a:rPr>
                <a:t>A</a:t>
              </a:r>
              <a:endParaRPr lang="zh-TW" altLang="en-US" sz="1400" dirty="0">
                <a:solidFill>
                  <a:schemeClr val="bg1"/>
                </a:solidFill>
              </a:endParaRPr>
            </a:p>
          </p:txBody>
        </p:sp>
      </p:grpSp>
      <p:sp>
        <p:nvSpPr>
          <p:cNvPr id="36" name="Freeform 24">
            <a:extLst>
              <a:ext uri="{FF2B5EF4-FFF2-40B4-BE49-F238E27FC236}">
                <a16:creationId xmlns:a16="http://schemas.microsoft.com/office/drawing/2014/main" id="{15DDBFF9-DC07-AAF1-484F-8FB5554FEDB3}"/>
              </a:ext>
            </a:extLst>
          </p:cNvPr>
          <p:cNvSpPr>
            <a:spLocks noEditPoints="1"/>
          </p:cNvSpPr>
          <p:nvPr/>
        </p:nvSpPr>
        <p:spPr bwMode="auto">
          <a:xfrm>
            <a:off x="4703741" y="4935779"/>
            <a:ext cx="1172079" cy="1188930"/>
          </a:xfrm>
          <a:custGeom>
            <a:avLst/>
            <a:gdLst>
              <a:gd name="T0" fmla="*/ 50 w 100"/>
              <a:gd name="T1" fmla="*/ 101 h 101"/>
              <a:gd name="T2" fmla="*/ 0 w 100"/>
              <a:gd name="T3" fmla="*/ 50 h 101"/>
              <a:gd name="T4" fmla="*/ 50 w 100"/>
              <a:gd name="T5" fmla="*/ 0 h 101"/>
              <a:gd name="T6" fmla="*/ 100 w 100"/>
              <a:gd name="T7" fmla="*/ 50 h 101"/>
              <a:gd name="T8" fmla="*/ 50 w 100"/>
              <a:gd name="T9" fmla="*/ 101 h 101"/>
              <a:gd name="T10" fmla="*/ 50 w 100"/>
              <a:gd name="T11" fmla="*/ 3 h 101"/>
              <a:gd name="T12" fmla="*/ 2 w 100"/>
              <a:gd name="T13" fmla="*/ 50 h 101"/>
              <a:gd name="T14" fmla="*/ 50 w 100"/>
              <a:gd name="T15" fmla="*/ 98 h 101"/>
              <a:gd name="T16" fmla="*/ 98 w 100"/>
              <a:gd name="T17" fmla="*/ 50 h 101"/>
              <a:gd name="T18" fmla="*/ 50 w 100"/>
              <a:gd name="T19" fmla="*/ 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1">
                <a:moveTo>
                  <a:pt x="50" y="101"/>
                </a:moveTo>
                <a:cubicBezTo>
                  <a:pt x="22" y="101"/>
                  <a:pt x="0" y="78"/>
                  <a:pt x="0" y="50"/>
                </a:cubicBezTo>
                <a:cubicBezTo>
                  <a:pt x="0" y="23"/>
                  <a:pt x="22" y="0"/>
                  <a:pt x="50" y="0"/>
                </a:cubicBezTo>
                <a:cubicBezTo>
                  <a:pt x="78" y="0"/>
                  <a:pt x="100" y="23"/>
                  <a:pt x="100" y="50"/>
                </a:cubicBezTo>
                <a:cubicBezTo>
                  <a:pt x="100" y="78"/>
                  <a:pt x="78" y="101"/>
                  <a:pt x="50" y="101"/>
                </a:cubicBezTo>
                <a:close/>
                <a:moveTo>
                  <a:pt x="50" y="3"/>
                </a:moveTo>
                <a:cubicBezTo>
                  <a:pt x="24" y="3"/>
                  <a:pt x="2" y="24"/>
                  <a:pt x="2" y="50"/>
                </a:cubicBezTo>
                <a:cubicBezTo>
                  <a:pt x="2" y="77"/>
                  <a:pt x="24" y="98"/>
                  <a:pt x="50" y="98"/>
                </a:cubicBezTo>
                <a:cubicBezTo>
                  <a:pt x="76" y="98"/>
                  <a:pt x="98" y="77"/>
                  <a:pt x="98" y="50"/>
                </a:cubicBezTo>
                <a:cubicBezTo>
                  <a:pt x="98" y="24"/>
                  <a:pt x="76" y="3"/>
                  <a:pt x="50" y="3"/>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endParaRPr lang="zh-CN" altLang="en-US">
              <a:solidFill>
                <a:prstClr val="black"/>
              </a:solidFill>
              <a:ea typeface="宋体" pitchFamily="2" charset="-122"/>
            </a:endParaRPr>
          </a:p>
        </p:txBody>
      </p:sp>
      <p:sp>
        <p:nvSpPr>
          <p:cNvPr id="37" name="Freeform 25">
            <a:extLst>
              <a:ext uri="{FF2B5EF4-FFF2-40B4-BE49-F238E27FC236}">
                <a16:creationId xmlns:a16="http://schemas.microsoft.com/office/drawing/2014/main" id="{B4EA80C8-0D8A-05F1-0316-13AAEC2B72D7}"/>
              </a:ext>
            </a:extLst>
          </p:cNvPr>
          <p:cNvSpPr>
            <a:spLocks noEditPoints="1"/>
          </p:cNvSpPr>
          <p:nvPr/>
        </p:nvSpPr>
        <p:spPr bwMode="auto">
          <a:xfrm>
            <a:off x="7200193" y="4253607"/>
            <a:ext cx="609182" cy="611706"/>
          </a:xfrm>
          <a:custGeom>
            <a:avLst/>
            <a:gdLst>
              <a:gd name="T0" fmla="*/ 26 w 52"/>
              <a:gd name="T1" fmla="*/ 52 h 52"/>
              <a:gd name="T2" fmla="*/ 0 w 52"/>
              <a:gd name="T3" fmla="*/ 26 h 52"/>
              <a:gd name="T4" fmla="*/ 26 w 52"/>
              <a:gd name="T5" fmla="*/ 0 h 52"/>
              <a:gd name="T6" fmla="*/ 52 w 52"/>
              <a:gd name="T7" fmla="*/ 26 h 52"/>
              <a:gd name="T8" fmla="*/ 26 w 52"/>
              <a:gd name="T9" fmla="*/ 52 h 52"/>
              <a:gd name="T10" fmla="*/ 26 w 52"/>
              <a:gd name="T11" fmla="*/ 1 h 52"/>
              <a:gd name="T12" fmla="*/ 2 w 52"/>
              <a:gd name="T13" fmla="*/ 26 h 52"/>
              <a:gd name="T14" fmla="*/ 26 w 52"/>
              <a:gd name="T15" fmla="*/ 50 h 52"/>
              <a:gd name="T16" fmla="*/ 51 w 52"/>
              <a:gd name="T17" fmla="*/ 26 h 52"/>
              <a:gd name="T18" fmla="*/ 26 w 52"/>
              <a:gd name="T19" fmla="*/ 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52">
                <a:moveTo>
                  <a:pt x="26" y="52"/>
                </a:moveTo>
                <a:cubicBezTo>
                  <a:pt x="12" y="52"/>
                  <a:pt x="0" y="40"/>
                  <a:pt x="0" y="26"/>
                </a:cubicBezTo>
                <a:cubicBezTo>
                  <a:pt x="0" y="11"/>
                  <a:pt x="12" y="0"/>
                  <a:pt x="26" y="0"/>
                </a:cubicBezTo>
                <a:cubicBezTo>
                  <a:pt x="41" y="0"/>
                  <a:pt x="52" y="11"/>
                  <a:pt x="52" y="26"/>
                </a:cubicBezTo>
                <a:cubicBezTo>
                  <a:pt x="52" y="40"/>
                  <a:pt x="41" y="52"/>
                  <a:pt x="26" y="52"/>
                </a:cubicBezTo>
                <a:close/>
                <a:moveTo>
                  <a:pt x="26" y="1"/>
                </a:moveTo>
                <a:cubicBezTo>
                  <a:pt x="13" y="1"/>
                  <a:pt x="2" y="12"/>
                  <a:pt x="2" y="26"/>
                </a:cubicBezTo>
                <a:cubicBezTo>
                  <a:pt x="2" y="39"/>
                  <a:pt x="13" y="50"/>
                  <a:pt x="26" y="50"/>
                </a:cubicBezTo>
                <a:cubicBezTo>
                  <a:pt x="40" y="50"/>
                  <a:pt x="51" y="39"/>
                  <a:pt x="51" y="26"/>
                </a:cubicBezTo>
                <a:cubicBezTo>
                  <a:pt x="51" y="12"/>
                  <a:pt x="40" y="1"/>
                  <a:pt x="26" y="1"/>
                </a:cubicBezTo>
                <a:close/>
              </a:path>
            </a:pathLst>
          </a:custGeom>
          <a:solidFill>
            <a:srgbClr val="3D90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endParaRPr lang="zh-CN" altLang="en-US">
              <a:solidFill>
                <a:prstClr val="black"/>
              </a:solidFill>
              <a:ea typeface="宋体" pitchFamily="2" charset="-122"/>
            </a:endParaRPr>
          </a:p>
        </p:txBody>
      </p:sp>
      <p:sp>
        <p:nvSpPr>
          <p:cNvPr id="38" name="Freeform 27">
            <a:extLst>
              <a:ext uri="{FF2B5EF4-FFF2-40B4-BE49-F238E27FC236}">
                <a16:creationId xmlns:a16="http://schemas.microsoft.com/office/drawing/2014/main" id="{6CC4C5BA-B6D3-7B25-C6C3-6749077438B0}"/>
              </a:ext>
            </a:extLst>
          </p:cNvPr>
          <p:cNvSpPr>
            <a:spLocks noEditPoints="1"/>
          </p:cNvSpPr>
          <p:nvPr/>
        </p:nvSpPr>
        <p:spPr bwMode="auto">
          <a:xfrm>
            <a:off x="6217926" y="5865104"/>
            <a:ext cx="797312" cy="799117"/>
          </a:xfrm>
          <a:custGeom>
            <a:avLst/>
            <a:gdLst>
              <a:gd name="T0" fmla="*/ 34 w 68"/>
              <a:gd name="T1" fmla="*/ 68 h 68"/>
              <a:gd name="T2" fmla="*/ 0 w 68"/>
              <a:gd name="T3" fmla="*/ 34 h 68"/>
              <a:gd name="T4" fmla="*/ 34 w 68"/>
              <a:gd name="T5" fmla="*/ 0 h 68"/>
              <a:gd name="T6" fmla="*/ 68 w 68"/>
              <a:gd name="T7" fmla="*/ 34 h 68"/>
              <a:gd name="T8" fmla="*/ 34 w 68"/>
              <a:gd name="T9" fmla="*/ 68 h 68"/>
              <a:gd name="T10" fmla="*/ 34 w 68"/>
              <a:gd name="T11" fmla="*/ 3 h 68"/>
              <a:gd name="T12" fmla="*/ 2 w 68"/>
              <a:gd name="T13" fmla="*/ 34 h 68"/>
              <a:gd name="T14" fmla="*/ 34 w 68"/>
              <a:gd name="T15" fmla="*/ 66 h 68"/>
              <a:gd name="T16" fmla="*/ 65 w 68"/>
              <a:gd name="T17" fmla="*/ 34 h 68"/>
              <a:gd name="T18" fmla="*/ 34 w 68"/>
              <a:gd name="T1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68">
                <a:moveTo>
                  <a:pt x="34" y="68"/>
                </a:moveTo>
                <a:cubicBezTo>
                  <a:pt x="15" y="68"/>
                  <a:pt x="0" y="53"/>
                  <a:pt x="0" y="34"/>
                </a:cubicBezTo>
                <a:cubicBezTo>
                  <a:pt x="0" y="16"/>
                  <a:pt x="15" y="0"/>
                  <a:pt x="34" y="0"/>
                </a:cubicBezTo>
                <a:cubicBezTo>
                  <a:pt x="53" y="0"/>
                  <a:pt x="68" y="16"/>
                  <a:pt x="68" y="34"/>
                </a:cubicBezTo>
                <a:cubicBezTo>
                  <a:pt x="68" y="53"/>
                  <a:pt x="53" y="68"/>
                  <a:pt x="34" y="68"/>
                </a:cubicBezTo>
                <a:close/>
                <a:moveTo>
                  <a:pt x="34" y="3"/>
                </a:moveTo>
                <a:cubicBezTo>
                  <a:pt x="17" y="3"/>
                  <a:pt x="2" y="17"/>
                  <a:pt x="2" y="34"/>
                </a:cubicBezTo>
                <a:cubicBezTo>
                  <a:pt x="2" y="52"/>
                  <a:pt x="17" y="66"/>
                  <a:pt x="34" y="66"/>
                </a:cubicBezTo>
                <a:cubicBezTo>
                  <a:pt x="51" y="66"/>
                  <a:pt x="65" y="52"/>
                  <a:pt x="65" y="34"/>
                </a:cubicBezTo>
                <a:cubicBezTo>
                  <a:pt x="65" y="17"/>
                  <a:pt x="51" y="3"/>
                  <a:pt x="34" y="3"/>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endParaRPr lang="zh-CN" altLang="en-US" sz="1600">
              <a:solidFill>
                <a:prstClr val="black"/>
              </a:solidFill>
              <a:ea typeface="宋体" pitchFamily="2" charset="-122"/>
            </a:endParaRPr>
          </a:p>
        </p:txBody>
      </p:sp>
      <p:sp>
        <p:nvSpPr>
          <p:cNvPr id="39" name="Freeform 28">
            <a:extLst>
              <a:ext uri="{FF2B5EF4-FFF2-40B4-BE49-F238E27FC236}">
                <a16:creationId xmlns:a16="http://schemas.microsoft.com/office/drawing/2014/main" id="{A84A9B9D-65C3-76D5-742F-5993C8E9968A}"/>
              </a:ext>
            </a:extLst>
          </p:cNvPr>
          <p:cNvSpPr>
            <a:spLocks noEditPoints="1"/>
          </p:cNvSpPr>
          <p:nvPr/>
        </p:nvSpPr>
        <p:spPr bwMode="auto">
          <a:xfrm>
            <a:off x="2665668" y="5797389"/>
            <a:ext cx="879432" cy="883077"/>
          </a:xfrm>
          <a:custGeom>
            <a:avLst/>
            <a:gdLst>
              <a:gd name="T0" fmla="*/ 37 w 75"/>
              <a:gd name="T1" fmla="*/ 75 h 75"/>
              <a:gd name="T2" fmla="*/ 0 w 75"/>
              <a:gd name="T3" fmla="*/ 38 h 75"/>
              <a:gd name="T4" fmla="*/ 37 w 75"/>
              <a:gd name="T5" fmla="*/ 0 h 75"/>
              <a:gd name="T6" fmla="*/ 75 w 75"/>
              <a:gd name="T7" fmla="*/ 38 h 75"/>
              <a:gd name="T8" fmla="*/ 37 w 75"/>
              <a:gd name="T9" fmla="*/ 75 h 75"/>
              <a:gd name="T10" fmla="*/ 37 w 75"/>
              <a:gd name="T11" fmla="*/ 3 h 75"/>
              <a:gd name="T12" fmla="*/ 2 w 75"/>
              <a:gd name="T13" fmla="*/ 38 h 75"/>
              <a:gd name="T14" fmla="*/ 37 w 75"/>
              <a:gd name="T15" fmla="*/ 73 h 75"/>
              <a:gd name="T16" fmla="*/ 72 w 75"/>
              <a:gd name="T17" fmla="*/ 38 h 75"/>
              <a:gd name="T18" fmla="*/ 37 w 75"/>
              <a:gd name="T19" fmla="*/ 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75">
                <a:moveTo>
                  <a:pt x="37" y="75"/>
                </a:moveTo>
                <a:cubicBezTo>
                  <a:pt x="17" y="75"/>
                  <a:pt x="0" y="59"/>
                  <a:pt x="0" y="38"/>
                </a:cubicBezTo>
                <a:cubicBezTo>
                  <a:pt x="0" y="17"/>
                  <a:pt x="17" y="0"/>
                  <a:pt x="37" y="0"/>
                </a:cubicBezTo>
                <a:cubicBezTo>
                  <a:pt x="58" y="0"/>
                  <a:pt x="75" y="17"/>
                  <a:pt x="75" y="38"/>
                </a:cubicBezTo>
                <a:cubicBezTo>
                  <a:pt x="75" y="59"/>
                  <a:pt x="58" y="75"/>
                  <a:pt x="37" y="75"/>
                </a:cubicBezTo>
                <a:close/>
                <a:moveTo>
                  <a:pt x="37" y="3"/>
                </a:moveTo>
                <a:cubicBezTo>
                  <a:pt x="18" y="3"/>
                  <a:pt x="2" y="18"/>
                  <a:pt x="2" y="38"/>
                </a:cubicBezTo>
                <a:cubicBezTo>
                  <a:pt x="2" y="57"/>
                  <a:pt x="18" y="73"/>
                  <a:pt x="37" y="73"/>
                </a:cubicBezTo>
                <a:cubicBezTo>
                  <a:pt x="57" y="73"/>
                  <a:pt x="72" y="57"/>
                  <a:pt x="72" y="38"/>
                </a:cubicBezTo>
                <a:cubicBezTo>
                  <a:pt x="72" y="18"/>
                  <a:pt x="57" y="3"/>
                  <a:pt x="37" y="3"/>
                </a:cubicBezTo>
                <a:close/>
              </a:path>
            </a:pathLst>
          </a:custGeom>
          <a:solidFill>
            <a:srgbClr val="A2B93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endParaRPr lang="zh-CN" altLang="en-US" sz="1600">
              <a:solidFill>
                <a:prstClr val="black"/>
              </a:solidFill>
              <a:ea typeface="宋体" pitchFamily="2" charset="-122"/>
            </a:endParaRPr>
          </a:p>
        </p:txBody>
      </p:sp>
      <p:sp>
        <p:nvSpPr>
          <p:cNvPr id="40" name="Freeform 30">
            <a:extLst>
              <a:ext uri="{FF2B5EF4-FFF2-40B4-BE49-F238E27FC236}">
                <a16:creationId xmlns:a16="http://schemas.microsoft.com/office/drawing/2014/main" id="{3CBE5667-C9C7-81DA-CF5D-B1D303FD683D}"/>
              </a:ext>
            </a:extLst>
          </p:cNvPr>
          <p:cNvSpPr>
            <a:spLocks noEditPoints="1"/>
          </p:cNvSpPr>
          <p:nvPr/>
        </p:nvSpPr>
        <p:spPr bwMode="auto">
          <a:xfrm>
            <a:off x="2595493" y="4207129"/>
            <a:ext cx="727137" cy="682173"/>
          </a:xfrm>
          <a:custGeom>
            <a:avLst/>
            <a:gdLst>
              <a:gd name="T0" fmla="*/ 33 w 62"/>
              <a:gd name="T1" fmla="*/ 58 h 58"/>
              <a:gd name="T2" fmla="*/ 14 w 62"/>
              <a:gd name="T3" fmla="*/ 51 h 58"/>
              <a:gd name="T4" fmla="*/ 11 w 62"/>
              <a:gd name="T5" fmla="*/ 10 h 58"/>
              <a:gd name="T6" fmla="*/ 33 w 62"/>
              <a:gd name="T7" fmla="*/ 0 h 58"/>
              <a:gd name="T8" fmla="*/ 51 w 62"/>
              <a:gd name="T9" fmla="*/ 7 h 58"/>
              <a:gd name="T10" fmla="*/ 61 w 62"/>
              <a:gd name="T11" fmla="*/ 26 h 58"/>
              <a:gd name="T12" fmla="*/ 55 w 62"/>
              <a:gd name="T13" fmla="*/ 47 h 58"/>
              <a:gd name="T14" fmla="*/ 33 w 62"/>
              <a:gd name="T15" fmla="*/ 58 h 58"/>
              <a:gd name="T16" fmla="*/ 33 w 62"/>
              <a:gd name="T17" fmla="*/ 2 h 58"/>
              <a:gd name="T18" fmla="*/ 12 w 62"/>
              <a:gd name="T19" fmla="*/ 11 h 58"/>
              <a:gd name="T20" fmla="*/ 15 w 62"/>
              <a:gd name="T21" fmla="*/ 50 h 58"/>
              <a:gd name="T22" fmla="*/ 33 w 62"/>
              <a:gd name="T23" fmla="*/ 56 h 58"/>
              <a:gd name="T24" fmla="*/ 53 w 62"/>
              <a:gd name="T25" fmla="*/ 46 h 58"/>
              <a:gd name="T26" fmla="*/ 60 w 62"/>
              <a:gd name="T27" fmla="*/ 26 h 58"/>
              <a:gd name="T28" fmla="*/ 50 w 62"/>
              <a:gd name="T29" fmla="*/ 8 h 58"/>
              <a:gd name="T30" fmla="*/ 33 w 62"/>
              <a:gd name="T31" fmla="*/ 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 h="58">
                <a:moveTo>
                  <a:pt x="33" y="58"/>
                </a:moveTo>
                <a:cubicBezTo>
                  <a:pt x="26" y="58"/>
                  <a:pt x="19" y="55"/>
                  <a:pt x="14" y="51"/>
                </a:cubicBezTo>
                <a:cubicBezTo>
                  <a:pt x="2" y="41"/>
                  <a:pt x="0" y="22"/>
                  <a:pt x="11" y="10"/>
                </a:cubicBezTo>
                <a:cubicBezTo>
                  <a:pt x="16" y="4"/>
                  <a:pt x="24" y="0"/>
                  <a:pt x="33" y="0"/>
                </a:cubicBezTo>
                <a:cubicBezTo>
                  <a:pt x="39" y="0"/>
                  <a:pt x="46" y="2"/>
                  <a:pt x="51" y="7"/>
                </a:cubicBezTo>
                <a:cubicBezTo>
                  <a:pt x="57" y="12"/>
                  <a:pt x="61" y="19"/>
                  <a:pt x="61" y="26"/>
                </a:cubicBezTo>
                <a:cubicBezTo>
                  <a:pt x="62" y="34"/>
                  <a:pt x="60" y="41"/>
                  <a:pt x="55" y="47"/>
                </a:cubicBezTo>
                <a:cubicBezTo>
                  <a:pt x="49" y="54"/>
                  <a:pt x="41" y="58"/>
                  <a:pt x="33" y="58"/>
                </a:cubicBezTo>
                <a:close/>
                <a:moveTo>
                  <a:pt x="33" y="2"/>
                </a:moveTo>
                <a:cubicBezTo>
                  <a:pt x="25" y="2"/>
                  <a:pt x="17" y="5"/>
                  <a:pt x="12" y="11"/>
                </a:cubicBezTo>
                <a:cubicBezTo>
                  <a:pt x="2" y="23"/>
                  <a:pt x="4" y="40"/>
                  <a:pt x="15" y="50"/>
                </a:cubicBezTo>
                <a:cubicBezTo>
                  <a:pt x="20" y="54"/>
                  <a:pt x="26" y="56"/>
                  <a:pt x="33" y="56"/>
                </a:cubicBezTo>
                <a:cubicBezTo>
                  <a:pt x="41" y="56"/>
                  <a:pt x="48" y="52"/>
                  <a:pt x="53" y="46"/>
                </a:cubicBezTo>
                <a:cubicBezTo>
                  <a:pt x="58" y="41"/>
                  <a:pt x="60" y="34"/>
                  <a:pt x="60" y="26"/>
                </a:cubicBezTo>
                <a:cubicBezTo>
                  <a:pt x="59" y="19"/>
                  <a:pt x="56" y="13"/>
                  <a:pt x="50" y="8"/>
                </a:cubicBezTo>
                <a:cubicBezTo>
                  <a:pt x="45" y="4"/>
                  <a:pt x="39" y="2"/>
                  <a:pt x="33" y="2"/>
                </a:cubicBezTo>
                <a:close/>
              </a:path>
            </a:pathLst>
          </a:custGeom>
          <a:solidFill>
            <a:srgbClr val="4C606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endParaRPr lang="zh-CN" altLang="en-US" sz="1600">
              <a:solidFill>
                <a:prstClr val="black"/>
              </a:solidFill>
              <a:ea typeface="宋体" pitchFamily="2" charset="-122"/>
            </a:endParaRPr>
          </a:p>
        </p:txBody>
      </p:sp>
      <p:sp>
        <p:nvSpPr>
          <p:cNvPr id="41" name="Freeform 33">
            <a:extLst>
              <a:ext uri="{FF2B5EF4-FFF2-40B4-BE49-F238E27FC236}">
                <a16:creationId xmlns:a16="http://schemas.microsoft.com/office/drawing/2014/main" id="{AAB8BDA4-48D1-0982-A6F4-D37697B07C7D}"/>
              </a:ext>
            </a:extLst>
          </p:cNvPr>
          <p:cNvSpPr>
            <a:spLocks/>
          </p:cNvSpPr>
          <p:nvPr/>
        </p:nvSpPr>
        <p:spPr bwMode="auto">
          <a:xfrm>
            <a:off x="5711578" y="4653915"/>
            <a:ext cx="1500559" cy="493264"/>
          </a:xfrm>
          <a:custGeom>
            <a:avLst/>
            <a:gdLst>
              <a:gd name="T0" fmla="*/ 8 w 1005"/>
              <a:gd name="T1" fmla="*/ 329 h 329"/>
              <a:gd name="T2" fmla="*/ 0 w 1005"/>
              <a:gd name="T3" fmla="*/ 321 h 329"/>
              <a:gd name="T4" fmla="*/ 1005 w 1005"/>
              <a:gd name="T5" fmla="*/ 0 h 329"/>
              <a:gd name="T6" fmla="*/ 1005 w 1005"/>
              <a:gd name="T7" fmla="*/ 8 h 329"/>
              <a:gd name="T8" fmla="*/ 8 w 1005"/>
              <a:gd name="T9" fmla="*/ 329 h 329"/>
            </a:gdLst>
            <a:ahLst/>
            <a:cxnLst>
              <a:cxn ang="0">
                <a:pos x="T0" y="T1"/>
              </a:cxn>
              <a:cxn ang="0">
                <a:pos x="T2" y="T3"/>
              </a:cxn>
              <a:cxn ang="0">
                <a:pos x="T4" y="T5"/>
              </a:cxn>
              <a:cxn ang="0">
                <a:pos x="T6" y="T7"/>
              </a:cxn>
              <a:cxn ang="0">
                <a:pos x="T8" y="T9"/>
              </a:cxn>
            </a:cxnLst>
            <a:rect l="0" t="0" r="r" b="b"/>
            <a:pathLst>
              <a:path w="1005" h="329">
                <a:moveTo>
                  <a:pt x="8" y="329"/>
                </a:moveTo>
                <a:lnTo>
                  <a:pt x="0" y="321"/>
                </a:lnTo>
                <a:lnTo>
                  <a:pt x="1005" y="0"/>
                </a:lnTo>
                <a:lnTo>
                  <a:pt x="1005" y="8"/>
                </a:lnTo>
                <a:lnTo>
                  <a:pt x="8" y="329"/>
                </a:lnTo>
                <a:close/>
              </a:path>
            </a:pathLst>
          </a:custGeom>
          <a:solidFill>
            <a:srgbClr val="3D90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endParaRPr lang="zh-CN" altLang="en-US">
              <a:solidFill>
                <a:prstClr val="black"/>
              </a:solidFill>
              <a:ea typeface="宋体" pitchFamily="2" charset="-122"/>
            </a:endParaRPr>
          </a:p>
        </p:txBody>
      </p:sp>
      <p:sp>
        <p:nvSpPr>
          <p:cNvPr id="42" name="Freeform 34">
            <a:extLst>
              <a:ext uri="{FF2B5EF4-FFF2-40B4-BE49-F238E27FC236}">
                <a16:creationId xmlns:a16="http://schemas.microsoft.com/office/drawing/2014/main" id="{961446A8-2EDE-A56D-7766-F5A19776621D}"/>
              </a:ext>
            </a:extLst>
          </p:cNvPr>
          <p:cNvSpPr>
            <a:spLocks/>
          </p:cNvSpPr>
          <p:nvPr/>
        </p:nvSpPr>
        <p:spPr bwMode="auto">
          <a:xfrm>
            <a:off x="5583172" y="6018260"/>
            <a:ext cx="691303" cy="446786"/>
          </a:xfrm>
          <a:custGeom>
            <a:avLst/>
            <a:gdLst>
              <a:gd name="T0" fmla="*/ 455 w 463"/>
              <a:gd name="T1" fmla="*/ 298 h 298"/>
              <a:gd name="T2" fmla="*/ 0 w 463"/>
              <a:gd name="T3" fmla="*/ 8 h 298"/>
              <a:gd name="T4" fmla="*/ 8 w 463"/>
              <a:gd name="T5" fmla="*/ 0 h 298"/>
              <a:gd name="T6" fmla="*/ 463 w 463"/>
              <a:gd name="T7" fmla="*/ 282 h 298"/>
              <a:gd name="T8" fmla="*/ 455 w 463"/>
              <a:gd name="T9" fmla="*/ 298 h 298"/>
            </a:gdLst>
            <a:ahLst/>
            <a:cxnLst>
              <a:cxn ang="0">
                <a:pos x="T0" y="T1"/>
              </a:cxn>
              <a:cxn ang="0">
                <a:pos x="T2" y="T3"/>
              </a:cxn>
              <a:cxn ang="0">
                <a:pos x="T4" y="T5"/>
              </a:cxn>
              <a:cxn ang="0">
                <a:pos x="T6" y="T7"/>
              </a:cxn>
              <a:cxn ang="0">
                <a:pos x="T8" y="T9"/>
              </a:cxn>
            </a:cxnLst>
            <a:rect l="0" t="0" r="r" b="b"/>
            <a:pathLst>
              <a:path w="463" h="298">
                <a:moveTo>
                  <a:pt x="455" y="298"/>
                </a:moveTo>
                <a:lnTo>
                  <a:pt x="0" y="8"/>
                </a:lnTo>
                <a:lnTo>
                  <a:pt x="8" y="0"/>
                </a:lnTo>
                <a:lnTo>
                  <a:pt x="463" y="282"/>
                </a:lnTo>
                <a:lnTo>
                  <a:pt x="455" y="298"/>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endParaRPr lang="zh-CN" altLang="en-US" sz="1600">
              <a:solidFill>
                <a:prstClr val="black"/>
              </a:solidFill>
              <a:ea typeface="宋体" pitchFamily="2" charset="-122"/>
            </a:endParaRPr>
          </a:p>
        </p:txBody>
      </p:sp>
      <p:sp>
        <p:nvSpPr>
          <p:cNvPr id="43" name="Freeform 36">
            <a:extLst>
              <a:ext uri="{FF2B5EF4-FFF2-40B4-BE49-F238E27FC236}">
                <a16:creationId xmlns:a16="http://schemas.microsoft.com/office/drawing/2014/main" id="{9CF07BDD-1563-E677-40C5-F8EB1336C571}"/>
              </a:ext>
            </a:extLst>
          </p:cNvPr>
          <p:cNvSpPr>
            <a:spLocks/>
          </p:cNvSpPr>
          <p:nvPr/>
        </p:nvSpPr>
        <p:spPr bwMode="auto">
          <a:xfrm>
            <a:off x="3497321" y="5947794"/>
            <a:ext cx="1406494" cy="493264"/>
          </a:xfrm>
          <a:custGeom>
            <a:avLst/>
            <a:gdLst>
              <a:gd name="T0" fmla="*/ 0 w 942"/>
              <a:gd name="T1" fmla="*/ 329 h 329"/>
              <a:gd name="T2" fmla="*/ 0 w 942"/>
              <a:gd name="T3" fmla="*/ 321 h 329"/>
              <a:gd name="T4" fmla="*/ 942 w 942"/>
              <a:gd name="T5" fmla="*/ 0 h 329"/>
              <a:gd name="T6" fmla="*/ 942 w 942"/>
              <a:gd name="T7" fmla="*/ 8 h 329"/>
              <a:gd name="T8" fmla="*/ 0 w 942"/>
              <a:gd name="T9" fmla="*/ 329 h 329"/>
            </a:gdLst>
            <a:ahLst/>
            <a:cxnLst>
              <a:cxn ang="0">
                <a:pos x="T0" y="T1"/>
              </a:cxn>
              <a:cxn ang="0">
                <a:pos x="T2" y="T3"/>
              </a:cxn>
              <a:cxn ang="0">
                <a:pos x="T4" y="T5"/>
              </a:cxn>
              <a:cxn ang="0">
                <a:pos x="T6" y="T7"/>
              </a:cxn>
              <a:cxn ang="0">
                <a:pos x="T8" y="T9"/>
              </a:cxn>
            </a:cxnLst>
            <a:rect l="0" t="0" r="r" b="b"/>
            <a:pathLst>
              <a:path w="942" h="329">
                <a:moveTo>
                  <a:pt x="0" y="329"/>
                </a:moveTo>
                <a:lnTo>
                  <a:pt x="0" y="321"/>
                </a:lnTo>
                <a:lnTo>
                  <a:pt x="942" y="0"/>
                </a:lnTo>
                <a:lnTo>
                  <a:pt x="942" y="8"/>
                </a:lnTo>
                <a:lnTo>
                  <a:pt x="0" y="329"/>
                </a:lnTo>
                <a:close/>
              </a:path>
            </a:pathLst>
          </a:custGeom>
          <a:solidFill>
            <a:srgbClr val="A2B93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endParaRPr lang="zh-CN" altLang="en-US" sz="1600">
              <a:solidFill>
                <a:prstClr val="black"/>
              </a:solidFill>
              <a:ea typeface="宋体" pitchFamily="2" charset="-122"/>
            </a:endParaRPr>
          </a:p>
        </p:txBody>
      </p:sp>
      <p:sp>
        <p:nvSpPr>
          <p:cNvPr id="44" name="Freeform 38">
            <a:extLst>
              <a:ext uri="{FF2B5EF4-FFF2-40B4-BE49-F238E27FC236}">
                <a16:creationId xmlns:a16="http://schemas.microsoft.com/office/drawing/2014/main" id="{F023F393-BEF7-5241-C006-1E7D4501C4CA}"/>
              </a:ext>
            </a:extLst>
          </p:cNvPr>
          <p:cNvSpPr>
            <a:spLocks/>
          </p:cNvSpPr>
          <p:nvPr/>
        </p:nvSpPr>
        <p:spPr bwMode="auto">
          <a:xfrm>
            <a:off x="3274850" y="4665909"/>
            <a:ext cx="1522955" cy="587718"/>
          </a:xfrm>
          <a:custGeom>
            <a:avLst/>
            <a:gdLst>
              <a:gd name="T0" fmla="*/ 1012 w 1020"/>
              <a:gd name="T1" fmla="*/ 392 h 392"/>
              <a:gd name="T2" fmla="*/ 0 w 1020"/>
              <a:gd name="T3" fmla="*/ 7 h 392"/>
              <a:gd name="T4" fmla="*/ 8 w 1020"/>
              <a:gd name="T5" fmla="*/ 0 h 392"/>
              <a:gd name="T6" fmla="*/ 1020 w 1020"/>
              <a:gd name="T7" fmla="*/ 376 h 392"/>
              <a:gd name="T8" fmla="*/ 1012 w 1020"/>
              <a:gd name="T9" fmla="*/ 392 h 392"/>
            </a:gdLst>
            <a:ahLst/>
            <a:cxnLst>
              <a:cxn ang="0">
                <a:pos x="T0" y="T1"/>
              </a:cxn>
              <a:cxn ang="0">
                <a:pos x="T2" y="T3"/>
              </a:cxn>
              <a:cxn ang="0">
                <a:pos x="T4" y="T5"/>
              </a:cxn>
              <a:cxn ang="0">
                <a:pos x="T6" y="T7"/>
              </a:cxn>
              <a:cxn ang="0">
                <a:pos x="T8" y="T9"/>
              </a:cxn>
            </a:cxnLst>
            <a:rect l="0" t="0" r="r" b="b"/>
            <a:pathLst>
              <a:path w="1020" h="392">
                <a:moveTo>
                  <a:pt x="1012" y="392"/>
                </a:moveTo>
                <a:lnTo>
                  <a:pt x="0" y="7"/>
                </a:lnTo>
                <a:lnTo>
                  <a:pt x="8" y="0"/>
                </a:lnTo>
                <a:lnTo>
                  <a:pt x="1020" y="376"/>
                </a:lnTo>
                <a:lnTo>
                  <a:pt x="1012" y="392"/>
                </a:lnTo>
                <a:close/>
              </a:path>
            </a:pathLst>
          </a:custGeom>
          <a:solidFill>
            <a:srgbClr val="4C606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endParaRPr lang="zh-CN" altLang="en-US" sz="1600">
              <a:solidFill>
                <a:prstClr val="black"/>
              </a:solidFill>
              <a:ea typeface="宋体" pitchFamily="2" charset="-122"/>
            </a:endParaRPr>
          </a:p>
        </p:txBody>
      </p:sp>
      <p:sp>
        <p:nvSpPr>
          <p:cNvPr id="45" name="TextBox 58">
            <a:extLst>
              <a:ext uri="{FF2B5EF4-FFF2-40B4-BE49-F238E27FC236}">
                <a16:creationId xmlns:a16="http://schemas.microsoft.com/office/drawing/2014/main" id="{4DA50767-2A5E-E137-9FCD-880206E80214}"/>
              </a:ext>
            </a:extLst>
          </p:cNvPr>
          <p:cNvSpPr txBox="1"/>
          <p:nvPr/>
        </p:nvSpPr>
        <p:spPr bwMode="auto">
          <a:xfrm>
            <a:off x="2361451" y="5557037"/>
            <a:ext cx="1487908" cy="276999"/>
          </a:xfrm>
          <a:prstGeom prst="rect">
            <a:avLst/>
          </a:prstGeom>
          <a:noFill/>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1200" b="1" spc="300" dirty="0">
                <a:solidFill>
                  <a:srgbClr val="00B050"/>
                </a:solidFill>
                <a:latin typeface="微軟正黑體" panose="020B0604030504040204" pitchFamily="34" charset="-120"/>
                <a:ea typeface="微軟正黑體" panose="020B0604030504040204" pitchFamily="34" charset="-120"/>
                <a:cs typeface="Arial" pitchFamily="34" charset="0"/>
              </a:rPr>
              <a:t>A</a:t>
            </a:r>
            <a:r>
              <a:rPr lang="zh-TW" altLang="en-US" sz="1200" b="1" spc="300" dirty="0">
                <a:solidFill>
                  <a:srgbClr val="00B050"/>
                </a:solidFill>
                <a:latin typeface="微軟正黑體" panose="020B0604030504040204" pitchFamily="34" charset="-120"/>
                <a:ea typeface="微軟正黑體" panose="020B0604030504040204" pitchFamily="34" charset="-120"/>
                <a:cs typeface="Arial" pitchFamily="34" charset="0"/>
              </a:rPr>
              <a:t>公司忠孝門市</a:t>
            </a:r>
            <a:endParaRPr lang="zh-CN" altLang="en-US" sz="1200" b="1" spc="300" dirty="0">
              <a:solidFill>
                <a:srgbClr val="00B050"/>
              </a:solidFill>
              <a:latin typeface="微軟正黑體" panose="020B0604030504040204" pitchFamily="34" charset="-120"/>
              <a:ea typeface="微軟正黑體" panose="020B0604030504040204" pitchFamily="34" charset="-120"/>
              <a:cs typeface="Arial" pitchFamily="34" charset="0"/>
            </a:endParaRPr>
          </a:p>
        </p:txBody>
      </p:sp>
      <p:sp>
        <p:nvSpPr>
          <p:cNvPr id="46" name="TextBox 59">
            <a:extLst>
              <a:ext uri="{FF2B5EF4-FFF2-40B4-BE49-F238E27FC236}">
                <a16:creationId xmlns:a16="http://schemas.microsoft.com/office/drawing/2014/main" id="{CBF84A85-B00E-4B21-2020-09F1F2AE1E6B}"/>
              </a:ext>
            </a:extLst>
          </p:cNvPr>
          <p:cNvSpPr txBox="1"/>
          <p:nvPr/>
        </p:nvSpPr>
        <p:spPr bwMode="auto">
          <a:xfrm>
            <a:off x="8012384" y="5654651"/>
            <a:ext cx="1103187" cy="461665"/>
          </a:xfrm>
          <a:prstGeom prst="rect">
            <a:avLst/>
          </a:prstGeom>
          <a:noFill/>
        </p:spPr>
        <p:txBody>
          <a:bodyPr wrap="none">
            <a:spAutoFit/>
          </a:bodyPr>
          <a:lstStyle>
            <a:defPPr>
              <a:defRPr lang="zh-CN"/>
            </a:defPPr>
            <a:lvl1pPr marL="0" algn="ctr" defTabSz="914400" rtl="0" eaLnBrk="1" fontAlgn="auto" latinLnBrk="0" hangingPunct="1">
              <a:spcBef>
                <a:spcPts val="0"/>
              </a:spcBef>
              <a:spcAft>
                <a:spcPts val="0"/>
              </a:spcAft>
              <a:defRPr sz="1200" kern="1200" spc="300">
                <a:solidFill>
                  <a:srgbClr val="F83003"/>
                </a:solidFill>
                <a:latin typeface="微软雅黑" pitchFamily="34" charset="-122"/>
                <a:ea typeface="微软雅黑" pitchFamily="34" charset="-122"/>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30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A</a:t>
            </a:r>
            <a:r>
              <a:rPr kumimoji="0" lang="zh-TW" altLang="en-US" sz="1200" b="1" i="0" u="none" strike="noStrike" kern="0" cap="none" spc="30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公司</a:t>
            </a:r>
            <a:r>
              <a:rPr lang="zh-TW" altLang="en-US" b="1" kern="0" dirty="0">
                <a:solidFill>
                  <a:srgbClr val="FF0000"/>
                </a:solidFill>
                <a:latin typeface="微軟正黑體" panose="020B0604030504040204" pitchFamily="34" charset="-120"/>
                <a:ea typeface="微軟正黑體" panose="020B0604030504040204" pitchFamily="34" charset="-120"/>
              </a:rPr>
              <a:t>八德</a:t>
            </a:r>
            <a:endParaRPr lang="en-US" altLang="zh-TW" b="1" kern="0" dirty="0">
              <a:solidFill>
                <a:srgbClr val="FF0000"/>
              </a:solidFill>
              <a:latin typeface="微軟正黑體" panose="020B0604030504040204" pitchFamily="34" charset="-120"/>
              <a:ea typeface="微軟正黑體" panose="020B0604030504040204" pitchFamily="34" charset="-120"/>
            </a:endParaRPr>
          </a:p>
          <a:p>
            <a:pPr marL="0" marR="0" lvl="0" indent="0" algn="ctr" defTabSz="914400" eaLnBrk="1" fontAlgn="auto" latinLnBrk="0" hangingPunct="1">
              <a:lnSpc>
                <a:spcPct val="100000"/>
              </a:lnSpc>
              <a:spcBef>
                <a:spcPts val="0"/>
              </a:spcBef>
              <a:spcAft>
                <a:spcPts val="0"/>
              </a:spcAft>
              <a:buClrTx/>
              <a:buSzTx/>
              <a:buFontTx/>
              <a:buNone/>
              <a:tabLst/>
              <a:defRPr/>
            </a:pPr>
            <a:r>
              <a:rPr lang="zh-TW" altLang="en-US" b="1" kern="0" dirty="0">
                <a:solidFill>
                  <a:srgbClr val="FF0000"/>
                </a:solidFill>
                <a:latin typeface="微軟正黑體" panose="020B0604030504040204" pitchFamily="34" charset="-120"/>
                <a:ea typeface="微軟正黑體" panose="020B0604030504040204" pitchFamily="34" charset="-120"/>
              </a:rPr>
              <a:t>特約門市</a:t>
            </a:r>
            <a:endParaRPr kumimoji="0" lang="zh-CN" altLang="en-US" sz="1200" b="1" i="0" u="none" strike="noStrike" kern="0" cap="none" spc="30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endParaRPr>
          </a:p>
        </p:txBody>
      </p:sp>
      <p:sp>
        <p:nvSpPr>
          <p:cNvPr id="47" name="TextBox 62">
            <a:extLst>
              <a:ext uri="{FF2B5EF4-FFF2-40B4-BE49-F238E27FC236}">
                <a16:creationId xmlns:a16="http://schemas.microsoft.com/office/drawing/2014/main" id="{8182216D-B77C-74ED-62CA-E9F62BCDDE63}"/>
              </a:ext>
            </a:extLst>
          </p:cNvPr>
          <p:cNvSpPr txBox="1"/>
          <p:nvPr/>
        </p:nvSpPr>
        <p:spPr bwMode="auto">
          <a:xfrm>
            <a:off x="5002114" y="6463232"/>
            <a:ext cx="1487908" cy="276999"/>
          </a:xfrm>
          <a:prstGeom prst="rect">
            <a:avLst/>
          </a:prstGeom>
          <a:noFill/>
        </p:spPr>
        <p:txBody>
          <a:bodyPr wrap="none">
            <a:spAutoFit/>
          </a:bodyPr>
          <a:lstStyle>
            <a:defPPr>
              <a:defRPr lang="zh-CN"/>
            </a:defPPr>
            <a:lvl1pPr marL="0" algn="ctr" defTabSz="914400" rtl="0" eaLnBrk="1" fontAlgn="auto" latinLnBrk="0" hangingPunct="1">
              <a:spcBef>
                <a:spcPts val="0"/>
              </a:spcBef>
              <a:spcAft>
                <a:spcPts val="0"/>
              </a:spcAft>
              <a:defRPr sz="1400" kern="1200" spc="300">
                <a:solidFill>
                  <a:srgbClr val="EBAC07"/>
                </a:solidFill>
                <a:latin typeface="微软雅黑" pitchFamily="34" charset="-122"/>
                <a:ea typeface="微软雅黑" pitchFamily="34" charset="-122"/>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300" normalizeH="0" baseline="0" noProof="0" dirty="0">
                <a:ln>
                  <a:noFill/>
                </a:ln>
                <a:solidFill>
                  <a:schemeClr val="accent1">
                    <a:lumMod val="50000"/>
                  </a:schemeClr>
                </a:solidFill>
                <a:effectLst/>
                <a:uLnTx/>
                <a:uFillTx/>
                <a:latin typeface="微軟正黑體" panose="020B0604030504040204" pitchFamily="34" charset="-120"/>
                <a:ea typeface="微軟正黑體" panose="020B0604030504040204" pitchFamily="34" charset="-120"/>
              </a:rPr>
              <a:t>A</a:t>
            </a:r>
            <a:r>
              <a:rPr kumimoji="0" lang="zh-TW" altLang="en-US" sz="1200" b="1" i="0" u="none" strike="noStrike" kern="0" cap="none" spc="300" normalizeH="0" baseline="0" noProof="0" dirty="0">
                <a:ln>
                  <a:noFill/>
                </a:ln>
                <a:solidFill>
                  <a:schemeClr val="accent1">
                    <a:lumMod val="50000"/>
                  </a:schemeClr>
                </a:solidFill>
                <a:effectLst/>
                <a:uLnTx/>
                <a:uFillTx/>
                <a:latin typeface="微軟正黑體" panose="020B0604030504040204" pitchFamily="34" charset="-120"/>
                <a:ea typeface="微軟正黑體" panose="020B0604030504040204" pitchFamily="34" charset="-120"/>
              </a:rPr>
              <a:t>公司信義門市</a:t>
            </a:r>
            <a:endParaRPr kumimoji="0" lang="zh-CN" altLang="en-US" sz="1200" b="1" i="0" u="none" strike="noStrike" kern="0" cap="none" spc="300" normalizeH="0" baseline="0" noProof="0" dirty="0">
              <a:ln>
                <a:noFill/>
              </a:ln>
              <a:solidFill>
                <a:schemeClr val="accent1">
                  <a:lumMod val="50000"/>
                </a:schemeClr>
              </a:solidFill>
              <a:effectLst/>
              <a:uLnTx/>
              <a:uFillTx/>
              <a:latin typeface="微軟正黑體" panose="020B0604030504040204" pitchFamily="34" charset="-120"/>
              <a:ea typeface="微軟正黑體" panose="020B0604030504040204" pitchFamily="34" charset="-120"/>
            </a:endParaRPr>
          </a:p>
        </p:txBody>
      </p:sp>
      <p:sp>
        <p:nvSpPr>
          <p:cNvPr id="48" name="TextBox 63">
            <a:extLst>
              <a:ext uri="{FF2B5EF4-FFF2-40B4-BE49-F238E27FC236}">
                <a16:creationId xmlns:a16="http://schemas.microsoft.com/office/drawing/2014/main" id="{EBAD88B7-DBE7-170B-851A-03C591DA4EA0}"/>
              </a:ext>
            </a:extLst>
          </p:cNvPr>
          <p:cNvSpPr txBox="1"/>
          <p:nvPr/>
        </p:nvSpPr>
        <p:spPr bwMode="auto">
          <a:xfrm>
            <a:off x="2218619" y="4935779"/>
            <a:ext cx="1487908" cy="276999"/>
          </a:xfrm>
          <a:prstGeom prst="rect">
            <a:avLst/>
          </a:prstGeom>
          <a:noFill/>
        </p:spPr>
        <p:txBody>
          <a:bodyPr wrap="none">
            <a:spAutoFit/>
          </a:bodyPr>
          <a:lstStyle>
            <a:defPPr>
              <a:defRPr lang="zh-CN"/>
            </a:defPPr>
            <a:lvl1pPr marL="0" algn="ctr" defTabSz="914400" rtl="0" eaLnBrk="1" fontAlgn="auto" latinLnBrk="0" hangingPunct="1">
              <a:spcBef>
                <a:spcPts val="0"/>
              </a:spcBef>
              <a:spcAft>
                <a:spcPts val="0"/>
              </a:spcAft>
              <a:defRPr sz="1400" kern="1200" spc="300">
                <a:solidFill>
                  <a:srgbClr val="284848"/>
                </a:solidFill>
                <a:latin typeface="微软雅黑" pitchFamily="34" charset="-122"/>
                <a:ea typeface="微软雅黑" pitchFamily="34" charset="-122"/>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300" normalizeH="0" baseline="0" noProof="0" dirty="0">
                <a:ln>
                  <a:noFill/>
                </a:ln>
                <a:solidFill>
                  <a:schemeClr val="accent2">
                    <a:lumMod val="50000"/>
                  </a:schemeClr>
                </a:solidFill>
                <a:effectLst/>
                <a:uLnTx/>
                <a:uFillTx/>
                <a:latin typeface="微軟正黑體" panose="020B0604030504040204" pitchFamily="34" charset="-120"/>
                <a:ea typeface="微軟正黑體" panose="020B0604030504040204" pitchFamily="34" charset="-120"/>
              </a:rPr>
              <a:t>A</a:t>
            </a:r>
            <a:r>
              <a:rPr kumimoji="0" lang="zh-TW" altLang="en-US" sz="1200" b="1" i="0" u="none" strike="noStrike" kern="0" cap="none" spc="300" normalizeH="0" baseline="0" noProof="0" dirty="0">
                <a:ln>
                  <a:noFill/>
                </a:ln>
                <a:solidFill>
                  <a:schemeClr val="accent2">
                    <a:lumMod val="50000"/>
                  </a:schemeClr>
                </a:solidFill>
                <a:effectLst/>
                <a:uLnTx/>
                <a:uFillTx/>
                <a:latin typeface="微軟正黑體" panose="020B0604030504040204" pitchFamily="34" charset="-120"/>
                <a:ea typeface="微軟正黑體" panose="020B0604030504040204" pitchFamily="34" charset="-120"/>
              </a:rPr>
              <a:t>公司仁愛門市</a:t>
            </a:r>
            <a:endParaRPr kumimoji="0" lang="zh-CN" altLang="en-US" sz="1200" b="1" i="0" u="none" strike="noStrike" kern="0" cap="none" spc="300" normalizeH="0" baseline="0" noProof="0" dirty="0">
              <a:ln>
                <a:noFill/>
              </a:ln>
              <a:solidFill>
                <a:schemeClr val="accent2">
                  <a:lumMod val="50000"/>
                </a:schemeClr>
              </a:solidFill>
              <a:effectLst/>
              <a:uLnTx/>
              <a:uFillTx/>
              <a:latin typeface="微軟正黑體" panose="020B0604030504040204" pitchFamily="34" charset="-120"/>
              <a:ea typeface="微軟正黑體" panose="020B0604030504040204" pitchFamily="34" charset="-120"/>
            </a:endParaRPr>
          </a:p>
        </p:txBody>
      </p:sp>
      <p:sp>
        <p:nvSpPr>
          <p:cNvPr id="49" name="TextBox 65">
            <a:extLst>
              <a:ext uri="{FF2B5EF4-FFF2-40B4-BE49-F238E27FC236}">
                <a16:creationId xmlns:a16="http://schemas.microsoft.com/office/drawing/2014/main" id="{FADC328F-A3F1-717A-EBDC-3471BFE9DAAB}"/>
              </a:ext>
            </a:extLst>
          </p:cNvPr>
          <p:cNvSpPr txBox="1"/>
          <p:nvPr/>
        </p:nvSpPr>
        <p:spPr bwMode="auto">
          <a:xfrm>
            <a:off x="4784771" y="5579484"/>
            <a:ext cx="1107996" cy="276999"/>
          </a:xfrm>
          <a:prstGeom prst="rect">
            <a:avLst/>
          </a:prstGeom>
          <a:noFill/>
        </p:spPr>
        <p:txBody>
          <a:bodyPr wrap="none">
            <a:spAutoFit/>
          </a:bodyPr>
          <a:lstStyle>
            <a:defPPr>
              <a:defRPr lang="zh-CN"/>
            </a:defPPr>
            <a:lvl1pPr marL="0" algn="ctr" defTabSz="914400" rtl="0" eaLnBrk="1" fontAlgn="auto" latinLnBrk="0" hangingPunct="1">
              <a:spcBef>
                <a:spcPts val="0"/>
              </a:spcBef>
              <a:spcAft>
                <a:spcPts val="0"/>
              </a:spcAft>
              <a:defRPr sz="1400" kern="1200" spc="300">
                <a:solidFill>
                  <a:srgbClr val="284848"/>
                </a:solidFill>
                <a:latin typeface="微软雅黑" pitchFamily="34" charset="-122"/>
                <a:ea typeface="微软雅黑" pitchFamily="34" charset="-122"/>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1200" b="1" i="0" u="none" strike="noStrike" kern="0" cap="none" spc="300" normalizeH="0" baseline="0" noProof="0" dirty="0">
                <a:ln>
                  <a:noFill/>
                </a:ln>
                <a:solidFill>
                  <a:schemeClr val="accent2">
                    <a:lumMod val="75000"/>
                  </a:schemeClr>
                </a:solidFill>
                <a:effectLst/>
                <a:uLnTx/>
                <a:uFillTx/>
                <a:latin typeface="微軟正黑體" panose="020B0604030504040204" pitchFamily="34" charset="-120"/>
                <a:ea typeface="微軟正黑體" panose="020B0604030504040204" pitchFamily="34" charset="-120"/>
              </a:rPr>
              <a:t>A</a:t>
            </a:r>
            <a:r>
              <a:rPr lang="zh-TW" altLang="en-US" sz="1200" b="1" kern="0" dirty="0">
                <a:solidFill>
                  <a:schemeClr val="accent2">
                    <a:lumMod val="75000"/>
                  </a:schemeClr>
                </a:solidFill>
                <a:latin typeface="微軟正黑體" panose="020B0604030504040204" pitchFamily="34" charset="-120"/>
                <a:ea typeface="微軟正黑體" panose="020B0604030504040204" pitchFamily="34" charset="-120"/>
              </a:rPr>
              <a:t>電信</a:t>
            </a:r>
            <a:r>
              <a:rPr kumimoji="0" lang="zh-TW" altLang="en-US" sz="1200" b="1" i="0" u="none" strike="noStrike" kern="0" cap="none" spc="300" normalizeH="0" baseline="0" noProof="0" dirty="0">
                <a:ln>
                  <a:noFill/>
                </a:ln>
                <a:solidFill>
                  <a:schemeClr val="accent2">
                    <a:lumMod val="75000"/>
                  </a:schemeClr>
                </a:solidFill>
                <a:effectLst/>
                <a:uLnTx/>
                <a:uFillTx/>
                <a:latin typeface="微軟正黑體" panose="020B0604030504040204" pitchFamily="34" charset="-120"/>
                <a:ea typeface="微軟正黑體" panose="020B0604030504040204" pitchFamily="34" charset="-120"/>
              </a:rPr>
              <a:t>公司</a:t>
            </a:r>
            <a:endParaRPr kumimoji="0" lang="zh-CN" altLang="en-US" sz="1200" b="1" i="0" u="none" strike="noStrike" kern="0" cap="none" spc="300" normalizeH="0" baseline="0" noProof="0" dirty="0">
              <a:ln>
                <a:noFill/>
              </a:ln>
              <a:solidFill>
                <a:schemeClr val="accent2">
                  <a:lumMod val="75000"/>
                </a:schemeClr>
              </a:solidFill>
              <a:effectLst/>
              <a:uLnTx/>
              <a:uFillTx/>
              <a:latin typeface="微軟正黑體" panose="020B0604030504040204" pitchFamily="34" charset="-120"/>
              <a:ea typeface="微軟正黑體" panose="020B0604030504040204" pitchFamily="34" charset="-120"/>
            </a:endParaRPr>
          </a:p>
        </p:txBody>
      </p:sp>
      <p:sp>
        <p:nvSpPr>
          <p:cNvPr id="50" name="TextBox 66">
            <a:extLst>
              <a:ext uri="{FF2B5EF4-FFF2-40B4-BE49-F238E27FC236}">
                <a16:creationId xmlns:a16="http://schemas.microsoft.com/office/drawing/2014/main" id="{00A92EA8-7DC8-6C0A-8EF5-DB3C8CE3270D}"/>
              </a:ext>
            </a:extLst>
          </p:cNvPr>
          <p:cNvSpPr txBox="1"/>
          <p:nvPr/>
        </p:nvSpPr>
        <p:spPr bwMode="auto">
          <a:xfrm>
            <a:off x="5845728" y="4328907"/>
            <a:ext cx="1487908" cy="276999"/>
          </a:xfrm>
          <a:prstGeom prst="rect">
            <a:avLst/>
          </a:prstGeom>
          <a:noFill/>
        </p:spPr>
        <p:txBody>
          <a:bodyPr wrap="none">
            <a:spAutoFit/>
          </a:bodyPr>
          <a:lstStyle>
            <a:defPPr>
              <a:defRPr lang="zh-CN"/>
            </a:defPPr>
            <a:lvl1pPr marL="0" algn="ctr" defTabSz="914400" rtl="0" eaLnBrk="1" fontAlgn="auto" latinLnBrk="0" hangingPunct="1">
              <a:spcBef>
                <a:spcPts val="0"/>
              </a:spcBef>
              <a:spcAft>
                <a:spcPts val="0"/>
              </a:spcAft>
              <a:defRPr sz="1200" kern="1200" spc="300">
                <a:solidFill>
                  <a:srgbClr val="3D9077"/>
                </a:solidFill>
                <a:latin typeface="微软雅黑" pitchFamily="34" charset="-122"/>
                <a:ea typeface="微软雅黑" pitchFamily="34" charset="-122"/>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300" normalizeH="0" baseline="0" noProof="0" dirty="0">
                <a:ln>
                  <a:noFill/>
                </a:ln>
                <a:solidFill>
                  <a:srgbClr val="3D9077"/>
                </a:solidFill>
                <a:effectLst/>
                <a:uLnTx/>
                <a:uFillTx/>
                <a:latin typeface="微軟正黑體" panose="020B0604030504040204" pitchFamily="34" charset="-120"/>
                <a:ea typeface="微軟正黑體" panose="020B0604030504040204" pitchFamily="34" charset="-120"/>
              </a:rPr>
              <a:t>A</a:t>
            </a:r>
            <a:r>
              <a:rPr kumimoji="0" lang="zh-TW" altLang="en-US" sz="1200" b="1" i="0" u="none" strike="noStrike" kern="0" cap="none" spc="300" normalizeH="0" baseline="0" noProof="0" dirty="0">
                <a:ln>
                  <a:noFill/>
                </a:ln>
                <a:solidFill>
                  <a:srgbClr val="3D9077"/>
                </a:solidFill>
                <a:effectLst/>
                <a:uLnTx/>
                <a:uFillTx/>
                <a:latin typeface="微軟正黑體" panose="020B0604030504040204" pitchFamily="34" charset="-120"/>
                <a:ea typeface="微軟正黑體" panose="020B0604030504040204" pitchFamily="34" charset="-120"/>
              </a:rPr>
              <a:t>公司和平門市</a:t>
            </a:r>
            <a:endParaRPr kumimoji="0" lang="zh-CN" altLang="en-US" sz="1200" b="1" i="0" u="none" strike="noStrike" kern="0" cap="none" spc="300" normalizeH="0" baseline="0" noProof="0" dirty="0">
              <a:ln>
                <a:noFill/>
              </a:ln>
              <a:solidFill>
                <a:srgbClr val="3D9077"/>
              </a:solidFill>
              <a:effectLst/>
              <a:uLnTx/>
              <a:uFillTx/>
              <a:latin typeface="微軟正黑體" panose="020B0604030504040204" pitchFamily="34" charset="-120"/>
              <a:ea typeface="微軟正黑體" panose="020B0604030504040204" pitchFamily="34" charset="-120"/>
            </a:endParaRPr>
          </a:p>
        </p:txBody>
      </p:sp>
      <p:sp>
        <p:nvSpPr>
          <p:cNvPr id="51" name="Round Same Side Corner Rectangle 8">
            <a:extLst>
              <a:ext uri="{FF2B5EF4-FFF2-40B4-BE49-F238E27FC236}">
                <a16:creationId xmlns:a16="http://schemas.microsoft.com/office/drawing/2014/main" id="{4FCAAA89-0A57-1E6E-150D-AA6D734527EC}"/>
              </a:ext>
            </a:extLst>
          </p:cNvPr>
          <p:cNvSpPr/>
          <p:nvPr/>
        </p:nvSpPr>
        <p:spPr>
          <a:xfrm>
            <a:off x="5044094" y="5053206"/>
            <a:ext cx="491372" cy="494165"/>
          </a:xfrm>
          <a:custGeom>
            <a:avLst/>
            <a:gdLst/>
            <a:ahLst/>
            <a:cxnLst/>
            <a:rect l="l" t="t" r="r" b="b"/>
            <a:pathLst>
              <a:path w="3197597" h="3202496">
                <a:moveTo>
                  <a:pt x="601421" y="1611393"/>
                </a:moveTo>
                <a:lnTo>
                  <a:pt x="2596176" y="1611393"/>
                </a:lnTo>
                <a:cubicBezTo>
                  <a:pt x="2928331" y="1611393"/>
                  <a:pt x="3197594" y="1880656"/>
                  <a:pt x="3197594" y="2212811"/>
                </a:cubicBezTo>
                <a:lnTo>
                  <a:pt x="3197594" y="2776360"/>
                </a:lnTo>
                <a:lnTo>
                  <a:pt x="3197597" y="2776360"/>
                </a:lnTo>
                <a:lnTo>
                  <a:pt x="3197597" y="2914824"/>
                </a:lnTo>
                <a:lnTo>
                  <a:pt x="3197198" y="2914824"/>
                </a:lnTo>
                <a:lnTo>
                  <a:pt x="3197198" y="3202496"/>
                </a:lnTo>
                <a:lnTo>
                  <a:pt x="398" y="3202496"/>
                </a:lnTo>
                <a:lnTo>
                  <a:pt x="398" y="2914824"/>
                </a:lnTo>
                <a:lnTo>
                  <a:pt x="0" y="2914824"/>
                </a:lnTo>
                <a:lnTo>
                  <a:pt x="0" y="2212811"/>
                </a:lnTo>
                <a:cubicBezTo>
                  <a:pt x="0" y="1880656"/>
                  <a:pt x="269266" y="1611393"/>
                  <a:pt x="601421" y="1611393"/>
                </a:cubicBezTo>
                <a:close/>
                <a:moveTo>
                  <a:pt x="1598801" y="0"/>
                </a:moveTo>
                <a:cubicBezTo>
                  <a:pt x="1998649" y="0"/>
                  <a:pt x="2322791" y="324142"/>
                  <a:pt x="2322791" y="723993"/>
                </a:cubicBezTo>
                <a:cubicBezTo>
                  <a:pt x="2322791" y="1123843"/>
                  <a:pt x="1998649" y="1447985"/>
                  <a:pt x="1598801" y="1447985"/>
                </a:cubicBezTo>
                <a:cubicBezTo>
                  <a:pt x="1198951" y="1447985"/>
                  <a:pt x="874809" y="1123843"/>
                  <a:pt x="874809" y="723993"/>
                </a:cubicBezTo>
                <a:cubicBezTo>
                  <a:pt x="874809" y="324142"/>
                  <a:pt x="1198951" y="0"/>
                  <a:pt x="159880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2700"/>
          </a:p>
        </p:txBody>
      </p:sp>
      <p:cxnSp>
        <p:nvCxnSpPr>
          <p:cNvPr id="52" name="直線接點 51">
            <a:extLst>
              <a:ext uri="{FF2B5EF4-FFF2-40B4-BE49-F238E27FC236}">
                <a16:creationId xmlns:a16="http://schemas.microsoft.com/office/drawing/2014/main" id="{BC4B132E-4971-473D-020E-275064949678}"/>
              </a:ext>
            </a:extLst>
          </p:cNvPr>
          <p:cNvCxnSpPr>
            <a:cxnSpLocks/>
            <a:endCxn id="54" idx="3"/>
          </p:cNvCxnSpPr>
          <p:nvPr/>
        </p:nvCxnSpPr>
        <p:spPr>
          <a:xfrm>
            <a:off x="5875819" y="5470589"/>
            <a:ext cx="2478201" cy="9992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3" name="文字方塊 117">
            <a:extLst>
              <a:ext uri="{FF2B5EF4-FFF2-40B4-BE49-F238E27FC236}">
                <a16:creationId xmlns:a16="http://schemas.microsoft.com/office/drawing/2014/main" id="{E6C533BF-58D7-DD00-6616-122F8E9F4C8C}"/>
              </a:ext>
            </a:extLst>
          </p:cNvPr>
          <p:cNvSpPr txBox="1"/>
          <p:nvPr/>
        </p:nvSpPr>
        <p:spPr>
          <a:xfrm>
            <a:off x="8386284" y="5164250"/>
            <a:ext cx="264101" cy="188938"/>
          </a:xfrm>
          <a:prstGeom prst="rect">
            <a:avLst/>
          </a:prstGeom>
          <a:noFill/>
        </p:spPr>
        <p:txBody>
          <a:bodyPr wrap="none">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b="1" dirty="0">
                <a:solidFill>
                  <a:srgbClr val="FF0000"/>
                </a:solidFill>
                <a:latin typeface="微軟正黑體" panose="020B0604030504040204" pitchFamily="34" charset="-120"/>
                <a:ea typeface="微軟正黑體" panose="020B0604030504040204" pitchFamily="34" charset="-120"/>
              </a:rPr>
              <a:t>A</a:t>
            </a:r>
            <a:endParaRPr lang="zh-TW" altLang="en-US" sz="1400" dirty="0">
              <a:solidFill>
                <a:srgbClr val="FF0000"/>
              </a:solidFill>
            </a:endParaRPr>
          </a:p>
        </p:txBody>
      </p:sp>
      <p:sp>
        <p:nvSpPr>
          <p:cNvPr id="54" name="橢圓 53">
            <a:extLst>
              <a:ext uri="{FF2B5EF4-FFF2-40B4-BE49-F238E27FC236}">
                <a16:creationId xmlns:a16="http://schemas.microsoft.com/office/drawing/2014/main" id="{47999255-C122-BD74-0466-C54F4AA527BC}"/>
              </a:ext>
            </a:extLst>
          </p:cNvPr>
          <p:cNvSpPr/>
          <p:nvPr/>
        </p:nvSpPr>
        <p:spPr>
          <a:xfrm>
            <a:off x="8279642" y="5135204"/>
            <a:ext cx="507887" cy="509991"/>
          </a:xfrm>
          <a:prstGeom prst="ellipse">
            <a:avLst/>
          </a:prstGeom>
          <a:no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55" name="文字方塊 120">
            <a:extLst>
              <a:ext uri="{FF2B5EF4-FFF2-40B4-BE49-F238E27FC236}">
                <a16:creationId xmlns:a16="http://schemas.microsoft.com/office/drawing/2014/main" id="{9C9CC0A7-F1A9-CC46-0506-43C726149A1E}"/>
              </a:ext>
            </a:extLst>
          </p:cNvPr>
          <p:cNvSpPr txBox="1"/>
          <p:nvPr/>
        </p:nvSpPr>
        <p:spPr>
          <a:xfrm rot="120000">
            <a:off x="6662010" y="5274996"/>
            <a:ext cx="744901" cy="237996"/>
          </a:xfrm>
          <a:prstGeom prst="rect">
            <a:avLst/>
          </a:prstGeom>
          <a:noFill/>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0" lang="zh-TW" altLang="en-US" sz="1200" b="1" i="0" strike="noStrike" kern="150" cap="none" spc="10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邊界</a:t>
            </a:r>
            <a:r>
              <a:rPr lang="zh-TW" altLang="en-US" sz="1200" b="1" kern="150" spc="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外*</a:t>
            </a:r>
            <a:endParaRPr lang="en-US" altLang="zh-TW" sz="1200" b="1" kern="150" spc="10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56" name="Freeform 24">
            <a:extLst>
              <a:ext uri="{FF2B5EF4-FFF2-40B4-BE49-F238E27FC236}">
                <a16:creationId xmlns:a16="http://schemas.microsoft.com/office/drawing/2014/main" id="{A1B2BDDF-9BCE-864C-FD7D-DB2E4651A70E}"/>
              </a:ext>
            </a:extLst>
          </p:cNvPr>
          <p:cNvSpPr>
            <a:spLocks noEditPoints="1"/>
          </p:cNvSpPr>
          <p:nvPr/>
        </p:nvSpPr>
        <p:spPr bwMode="auto">
          <a:xfrm>
            <a:off x="7620114" y="4954044"/>
            <a:ext cx="2892925" cy="1309129"/>
          </a:xfrm>
          <a:custGeom>
            <a:avLst/>
            <a:gdLst>
              <a:gd name="T0" fmla="*/ 50 w 100"/>
              <a:gd name="T1" fmla="*/ 101 h 101"/>
              <a:gd name="T2" fmla="*/ 0 w 100"/>
              <a:gd name="T3" fmla="*/ 50 h 101"/>
              <a:gd name="T4" fmla="*/ 50 w 100"/>
              <a:gd name="T5" fmla="*/ 0 h 101"/>
              <a:gd name="T6" fmla="*/ 100 w 100"/>
              <a:gd name="T7" fmla="*/ 50 h 101"/>
              <a:gd name="T8" fmla="*/ 50 w 100"/>
              <a:gd name="T9" fmla="*/ 101 h 101"/>
              <a:gd name="T10" fmla="*/ 50 w 100"/>
              <a:gd name="T11" fmla="*/ 3 h 101"/>
              <a:gd name="T12" fmla="*/ 2 w 100"/>
              <a:gd name="T13" fmla="*/ 50 h 101"/>
              <a:gd name="T14" fmla="*/ 50 w 100"/>
              <a:gd name="T15" fmla="*/ 98 h 101"/>
              <a:gd name="T16" fmla="*/ 98 w 100"/>
              <a:gd name="T17" fmla="*/ 50 h 101"/>
              <a:gd name="T18" fmla="*/ 50 w 100"/>
              <a:gd name="T19" fmla="*/ 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1">
                <a:moveTo>
                  <a:pt x="50" y="101"/>
                </a:moveTo>
                <a:cubicBezTo>
                  <a:pt x="22" y="101"/>
                  <a:pt x="0" y="78"/>
                  <a:pt x="0" y="50"/>
                </a:cubicBezTo>
                <a:cubicBezTo>
                  <a:pt x="0" y="23"/>
                  <a:pt x="22" y="0"/>
                  <a:pt x="50" y="0"/>
                </a:cubicBezTo>
                <a:cubicBezTo>
                  <a:pt x="78" y="0"/>
                  <a:pt x="100" y="23"/>
                  <a:pt x="100" y="50"/>
                </a:cubicBezTo>
                <a:cubicBezTo>
                  <a:pt x="100" y="78"/>
                  <a:pt x="78" y="101"/>
                  <a:pt x="50" y="101"/>
                </a:cubicBezTo>
                <a:close/>
                <a:moveTo>
                  <a:pt x="50" y="3"/>
                </a:moveTo>
                <a:cubicBezTo>
                  <a:pt x="24" y="3"/>
                  <a:pt x="2" y="24"/>
                  <a:pt x="2" y="50"/>
                </a:cubicBezTo>
                <a:cubicBezTo>
                  <a:pt x="2" y="77"/>
                  <a:pt x="24" y="98"/>
                  <a:pt x="50" y="98"/>
                </a:cubicBezTo>
                <a:cubicBezTo>
                  <a:pt x="76" y="98"/>
                  <a:pt x="98" y="77"/>
                  <a:pt x="98" y="50"/>
                </a:cubicBezTo>
                <a:cubicBezTo>
                  <a:pt x="98" y="24"/>
                  <a:pt x="76" y="3"/>
                  <a:pt x="50" y="3"/>
                </a:cubicBezTo>
                <a:close/>
              </a:path>
            </a:pathLst>
          </a:custGeom>
          <a:solidFill>
            <a:srgbClr val="FF8853"/>
          </a:solidFill>
          <a:ln>
            <a:noFill/>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endParaRPr lang="zh-CN" altLang="en-US">
              <a:solidFill>
                <a:prstClr val="black"/>
              </a:solidFill>
              <a:ea typeface="宋体" pitchFamily="2" charset="-122"/>
            </a:endParaRPr>
          </a:p>
        </p:txBody>
      </p:sp>
      <p:sp>
        <p:nvSpPr>
          <p:cNvPr id="57" name="TextBox 65">
            <a:extLst>
              <a:ext uri="{FF2B5EF4-FFF2-40B4-BE49-F238E27FC236}">
                <a16:creationId xmlns:a16="http://schemas.microsoft.com/office/drawing/2014/main" id="{1C04BCAB-056E-2986-8C9A-6184BC30C108}"/>
              </a:ext>
            </a:extLst>
          </p:cNvPr>
          <p:cNvSpPr txBox="1"/>
          <p:nvPr/>
        </p:nvSpPr>
        <p:spPr bwMode="auto">
          <a:xfrm>
            <a:off x="9167971" y="5655845"/>
            <a:ext cx="954108" cy="461665"/>
          </a:xfrm>
          <a:prstGeom prst="rect">
            <a:avLst/>
          </a:prstGeom>
          <a:noFill/>
        </p:spPr>
        <p:txBody>
          <a:bodyPr wrap="none">
            <a:spAutoFit/>
          </a:bodyPr>
          <a:lstStyle>
            <a:defPPr>
              <a:defRPr lang="zh-CN"/>
            </a:defPPr>
            <a:lvl1pPr marL="0" algn="ctr" defTabSz="914400" rtl="0" eaLnBrk="1" fontAlgn="auto" latinLnBrk="0" hangingPunct="1">
              <a:spcBef>
                <a:spcPts val="0"/>
              </a:spcBef>
              <a:spcAft>
                <a:spcPts val="0"/>
              </a:spcAft>
              <a:defRPr sz="1400" kern="1200" spc="300">
                <a:solidFill>
                  <a:srgbClr val="284848"/>
                </a:solidFill>
                <a:latin typeface="微软雅黑" pitchFamily="34" charset="-122"/>
                <a:ea typeface="微软雅黑" pitchFamily="34" charset="-122"/>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1200" b="1" i="0" u="none" strike="noStrike" kern="0" cap="none" spc="300" normalizeH="0" baseline="0" noProof="0" dirty="0">
                <a:ln>
                  <a:noFill/>
                </a:ln>
                <a:solidFill>
                  <a:srgbClr val="FF8853"/>
                </a:solidFill>
                <a:effectLst/>
                <a:uLnTx/>
                <a:uFillTx/>
                <a:latin typeface="微軟正黑體" panose="020B0604030504040204" pitchFamily="34" charset="-120"/>
                <a:ea typeface="微軟正黑體" panose="020B0604030504040204" pitchFamily="34" charset="-120"/>
              </a:rPr>
              <a:t>B</a:t>
            </a:r>
            <a:r>
              <a:rPr kumimoji="0" lang="zh-TW" altLang="en-US" sz="1200" b="1" i="0" u="none" strike="noStrike" kern="0" cap="none" spc="300" normalizeH="0" baseline="0" noProof="0" dirty="0">
                <a:ln>
                  <a:noFill/>
                </a:ln>
                <a:solidFill>
                  <a:srgbClr val="FF8853"/>
                </a:solidFill>
                <a:effectLst/>
                <a:uLnTx/>
                <a:uFillTx/>
                <a:latin typeface="微軟正黑體" panose="020B0604030504040204" pitchFamily="34" charset="-120"/>
                <a:ea typeface="微軟正黑體" panose="020B0604030504040204" pitchFamily="34" charset="-120"/>
              </a:rPr>
              <a:t>股份</a:t>
            </a:r>
            <a:endParaRPr kumimoji="0" lang="en-US" altLang="zh-TW" sz="1200" b="1" i="0" u="none" strike="noStrike" kern="0" cap="none" spc="300" normalizeH="0" baseline="0" noProof="0" dirty="0">
              <a:ln>
                <a:noFill/>
              </a:ln>
              <a:solidFill>
                <a:srgbClr val="FF8853"/>
              </a:solidFill>
              <a:effectLst/>
              <a:uLnTx/>
              <a:uFillTx/>
              <a:latin typeface="微軟正黑體" panose="020B0604030504040204" pitchFamily="34" charset="-120"/>
              <a:ea typeface="微軟正黑體" panose="020B0604030504040204" pitchFamily="34" charset="-12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200" b="1" i="0" u="none" strike="noStrike" kern="0" cap="none" spc="300" normalizeH="0" baseline="0" noProof="0" dirty="0">
                <a:ln>
                  <a:noFill/>
                </a:ln>
                <a:solidFill>
                  <a:srgbClr val="FF8853"/>
                </a:solidFill>
                <a:effectLst/>
                <a:uLnTx/>
                <a:uFillTx/>
                <a:latin typeface="微軟正黑體" panose="020B0604030504040204" pitchFamily="34" charset="-120"/>
                <a:ea typeface="微軟正黑體" panose="020B0604030504040204" pitchFamily="34" charset="-120"/>
              </a:rPr>
              <a:t>有限公司</a:t>
            </a:r>
            <a:endParaRPr kumimoji="0" lang="zh-CN" altLang="en-US" sz="1200" b="1" i="0" u="none" strike="noStrike" kern="0" cap="none" spc="300" normalizeH="0" baseline="0" noProof="0" dirty="0">
              <a:ln>
                <a:noFill/>
              </a:ln>
              <a:solidFill>
                <a:srgbClr val="FF8853"/>
              </a:solidFill>
              <a:effectLst/>
              <a:uLnTx/>
              <a:uFillTx/>
              <a:latin typeface="微軟正黑體" panose="020B0604030504040204" pitchFamily="34" charset="-120"/>
              <a:ea typeface="微軟正黑體" panose="020B0604030504040204" pitchFamily="34" charset="-120"/>
            </a:endParaRPr>
          </a:p>
        </p:txBody>
      </p:sp>
      <p:sp>
        <p:nvSpPr>
          <p:cNvPr id="58" name="Round Same Side Corner Rectangle 8">
            <a:extLst>
              <a:ext uri="{FF2B5EF4-FFF2-40B4-BE49-F238E27FC236}">
                <a16:creationId xmlns:a16="http://schemas.microsoft.com/office/drawing/2014/main" id="{E78F91D9-87C0-56C0-A8DC-D99D09D93412}"/>
              </a:ext>
            </a:extLst>
          </p:cNvPr>
          <p:cNvSpPr/>
          <p:nvPr/>
        </p:nvSpPr>
        <p:spPr>
          <a:xfrm>
            <a:off x="9350351" y="5129567"/>
            <a:ext cx="491372" cy="494165"/>
          </a:xfrm>
          <a:custGeom>
            <a:avLst/>
            <a:gdLst/>
            <a:ahLst/>
            <a:cxnLst/>
            <a:rect l="l" t="t" r="r" b="b"/>
            <a:pathLst>
              <a:path w="3197597" h="3202496">
                <a:moveTo>
                  <a:pt x="601421" y="1611393"/>
                </a:moveTo>
                <a:lnTo>
                  <a:pt x="2596176" y="1611393"/>
                </a:lnTo>
                <a:cubicBezTo>
                  <a:pt x="2928331" y="1611393"/>
                  <a:pt x="3197594" y="1880656"/>
                  <a:pt x="3197594" y="2212811"/>
                </a:cubicBezTo>
                <a:lnTo>
                  <a:pt x="3197594" y="2776360"/>
                </a:lnTo>
                <a:lnTo>
                  <a:pt x="3197597" y="2776360"/>
                </a:lnTo>
                <a:lnTo>
                  <a:pt x="3197597" y="2914824"/>
                </a:lnTo>
                <a:lnTo>
                  <a:pt x="3197198" y="2914824"/>
                </a:lnTo>
                <a:lnTo>
                  <a:pt x="3197198" y="3202496"/>
                </a:lnTo>
                <a:lnTo>
                  <a:pt x="398" y="3202496"/>
                </a:lnTo>
                <a:lnTo>
                  <a:pt x="398" y="2914824"/>
                </a:lnTo>
                <a:lnTo>
                  <a:pt x="0" y="2914824"/>
                </a:lnTo>
                <a:lnTo>
                  <a:pt x="0" y="2212811"/>
                </a:lnTo>
                <a:cubicBezTo>
                  <a:pt x="0" y="1880656"/>
                  <a:pt x="269266" y="1611393"/>
                  <a:pt x="601421" y="1611393"/>
                </a:cubicBezTo>
                <a:close/>
                <a:moveTo>
                  <a:pt x="1598801" y="0"/>
                </a:moveTo>
                <a:cubicBezTo>
                  <a:pt x="1998649" y="0"/>
                  <a:pt x="2322791" y="324142"/>
                  <a:pt x="2322791" y="723993"/>
                </a:cubicBezTo>
                <a:cubicBezTo>
                  <a:pt x="2322791" y="1123843"/>
                  <a:pt x="1998649" y="1447985"/>
                  <a:pt x="1598801" y="1447985"/>
                </a:cubicBezTo>
                <a:cubicBezTo>
                  <a:pt x="1198951" y="1447985"/>
                  <a:pt x="874809" y="1123843"/>
                  <a:pt x="874809" y="723993"/>
                </a:cubicBezTo>
                <a:cubicBezTo>
                  <a:pt x="874809" y="324142"/>
                  <a:pt x="1198951" y="0"/>
                  <a:pt x="1598801" y="0"/>
                </a:cubicBezTo>
                <a:close/>
              </a:path>
            </a:pathLst>
          </a:custGeom>
          <a:solidFill>
            <a:srgbClr val="FF8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2700"/>
          </a:p>
        </p:txBody>
      </p:sp>
      <p:sp>
        <p:nvSpPr>
          <p:cNvPr id="61" name="Freeform 60">
            <a:extLst>
              <a:ext uri="{FF2B5EF4-FFF2-40B4-BE49-F238E27FC236}">
                <a16:creationId xmlns:a16="http://schemas.microsoft.com/office/drawing/2014/main" id="{04945373-121A-30A2-D930-ED4B58D26C0A}"/>
              </a:ext>
            </a:extLst>
          </p:cNvPr>
          <p:cNvSpPr/>
          <p:nvPr/>
        </p:nvSpPr>
        <p:spPr>
          <a:xfrm>
            <a:off x="8472862" y="4596270"/>
            <a:ext cx="405011" cy="515146"/>
          </a:xfrm>
          <a:custGeom>
            <a:avLst/>
            <a:gdLst>
              <a:gd name="connsiteX0" fmla="*/ 0 w 3648722"/>
              <a:gd name="connsiteY0" fmla="*/ 1393794 h 1393794"/>
              <a:gd name="connsiteX1" fmla="*/ 2183907 w 3648722"/>
              <a:gd name="connsiteY1" fmla="*/ 0 h 1393794"/>
              <a:gd name="connsiteX2" fmla="*/ 3648722 w 3648722"/>
              <a:gd name="connsiteY2" fmla="*/ 0 h 1393794"/>
              <a:gd name="connsiteX0" fmla="*/ 0 w 3648722"/>
              <a:gd name="connsiteY0" fmla="*/ 1393794 h 1393794"/>
              <a:gd name="connsiteX1" fmla="*/ 1866627 w 3648722"/>
              <a:gd name="connsiteY1" fmla="*/ 0 h 1393794"/>
              <a:gd name="connsiteX2" fmla="*/ 3648722 w 3648722"/>
              <a:gd name="connsiteY2" fmla="*/ 0 h 1393794"/>
            </a:gdLst>
            <a:ahLst/>
            <a:cxnLst>
              <a:cxn ang="0">
                <a:pos x="connsiteX0" y="connsiteY0"/>
              </a:cxn>
              <a:cxn ang="0">
                <a:pos x="connsiteX1" y="connsiteY1"/>
              </a:cxn>
              <a:cxn ang="0">
                <a:pos x="connsiteX2" y="connsiteY2"/>
              </a:cxn>
            </a:cxnLst>
            <a:rect l="l" t="t" r="r" b="b"/>
            <a:pathLst>
              <a:path w="3648722" h="1393794">
                <a:moveTo>
                  <a:pt x="0" y="1393794"/>
                </a:moveTo>
                <a:lnTo>
                  <a:pt x="1866627" y="0"/>
                </a:lnTo>
                <a:lnTo>
                  <a:pt x="3648722" y="0"/>
                </a:lnTo>
              </a:path>
            </a:pathLst>
          </a:custGeom>
          <a:noFill/>
          <a:ln>
            <a:solidFill>
              <a:srgbClr val="FF0000"/>
            </a:solidFill>
            <a:headEnd type="oval" w="sm" len="sm"/>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sp>
        <p:nvSpPr>
          <p:cNvPr id="62" name="文字方塊 135">
            <a:extLst>
              <a:ext uri="{FF2B5EF4-FFF2-40B4-BE49-F238E27FC236}">
                <a16:creationId xmlns:a16="http://schemas.microsoft.com/office/drawing/2014/main" id="{39C00B5B-4A62-1B8C-978B-8658C746F59D}"/>
              </a:ext>
            </a:extLst>
          </p:cNvPr>
          <p:cNvSpPr txBox="1"/>
          <p:nvPr/>
        </p:nvSpPr>
        <p:spPr>
          <a:xfrm>
            <a:off x="8787529" y="4313851"/>
            <a:ext cx="2314998" cy="369332"/>
          </a:xfrm>
          <a:prstGeom prst="rect">
            <a:avLst/>
          </a:prstGeom>
          <a:noFill/>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0" lang="zh-TW" altLang="en-US" sz="1800" b="1" i="0" u="sng" strike="noStrike" kern="150" cap="none" spc="10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至少</a:t>
            </a:r>
            <a:r>
              <a:rPr lang="zh-TW" altLang="en-US" b="1" u="sng" kern="150" spc="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盤查</a:t>
            </a:r>
            <a:r>
              <a:rPr kumimoji="0" lang="zh-TW" altLang="en-US" sz="1800" b="1" i="0" u="sng" strike="noStrike" kern="150" cap="none" spc="10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外購電力</a:t>
            </a:r>
            <a:endParaRPr lang="zh-TW" altLang="en-US" dirty="0">
              <a:solidFill>
                <a:srgbClr val="FF0000"/>
              </a:solidFill>
              <a:latin typeface="微軟正黑體" panose="020B0604030504040204" pitchFamily="34" charset="-120"/>
              <a:ea typeface="微軟正黑體" panose="020B0604030504040204" pitchFamily="34" charset="-120"/>
            </a:endParaRPr>
          </a:p>
        </p:txBody>
      </p:sp>
      <p:sp>
        <p:nvSpPr>
          <p:cNvPr id="73" name="文字方塊 72">
            <a:extLst>
              <a:ext uri="{FF2B5EF4-FFF2-40B4-BE49-F238E27FC236}">
                <a16:creationId xmlns:a16="http://schemas.microsoft.com/office/drawing/2014/main" id="{ADF9549F-AEBB-77A3-5A5E-63F4F68C730E}"/>
              </a:ext>
            </a:extLst>
          </p:cNvPr>
          <p:cNvSpPr txBox="1"/>
          <p:nvPr/>
        </p:nvSpPr>
        <p:spPr>
          <a:xfrm>
            <a:off x="475714" y="1333786"/>
            <a:ext cx="11597522" cy="2940420"/>
          </a:xfrm>
          <a:prstGeom prst="rect">
            <a:avLst/>
          </a:prstGeom>
          <a:noFill/>
        </p:spPr>
        <p:txBody>
          <a:bodyPr wrap="square">
            <a:spAutoFit/>
          </a:bodyPr>
          <a:lstStyle/>
          <a:p>
            <a:pPr marL="457200" indent="-457200">
              <a:lnSpc>
                <a:spcPts val="2600"/>
              </a:lnSpc>
              <a:buBlip>
                <a:blip r:embed="rId3"/>
              </a:buBlip>
            </a:pPr>
            <a:r>
              <a:rPr lang="zh-TW" altLang="en-US" sz="2000" dirty="0">
                <a:solidFill>
                  <a:schemeClr val="tx1">
                    <a:lumMod val="65000"/>
                    <a:lumOff val="35000"/>
                  </a:schemeClr>
                </a:solidFill>
                <a:latin typeface="微軟正黑體" panose="020B0604030504040204" pitchFamily="34" charset="-120"/>
                <a:ea typeface="微軟正黑體" panose="020B0604030504040204" pitchFamily="34" charset="-120"/>
              </a:rPr>
              <a:t>屬事業應盤查登錄溫室氣體排放量之排放源者，</a:t>
            </a:r>
            <a:r>
              <a:rPr lang="zh-TW" altLang="en-US" sz="2000" dirty="0">
                <a:solidFill>
                  <a:srgbClr val="C00000"/>
                </a:solidFill>
                <a:latin typeface="微軟正黑體" panose="020B0604030504040204" pitchFamily="34" charset="-120"/>
                <a:ea typeface="微軟正黑體" panose="020B0604030504040204" pitchFamily="34" charset="-120"/>
              </a:rPr>
              <a:t>單一逸散排放源</a:t>
            </a:r>
            <a:r>
              <a:rPr lang="zh-TW" altLang="en-US" sz="2000" dirty="0">
                <a:solidFill>
                  <a:schemeClr val="tx1">
                    <a:lumMod val="65000"/>
                    <a:lumOff val="35000"/>
                  </a:schemeClr>
                </a:solidFill>
                <a:latin typeface="微軟正黑體" panose="020B0604030504040204" pitchFamily="34" charset="-120"/>
                <a:ea typeface="微軟正黑體" panose="020B0604030504040204" pitchFamily="34" charset="-120"/>
              </a:rPr>
              <a:t>其排放量低於事業</a:t>
            </a:r>
            <a:r>
              <a:rPr lang="zh-TW" altLang="en-US" sz="2000" dirty="0">
                <a:solidFill>
                  <a:srgbClr val="C00000"/>
                </a:solidFill>
                <a:latin typeface="微軟正黑體" panose="020B0604030504040204" pitchFamily="34" charset="-120"/>
                <a:ea typeface="微軟正黑體" panose="020B0604030504040204" pitchFamily="34" charset="-120"/>
              </a:rPr>
              <a:t>總排放量百分之零點零五</a:t>
            </a:r>
            <a:r>
              <a:rPr lang="zh-TW" altLang="en-US" sz="2000" dirty="0">
                <a:solidFill>
                  <a:schemeClr val="tx1">
                    <a:lumMod val="65000"/>
                    <a:lumOff val="35000"/>
                  </a:schemeClr>
                </a:solidFill>
                <a:latin typeface="微軟正黑體" panose="020B0604030504040204" pitchFamily="34" charset="-120"/>
                <a:ea typeface="微軟正黑體" panose="020B0604030504040204" pitchFamily="34" charset="-120"/>
              </a:rPr>
              <a:t>且</a:t>
            </a:r>
            <a:r>
              <a:rPr lang="zh-TW" altLang="en-US" sz="2000" dirty="0">
                <a:solidFill>
                  <a:srgbClr val="C00000"/>
                </a:solidFill>
                <a:latin typeface="微軟正黑體" panose="020B0604030504040204" pitchFamily="34" charset="-120"/>
                <a:ea typeface="微軟正黑體" panose="020B0604030504040204" pitchFamily="34" charset="-120"/>
              </a:rPr>
              <a:t>未達</a:t>
            </a:r>
            <a:r>
              <a:rPr lang="en-US" altLang="zh-TW" sz="2000" dirty="0">
                <a:solidFill>
                  <a:srgbClr val="C00000"/>
                </a:solidFill>
                <a:latin typeface="微軟正黑體" panose="020B0604030504040204" pitchFamily="34" charset="-120"/>
                <a:ea typeface="微軟正黑體" panose="020B0604030504040204" pitchFamily="34" charset="-120"/>
              </a:rPr>
              <a:t>5</a:t>
            </a:r>
            <a:r>
              <a:rPr lang="zh-TW" altLang="en-US" sz="2000" dirty="0">
                <a:solidFill>
                  <a:srgbClr val="C00000"/>
                </a:solidFill>
                <a:latin typeface="微軟正黑體" panose="020B0604030504040204" pitchFamily="34" charset="-120"/>
                <a:ea typeface="微軟正黑體" panose="020B0604030504040204" pitchFamily="34" charset="-120"/>
              </a:rPr>
              <a:t>公噸二氧化碳當量</a:t>
            </a:r>
            <a:r>
              <a:rPr lang="zh-TW" altLang="en-US" sz="2000" dirty="0">
                <a:solidFill>
                  <a:schemeClr val="tx1">
                    <a:lumMod val="65000"/>
                    <a:lumOff val="35000"/>
                  </a:schemeClr>
                </a:solidFill>
                <a:latin typeface="微軟正黑體" panose="020B0604030504040204" pitchFamily="34" charset="-120"/>
                <a:ea typeface="微軟正黑體" panose="020B0604030504040204" pitchFamily="34" charset="-120"/>
              </a:rPr>
              <a:t>，得</a:t>
            </a:r>
            <a:r>
              <a:rPr lang="zh-TW" altLang="en-US" sz="2000" dirty="0">
                <a:solidFill>
                  <a:srgbClr val="C00000"/>
                </a:solidFill>
                <a:latin typeface="微軟正黑體" panose="020B0604030504040204" pitchFamily="34" charset="-120"/>
                <a:ea typeface="微軟正黑體" panose="020B0604030504040204" pitchFamily="34" charset="-120"/>
              </a:rPr>
              <a:t>連續兩年</a:t>
            </a:r>
            <a:r>
              <a:rPr lang="zh-TW" altLang="en-US" sz="2000" dirty="0">
                <a:solidFill>
                  <a:schemeClr val="tx1">
                    <a:lumMod val="65000"/>
                    <a:lumOff val="35000"/>
                  </a:schemeClr>
                </a:solidFill>
                <a:latin typeface="微軟正黑體" panose="020B0604030504040204" pitchFamily="34" charset="-120"/>
                <a:ea typeface="微軟正黑體" panose="020B0604030504040204" pitchFamily="34" charset="-120"/>
              </a:rPr>
              <a:t>採用其最近一期經盤查登錄之排放量。</a:t>
            </a:r>
            <a:endParaRPr lang="en-US" altLang="zh-TW" sz="2000" dirty="0">
              <a:solidFill>
                <a:schemeClr val="tx1">
                  <a:lumMod val="65000"/>
                  <a:lumOff val="35000"/>
                </a:schemeClr>
              </a:solidFill>
              <a:latin typeface="微軟正黑體" panose="020B0604030504040204" pitchFamily="34" charset="-120"/>
              <a:ea typeface="微軟正黑體" panose="020B0604030504040204" pitchFamily="34" charset="-120"/>
            </a:endParaRPr>
          </a:p>
          <a:p>
            <a:pPr marL="457200" indent="-457200">
              <a:buBlip>
                <a:blip r:embed="rId3"/>
              </a:buBlip>
            </a:pPr>
            <a:endParaRPr lang="en-US" altLang="zh-TW" sz="2000" dirty="0">
              <a:solidFill>
                <a:schemeClr val="tx1">
                  <a:lumMod val="65000"/>
                  <a:lumOff val="35000"/>
                </a:schemeClr>
              </a:solidFill>
              <a:latin typeface="微軟正黑體" panose="020B0604030504040204" pitchFamily="34" charset="-120"/>
              <a:ea typeface="微軟正黑體" panose="020B0604030504040204" pitchFamily="34" charset="-120"/>
            </a:endParaRPr>
          </a:p>
          <a:p>
            <a:pPr marL="457200" indent="-457200">
              <a:buBlip>
                <a:blip r:embed="rId3"/>
              </a:buBlip>
            </a:pPr>
            <a:endParaRPr lang="en-US" altLang="zh-TW" sz="2000" dirty="0">
              <a:solidFill>
                <a:schemeClr val="tx1">
                  <a:lumMod val="65000"/>
                  <a:lumOff val="35000"/>
                </a:schemeClr>
              </a:solidFill>
              <a:latin typeface="微軟正黑體" panose="020B0604030504040204" pitchFamily="34" charset="-120"/>
              <a:ea typeface="微軟正黑體" panose="020B0604030504040204" pitchFamily="34" charset="-120"/>
            </a:endParaRPr>
          </a:p>
          <a:p>
            <a:pPr marL="457200" indent="-457200">
              <a:buBlip>
                <a:blip r:embed="rId3"/>
              </a:buBlip>
            </a:pPr>
            <a:endParaRPr lang="en-US" altLang="zh-TW" sz="2000" dirty="0">
              <a:solidFill>
                <a:schemeClr val="tx1">
                  <a:lumMod val="65000"/>
                  <a:lumOff val="35000"/>
                </a:schemeClr>
              </a:solidFill>
              <a:latin typeface="微軟正黑體" panose="020B0604030504040204" pitchFamily="34" charset="-120"/>
              <a:ea typeface="微軟正黑體" panose="020B0604030504040204" pitchFamily="34" charset="-120"/>
            </a:endParaRPr>
          </a:p>
          <a:p>
            <a:pPr marL="457200" indent="-457200">
              <a:buBlip>
                <a:blip r:embed="rId3"/>
              </a:buBlip>
            </a:pPr>
            <a:endParaRPr lang="en-US" altLang="zh-TW" sz="2000" dirty="0">
              <a:solidFill>
                <a:schemeClr val="tx1">
                  <a:lumMod val="65000"/>
                  <a:lumOff val="35000"/>
                </a:schemeClr>
              </a:solidFill>
              <a:latin typeface="微軟正黑體" panose="020B0604030504040204" pitchFamily="34" charset="-120"/>
              <a:ea typeface="微軟正黑體" panose="020B0604030504040204" pitchFamily="34" charset="-120"/>
            </a:endParaRPr>
          </a:p>
          <a:p>
            <a:pPr marL="457200" indent="-457200">
              <a:buBlip>
                <a:blip r:embed="rId3"/>
              </a:buBlip>
            </a:pPr>
            <a:endParaRPr lang="en-US" altLang="zh-TW" sz="2000" dirty="0">
              <a:solidFill>
                <a:schemeClr val="tx1">
                  <a:lumMod val="65000"/>
                  <a:lumOff val="35000"/>
                </a:schemeClr>
              </a:solidFill>
              <a:latin typeface="微軟正黑體" panose="020B0604030504040204" pitchFamily="34" charset="-120"/>
              <a:ea typeface="微軟正黑體" panose="020B0604030504040204" pitchFamily="34" charset="-120"/>
            </a:endParaRPr>
          </a:p>
          <a:p>
            <a:pPr marL="457200" indent="-457200">
              <a:lnSpc>
                <a:spcPts val="2600"/>
              </a:lnSpc>
              <a:buBlip>
                <a:blip r:embed="rId3"/>
              </a:buBlip>
            </a:pPr>
            <a:r>
              <a:rPr lang="zh-TW" altLang="en-US" sz="2000" b="1" dirty="0">
                <a:solidFill>
                  <a:schemeClr val="tx1">
                    <a:lumMod val="65000"/>
                    <a:lumOff val="35000"/>
                  </a:schemeClr>
                </a:solidFill>
                <a:latin typeface="微軟正黑體" panose="020B0604030504040204" pitchFamily="34" charset="-120"/>
                <a:ea typeface="微軟正黑體" panose="020B0604030504040204" pitchFamily="34" charset="-120"/>
              </a:rPr>
              <a:t>屬事業應盤查登錄溫室氣體排放量之排放源</a:t>
            </a:r>
            <a:r>
              <a:rPr lang="zh-TW" altLang="en-US" sz="2000" dirty="0">
                <a:solidFill>
                  <a:schemeClr val="tx1">
                    <a:lumMod val="65000"/>
                    <a:lumOff val="35000"/>
                  </a:schemeClr>
                </a:solidFill>
                <a:latin typeface="微軟正黑體" panose="020B0604030504040204" pitchFamily="34" charset="-120"/>
                <a:ea typeface="微軟正黑體" panose="020B0604030504040204" pitchFamily="34" charset="-120"/>
              </a:rPr>
              <a:t>者，事業之</a:t>
            </a:r>
            <a:r>
              <a:rPr lang="zh-TW" altLang="en-US" sz="2000" dirty="0">
                <a:solidFill>
                  <a:srgbClr val="C00000"/>
                </a:solidFill>
                <a:latin typeface="微軟正黑體" panose="020B0604030504040204" pitchFamily="34" charset="-120"/>
                <a:ea typeface="微軟正黑體" panose="020B0604030504040204" pitchFamily="34" charset="-120"/>
              </a:rPr>
              <a:t>特約或加盟門市由其他事業經營者，</a:t>
            </a:r>
            <a:r>
              <a:rPr lang="zh-TW" altLang="en-US" sz="2000" dirty="0">
                <a:solidFill>
                  <a:schemeClr val="tx1">
                    <a:lumMod val="65000"/>
                    <a:lumOff val="35000"/>
                  </a:schemeClr>
                </a:solidFill>
                <a:latin typeface="微軟正黑體" panose="020B0604030504040204" pitchFamily="34" charset="-120"/>
                <a:ea typeface="微軟正黑體" panose="020B0604030504040204" pitchFamily="34" charset="-120"/>
              </a:rPr>
              <a:t>其排放量盤查至少應</a:t>
            </a:r>
            <a:r>
              <a:rPr lang="zh-TW" altLang="en-US" sz="2000" dirty="0">
                <a:solidFill>
                  <a:srgbClr val="C00000"/>
                </a:solidFill>
                <a:latin typeface="微軟正黑體" panose="020B0604030504040204" pitchFamily="34" charset="-120"/>
                <a:ea typeface="微軟正黑體" panose="020B0604030504040204" pitchFamily="34" charset="-120"/>
              </a:rPr>
              <a:t>涵蓋外購電力之能源間接排放</a:t>
            </a:r>
            <a:r>
              <a:rPr lang="zh-TW" altLang="en-US" sz="2000" dirty="0">
                <a:solidFill>
                  <a:schemeClr val="tx1">
                    <a:lumMod val="65000"/>
                    <a:lumOff val="35000"/>
                  </a:schemeClr>
                </a:solidFill>
                <a:latin typeface="微軟正黑體" panose="020B0604030504040204" pitchFamily="34" charset="-120"/>
                <a:ea typeface="微軟正黑體" panose="020B0604030504040204" pitchFamily="34" charset="-120"/>
              </a:rPr>
              <a:t>。</a:t>
            </a:r>
          </a:p>
        </p:txBody>
      </p:sp>
      <p:pic>
        <p:nvPicPr>
          <p:cNvPr id="74" name="圖片 73">
            <a:extLst>
              <a:ext uri="{FF2B5EF4-FFF2-40B4-BE49-F238E27FC236}">
                <a16:creationId xmlns:a16="http://schemas.microsoft.com/office/drawing/2014/main" id="{08B73A3A-0800-2D26-A313-792A142A9AA3}"/>
              </a:ext>
            </a:extLst>
          </p:cNvPr>
          <p:cNvPicPr>
            <a:picLocks noChangeAspect="1"/>
          </p:cNvPicPr>
          <p:nvPr/>
        </p:nvPicPr>
        <p:blipFill>
          <a:blip r:embed="rId4"/>
          <a:stretch>
            <a:fillRect/>
          </a:stretch>
        </p:blipFill>
        <p:spPr>
          <a:xfrm>
            <a:off x="1878067" y="2357198"/>
            <a:ext cx="8625754" cy="1075079"/>
          </a:xfrm>
          <a:prstGeom prst="rect">
            <a:avLst/>
          </a:prstGeom>
        </p:spPr>
      </p:pic>
    </p:spTree>
    <p:extLst>
      <p:ext uri="{BB962C8B-B14F-4D97-AF65-F5344CB8AC3E}">
        <p14:creationId xmlns:p14="http://schemas.microsoft.com/office/powerpoint/2010/main" val="42331444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投影片編號版面配置區 8">
            <a:extLst>
              <a:ext uri="{FF2B5EF4-FFF2-40B4-BE49-F238E27FC236}">
                <a16:creationId xmlns:a16="http://schemas.microsoft.com/office/drawing/2014/main" id="{3378FF72-5123-5990-579A-5A1A292D5B93}"/>
              </a:ext>
            </a:extLst>
          </p:cNvPr>
          <p:cNvSpPr txBox="1">
            <a:spLocks/>
          </p:cNvSpPr>
          <p:nvPr/>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01CC4-3E67-4728-A622-C7FB40383D11}" type="slidenum">
              <a:rPr lang="zh-TW" altLang="en-US" sz="1600" smtClean="0">
                <a:solidFill>
                  <a:schemeClr val="tx1">
                    <a:lumMod val="65000"/>
                    <a:lumOff val="35000"/>
                  </a:schemeClr>
                </a:solidFill>
                <a:latin typeface="微軟正黑體" panose="020B0604030504040204" pitchFamily="34" charset="-120"/>
                <a:ea typeface="微軟正黑體" panose="020B0604030504040204" pitchFamily="34" charset="-120"/>
              </a:rPr>
              <a:pPr/>
              <a:t>37</a:t>
            </a:fld>
            <a:endParaRPr lang="zh-TW" altLang="en-US" sz="16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7" name="文字方塊 6">
            <a:extLst>
              <a:ext uri="{FF2B5EF4-FFF2-40B4-BE49-F238E27FC236}">
                <a16:creationId xmlns:a16="http://schemas.microsoft.com/office/drawing/2014/main" id="{42052872-3C50-429D-ADF7-BD5EEFE98C32}"/>
              </a:ext>
            </a:extLst>
          </p:cNvPr>
          <p:cNvSpPr txBox="1"/>
          <p:nvPr/>
        </p:nvSpPr>
        <p:spPr>
          <a:xfrm>
            <a:off x="0" y="242008"/>
            <a:ext cx="12192000" cy="830997"/>
          </a:xfrm>
          <a:prstGeom prst="rect">
            <a:avLst/>
          </a:prstGeom>
          <a:noFill/>
        </p:spPr>
        <p:txBody>
          <a:bodyPr wrap="square" rtlCol="0">
            <a:spAutoFit/>
          </a:bodyPr>
          <a:lstStyle/>
          <a:p>
            <a:pPr algn="ct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盤查排放量計算方式</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（第</a:t>
            </a:r>
            <a:r>
              <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rPr>
              <a:t>4</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條）</a:t>
            </a:r>
            <a:endPar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17" name="文字方塊 16">
            <a:extLst>
              <a:ext uri="{FF2B5EF4-FFF2-40B4-BE49-F238E27FC236}">
                <a16:creationId xmlns:a16="http://schemas.microsoft.com/office/drawing/2014/main" id="{CA9F70B2-5C74-41F2-9810-619AE84A9768}"/>
              </a:ext>
            </a:extLst>
          </p:cNvPr>
          <p:cNvSpPr txBox="1"/>
          <p:nvPr/>
        </p:nvSpPr>
        <p:spPr>
          <a:xfrm>
            <a:off x="480178" y="1231252"/>
            <a:ext cx="11597522" cy="830997"/>
          </a:xfrm>
          <a:prstGeom prst="rect">
            <a:avLst/>
          </a:prstGeom>
          <a:noFill/>
        </p:spPr>
        <p:txBody>
          <a:bodyPr wrap="square">
            <a:spAutoFit/>
          </a:bodyPr>
          <a:lstStyle/>
          <a:p>
            <a:pPr marL="457200" indent="-457200">
              <a:buBlip>
                <a:blip r:embed="rId2"/>
              </a:buBlip>
            </a:pP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排放量以公噸二氧化碳當量（公噸</a:t>
            </a:r>
            <a:r>
              <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rPr>
              <a:t>CO</a:t>
            </a:r>
            <a:r>
              <a:rPr lang="en-US" altLang="zh-TW" sz="2400" b="1" baseline="-25000" dirty="0">
                <a:solidFill>
                  <a:schemeClr val="tx1">
                    <a:lumMod val="65000"/>
                    <a:lumOff val="35000"/>
                  </a:schemeClr>
                </a:solidFill>
                <a:latin typeface="微軟正黑體" panose="020B0604030504040204" pitchFamily="34" charset="-120"/>
                <a:ea typeface="微軟正黑體" panose="020B0604030504040204" pitchFamily="34" charset="-120"/>
              </a:rPr>
              <a:t>2</a:t>
            </a:r>
            <a:r>
              <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rPr>
              <a:t>e</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）表示，並四捨五入至小數點後第三位，其計算方法如下：</a:t>
            </a:r>
          </a:p>
        </p:txBody>
      </p:sp>
      <p:pic>
        <p:nvPicPr>
          <p:cNvPr id="18" name="圖形 17">
            <a:extLst>
              <a:ext uri="{FF2B5EF4-FFF2-40B4-BE49-F238E27FC236}">
                <a16:creationId xmlns:a16="http://schemas.microsoft.com/office/drawing/2014/main" id="{763D8885-5AF7-48B7-A028-C78BB9F53D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2963" y="183098"/>
            <a:ext cx="1791313" cy="551629"/>
          </a:xfrm>
          <a:prstGeom prst="rect">
            <a:avLst/>
          </a:prstGeom>
        </p:spPr>
      </p:pic>
      <p:grpSp>
        <p:nvGrpSpPr>
          <p:cNvPr id="19" name="群組 18">
            <a:extLst>
              <a:ext uri="{FF2B5EF4-FFF2-40B4-BE49-F238E27FC236}">
                <a16:creationId xmlns:a16="http://schemas.microsoft.com/office/drawing/2014/main" id="{DD081692-28B0-4326-8734-3012A5032FED}"/>
              </a:ext>
            </a:extLst>
          </p:cNvPr>
          <p:cNvGrpSpPr/>
          <p:nvPr/>
        </p:nvGrpSpPr>
        <p:grpSpPr>
          <a:xfrm>
            <a:off x="882000" y="2340000"/>
            <a:ext cx="10458000" cy="3803625"/>
            <a:chOff x="702000" y="1440000"/>
            <a:chExt cx="10458000" cy="3803625"/>
          </a:xfrm>
        </p:grpSpPr>
        <p:sp>
          <p:nvSpPr>
            <p:cNvPr id="20" name="圓角矩形 5">
              <a:extLst>
                <a:ext uri="{FF2B5EF4-FFF2-40B4-BE49-F238E27FC236}">
                  <a16:creationId xmlns:a16="http://schemas.microsoft.com/office/drawing/2014/main" id="{0B617123-223A-490E-B9A7-1CF74F45353C}"/>
                </a:ext>
              </a:extLst>
            </p:cNvPr>
            <p:cNvSpPr/>
            <p:nvPr/>
          </p:nvSpPr>
          <p:spPr>
            <a:xfrm>
              <a:off x="4320000" y="1440000"/>
              <a:ext cx="3240000" cy="3803625"/>
            </a:xfrm>
            <a:prstGeom prst="roundRect">
              <a:avLst>
                <a:gd name="adj" fmla="val 10305"/>
              </a:avLst>
            </a:prstGeom>
            <a:solidFill>
              <a:schemeClr val="bg1"/>
            </a:solidFill>
            <a:ln w="57150" cap="flat" cmpd="sng" algn="ctr">
              <a:solidFill>
                <a:srgbClr val="009DD9"/>
              </a:solidFill>
              <a:prstDash val="solid"/>
            </a:ln>
            <a:effectLst>
              <a:outerShdw blurRad="50800" dist="38100" dir="2700000" algn="tl" rotWithShape="0">
                <a:prstClr val="black">
                  <a:alpha val="40000"/>
                </a:prstClr>
              </a:outerShdw>
            </a:effectLst>
          </p:spPr>
          <p:txBody>
            <a:bodyPr rtlCol="0" anchor="ctr"/>
            <a:lstStyle/>
            <a:p>
              <a:pPr algn="ctr">
                <a:spcAft>
                  <a:spcPts val="450"/>
                </a:spcAft>
              </a:pPr>
              <a:endParaRPr lang="zh-TW" altLang="en-US" sz="3200" b="1">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1" name="圓角矩形 6">
              <a:extLst>
                <a:ext uri="{FF2B5EF4-FFF2-40B4-BE49-F238E27FC236}">
                  <a16:creationId xmlns:a16="http://schemas.microsoft.com/office/drawing/2014/main" id="{F41AF42A-1A46-473A-9892-EAFA7F5FCC6C}"/>
                </a:ext>
              </a:extLst>
            </p:cNvPr>
            <p:cNvSpPr/>
            <p:nvPr/>
          </p:nvSpPr>
          <p:spPr>
            <a:xfrm>
              <a:off x="702000" y="1511548"/>
              <a:ext cx="3240000" cy="3732077"/>
            </a:xfrm>
            <a:prstGeom prst="roundRect">
              <a:avLst>
                <a:gd name="adj" fmla="val 10305"/>
              </a:avLst>
            </a:prstGeom>
            <a:solidFill>
              <a:schemeClr val="bg1"/>
            </a:solidFill>
            <a:ln w="57150" cap="flat" cmpd="sng" algn="ctr">
              <a:solidFill>
                <a:schemeClr val="accent1"/>
              </a:solidFill>
              <a:prstDash val="solid"/>
            </a:ln>
            <a:effectLst>
              <a:outerShdw blurRad="50800" dist="38100" dir="2700000" algn="tl" rotWithShape="0">
                <a:prstClr val="black">
                  <a:alpha val="40000"/>
                </a:prstClr>
              </a:outerShdw>
            </a:effectLst>
          </p:spPr>
          <p:txBody>
            <a:bodyPr rtlCol="0" anchor="ctr"/>
            <a:lstStyle/>
            <a:p>
              <a:pPr algn="ctr">
                <a:spcAft>
                  <a:spcPts val="450"/>
                </a:spcAft>
              </a:pPr>
              <a:endParaRPr lang="zh-TW" altLang="en-US" sz="3200" b="1">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3" name="文字方塊 18">
              <a:extLst>
                <a:ext uri="{FF2B5EF4-FFF2-40B4-BE49-F238E27FC236}">
                  <a16:creationId xmlns:a16="http://schemas.microsoft.com/office/drawing/2014/main" id="{5BE053F7-86F4-4255-B13D-05BFBCFFA864}"/>
                </a:ext>
              </a:extLst>
            </p:cNvPr>
            <p:cNvSpPr txBox="1"/>
            <p:nvPr/>
          </p:nvSpPr>
          <p:spPr>
            <a:xfrm>
              <a:off x="4392000" y="2520000"/>
              <a:ext cx="3060000" cy="2363339"/>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61950" lvl="1" indent="-361950" algn="just">
                <a:lnSpc>
                  <a:spcPts val="3000"/>
                </a:lnSpc>
                <a:spcBef>
                  <a:spcPts val="600"/>
                </a:spcBef>
                <a:buFont typeface="Wingdings" panose="05000000000000000000" pitchFamily="2" charset="2"/>
                <a:buChar char="p"/>
                <a:defRPr/>
              </a:pPr>
              <a:r>
                <a:rPr lang="zh-TW" altLang="en-US" sz="2000" spc="1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sym typeface="Roboto"/>
                </a:rPr>
                <a:t>以原（物）料、燃料用量、碳含量、二氧化碳分子量與碳原子量比率及原（物）料之製程轉化效率或燃料之燃燒效率。</a:t>
              </a:r>
              <a:endParaRPr lang="en-US" altLang="zh-TW" sz="2000" spc="1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4" name="矩形 23">
              <a:extLst>
                <a:ext uri="{FF2B5EF4-FFF2-40B4-BE49-F238E27FC236}">
                  <a16:creationId xmlns:a16="http://schemas.microsoft.com/office/drawing/2014/main" id="{A90F4E9B-9208-4985-846F-A37FE7F97701}"/>
                </a:ext>
              </a:extLst>
            </p:cNvPr>
            <p:cNvSpPr/>
            <p:nvPr/>
          </p:nvSpPr>
          <p:spPr>
            <a:xfrm>
              <a:off x="792000" y="2610001"/>
              <a:ext cx="3060000" cy="1670842"/>
            </a:xfrm>
            <a:prstGeom prst="rect">
              <a:avLst/>
            </a:prstGeom>
            <a:noFill/>
          </p:spPr>
          <p:txBody>
            <a:bodyPr wrap="square" rtlCol="0">
              <a:spAutoFit/>
            </a:bodyPr>
            <a:lstStyle/>
            <a:p>
              <a:pPr marL="361950" lvl="1" indent="-361950" algn="just">
                <a:lnSpc>
                  <a:spcPts val="3000"/>
                </a:lnSpc>
                <a:spcBef>
                  <a:spcPts val="600"/>
                </a:spcBef>
                <a:buFont typeface="Wingdings" panose="05000000000000000000" pitchFamily="2" charset="2"/>
                <a:buChar char="p"/>
                <a:defRPr/>
              </a:pPr>
              <a:r>
                <a:rPr lang="zh-TW" altLang="en-US" sz="2000" spc="1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中央主管機關公告之溫室氣體排放係數。</a:t>
              </a:r>
              <a:endParaRPr lang="en-US" altLang="zh-TW" sz="2000" spc="1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361950" lvl="1" indent="-361950" algn="just">
                <a:lnSpc>
                  <a:spcPts val="3000"/>
                </a:lnSpc>
                <a:spcBef>
                  <a:spcPts val="600"/>
                </a:spcBef>
                <a:buFont typeface="Wingdings" panose="05000000000000000000" pitchFamily="2" charset="2"/>
                <a:buChar char="p"/>
                <a:defRPr/>
              </a:pPr>
              <a:r>
                <a:rPr lang="zh-TW" altLang="en-US" sz="2000" spc="1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國際文獻或檢測報告所得之自廠係數。</a:t>
              </a:r>
              <a:endParaRPr lang="en-US" altLang="zh-TW" sz="2000" spc="1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5" name="圓角矩形 9">
              <a:extLst>
                <a:ext uri="{FF2B5EF4-FFF2-40B4-BE49-F238E27FC236}">
                  <a16:creationId xmlns:a16="http://schemas.microsoft.com/office/drawing/2014/main" id="{38B82CD9-D0C1-43B6-B960-658135CB3664}"/>
                </a:ext>
              </a:extLst>
            </p:cNvPr>
            <p:cNvSpPr/>
            <p:nvPr/>
          </p:nvSpPr>
          <p:spPr>
            <a:xfrm>
              <a:off x="7920000" y="1440000"/>
              <a:ext cx="3240000" cy="3803625"/>
            </a:xfrm>
            <a:prstGeom prst="roundRect">
              <a:avLst>
                <a:gd name="adj" fmla="val 10305"/>
              </a:avLst>
            </a:prstGeom>
            <a:solidFill>
              <a:schemeClr val="bg1"/>
            </a:solidFill>
            <a:ln w="57150" cap="flat" cmpd="sng" algn="ctr">
              <a:solidFill>
                <a:srgbClr val="0BD0D9"/>
              </a:solidFill>
              <a:prstDash val="solid"/>
            </a:ln>
            <a:effectLst>
              <a:outerShdw blurRad="50800" dist="38100" dir="2700000" algn="tl" rotWithShape="0">
                <a:prstClr val="black">
                  <a:alpha val="40000"/>
                </a:prstClr>
              </a:outerShdw>
            </a:effectLst>
          </p:spPr>
          <p:txBody>
            <a:bodyPr rtlCol="0" anchor="ctr"/>
            <a:lstStyle/>
            <a:p>
              <a:pPr algn="ctr">
                <a:spcAft>
                  <a:spcPts val="450"/>
                </a:spcAft>
              </a:pPr>
              <a:endParaRPr lang="zh-TW" altLang="en-US" sz="3200" b="1">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6" name="矩形 25">
              <a:extLst>
                <a:ext uri="{FF2B5EF4-FFF2-40B4-BE49-F238E27FC236}">
                  <a16:creationId xmlns:a16="http://schemas.microsoft.com/office/drawing/2014/main" id="{039B50BC-7016-41F7-9EBA-38CC8C72283A}"/>
                </a:ext>
              </a:extLst>
            </p:cNvPr>
            <p:cNvSpPr/>
            <p:nvPr/>
          </p:nvSpPr>
          <p:spPr>
            <a:xfrm>
              <a:off x="7992000" y="2520000"/>
              <a:ext cx="3060000" cy="1420774"/>
            </a:xfrm>
            <a:prstGeom prst="rect">
              <a:avLst/>
            </a:prstGeom>
            <a:noFill/>
          </p:spPr>
          <p:txBody>
            <a:bodyPr wrap="square" rtlCol="0">
              <a:spAutoFit/>
            </a:bodyPr>
            <a:lstStyle/>
            <a:p>
              <a:pPr marL="361950" lvl="1" indent="-361950" algn="just">
                <a:lnSpc>
                  <a:spcPct val="150000"/>
                </a:lnSpc>
                <a:spcBef>
                  <a:spcPts val="600"/>
                </a:spcBef>
                <a:buFont typeface="Wingdings" panose="05000000000000000000" pitchFamily="2" charset="2"/>
                <a:buChar char="p"/>
              </a:pPr>
              <a:r>
                <a:rPr lang="zh-TW" altLang="en-US" sz="2000" spc="1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sym typeface="Roboto"/>
                </a:rPr>
                <a:t>提出</a:t>
              </a:r>
              <a:r>
                <a:rPr lang="zh-TW" altLang="en-US" sz="2000" spc="1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sym typeface="Roboto"/>
                </a:rPr>
                <a:t>排放量監（檢）測計畫書</a:t>
              </a:r>
              <a:r>
                <a:rPr lang="zh-TW" altLang="en-US" sz="2000" spc="1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sym typeface="Roboto"/>
                </a:rPr>
                <a:t>送經中央主管機關核定後實施。</a:t>
              </a:r>
            </a:p>
          </p:txBody>
        </p:sp>
        <p:sp>
          <p:nvSpPr>
            <p:cNvPr id="27" name="圓角矩形 11">
              <a:extLst>
                <a:ext uri="{FF2B5EF4-FFF2-40B4-BE49-F238E27FC236}">
                  <a16:creationId xmlns:a16="http://schemas.microsoft.com/office/drawing/2014/main" id="{D5EE30B7-52A0-4E77-AC09-E12AD57104FA}"/>
                </a:ext>
              </a:extLst>
            </p:cNvPr>
            <p:cNvSpPr/>
            <p:nvPr/>
          </p:nvSpPr>
          <p:spPr>
            <a:xfrm>
              <a:off x="972000" y="1620000"/>
              <a:ext cx="2700000" cy="828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spc="100" dirty="0">
                  <a:solidFill>
                    <a:schemeClr val="bg1"/>
                  </a:solidFill>
                  <a:latin typeface="微軟正黑體" panose="020B0604030504040204" pitchFamily="34" charset="-120"/>
                  <a:ea typeface="微軟正黑體" panose="020B0604030504040204" pitchFamily="34" charset="-120"/>
                </a:rPr>
                <a:t>排放係數法</a:t>
              </a:r>
            </a:p>
          </p:txBody>
        </p:sp>
        <p:sp>
          <p:nvSpPr>
            <p:cNvPr id="28" name="圓角矩形 12">
              <a:extLst>
                <a:ext uri="{FF2B5EF4-FFF2-40B4-BE49-F238E27FC236}">
                  <a16:creationId xmlns:a16="http://schemas.microsoft.com/office/drawing/2014/main" id="{339C71F1-0D53-46CD-8CA2-DAF4A91A2622}"/>
                </a:ext>
              </a:extLst>
            </p:cNvPr>
            <p:cNvSpPr/>
            <p:nvPr/>
          </p:nvSpPr>
          <p:spPr>
            <a:xfrm>
              <a:off x="4572000" y="1620000"/>
              <a:ext cx="2700000" cy="828000"/>
            </a:xfrm>
            <a:prstGeom prst="roundRect">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sz="2800" b="1" spc="100" dirty="0">
                  <a:solidFill>
                    <a:schemeClr val="bg1"/>
                  </a:solidFill>
                  <a:latin typeface="微軟正黑體" panose="020B0604030504040204" pitchFamily="34" charset="-120"/>
                  <a:ea typeface="微軟正黑體" panose="020B0604030504040204" pitchFamily="34" charset="-120"/>
                </a:rPr>
                <a:t>質量平衡法</a:t>
              </a:r>
            </a:p>
          </p:txBody>
        </p:sp>
        <p:sp>
          <p:nvSpPr>
            <p:cNvPr id="29" name="圓角矩形 13">
              <a:extLst>
                <a:ext uri="{FF2B5EF4-FFF2-40B4-BE49-F238E27FC236}">
                  <a16:creationId xmlns:a16="http://schemas.microsoft.com/office/drawing/2014/main" id="{D620A538-0D1B-47FF-B25B-E4D1BDFFD082}"/>
                </a:ext>
              </a:extLst>
            </p:cNvPr>
            <p:cNvSpPr/>
            <p:nvPr/>
          </p:nvSpPr>
          <p:spPr>
            <a:xfrm>
              <a:off x="8172000" y="1620000"/>
              <a:ext cx="2700000" cy="828000"/>
            </a:xfrm>
            <a:prstGeom prst="roundRect">
              <a:avLst/>
            </a:prstGeom>
            <a:solidFill>
              <a:srgbClr val="8EDAD8"/>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TW" altLang="en-US" sz="2800" b="1" spc="100" dirty="0">
                  <a:solidFill>
                    <a:schemeClr val="bg1"/>
                  </a:solidFill>
                  <a:latin typeface="微軟正黑體" panose="020B0604030504040204" pitchFamily="34" charset="-120"/>
                  <a:ea typeface="微軟正黑體" panose="020B0604030504040204" pitchFamily="34" charset="-120"/>
                </a:rPr>
                <a:t>直接監測法</a:t>
              </a:r>
            </a:p>
          </p:txBody>
        </p:sp>
      </p:grpSp>
    </p:spTree>
    <p:extLst>
      <p:ext uri="{BB962C8B-B14F-4D97-AF65-F5344CB8AC3E}">
        <p14:creationId xmlns:p14="http://schemas.microsoft.com/office/powerpoint/2010/main" val="31991252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16:creationId xmlns:a16="http://schemas.microsoft.com/office/drawing/2014/main" id="{5C0FF6BA-E0D2-DB98-C01A-5C059CF3B5C0}"/>
              </a:ext>
            </a:extLst>
          </p:cNvPr>
          <p:cNvGraphicFramePr>
            <a:graphicFrameLocks noGrp="1"/>
          </p:cNvGraphicFramePr>
          <p:nvPr>
            <p:extLst>
              <p:ext uri="{D42A27DB-BD31-4B8C-83A1-F6EECF244321}">
                <p14:modId xmlns:p14="http://schemas.microsoft.com/office/powerpoint/2010/main" val="3265833931"/>
              </p:ext>
            </p:extLst>
          </p:nvPr>
        </p:nvGraphicFramePr>
        <p:xfrm>
          <a:off x="735665" y="2121974"/>
          <a:ext cx="5166979" cy="3655403"/>
        </p:xfrm>
        <a:graphic>
          <a:graphicData uri="http://schemas.openxmlformats.org/drawingml/2006/table">
            <a:tbl>
              <a:tblPr firstRow="1" bandRow="1">
                <a:tableStyleId>{5C22544A-7EE6-4342-B048-85BDC9FD1C3A}</a:tableStyleId>
              </a:tblPr>
              <a:tblGrid>
                <a:gridCol w="5166979">
                  <a:extLst>
                    <a:ext uri="{9D8B030D-6E8A-4147-A177-3AD203B41FA5}">
                      <a16:colId xmlns:a16="http://schemas.microsoft.com/office/drawing/2014/main" val="148305520"/>
                    </a:ext>
                  </a:extLst>
                </a:gridCol>
              </a:tblGrid>
              <a:tr h="363388">
                <a:tc>
                  <a:txBody>
                    <a:bodyPr/>
                    <a:lstStyle/>
                    <a:p>
                      <a:pPr marL="342900" indent="-342900" algn="l">
                        <a:buFont typeface="Arial" panose="020B0604020202020204" pitchFamily="34" charset="0"/>
                        <a:buChar char="•"/>
                      </a:pPr>
                      <a:r>
                        <a:rPr lang="zh-TW" altLang="en-US" sz="2000" b="1" dirty="0">
                          <a:solidFill>
                            <a:srgbClr val="404040"/>
                          </a:solidFill>
                          <a:latin typeface="微軟正黑體" panose="020B0604030504040204" pitchFamily="34" charset="-120"/>
                          <a:ea typeface="微軟正黑體" panose="020B0604030504040204" pitchFamily="34" charset="-120"/>
                        </a:rPr>
                        <a:t>燃料燃燒</a:t>
                      </a:r>
                      <a:r>
                        <a:rPr lang="zh-TW" altLang="en-US" sz="2000" dirty="0">
                          <a:solidFill>
                            <a:srgbClr val="404040"/>
                          </a:solidFill>
                          <a:latin typeface="微軟正黑體" panose="020B0604030504040204" pitchFamily="34" charset="-120"/>
                          <a:ea typeface="微軟正黑體" panose="020B0604030504040204" pitchFamily="34" charset="-120"/>
                        </a:rPr>
                        <a:t>產生之溫室氣體排放量計算</a:t>
                      </a:r>
                      <a:r>
                        <a:rPr lang="en-US" altLang="zh-TW" sz="2000" dirty="0">
                          <a:solidFill>
                            <a:srgbClr val="404040"/>
                          </a:solidFill>
                          <a:latin typeface="微軟正黑體" panose="020B0604030504040204" pitchFamily="34" charset="-120"/>
                          <a:ea typeface="微軟正黑體" panose="020B0604030504040204" pitchFamily="34" charset="-120"/>
                        </a:rPr>
                        <a:t>=</a:t>
                      </a:r>
                      <a:endParaRPr lang="zh-TW" altLang="en-US" sz="2000" dirty="0">
                        <a:solidFill>
                          <a:srgbClr val="404040"/>
                        </a:solidFill>
                        <a:latin typeface="微軟正黑體" panose="020B0604030504040204" pitchFamily="34" charset="-120"/>
                        <a:ea typeface="微軟正黑體" panose="020B0604030504040204" pitchFamily="34" charset="-120"/>
                      </a:endParaRPr>
                    </a:p>
                  </a:txBody>
                  <a:tcPr>
                    <a:noFill/>
                  </a:tcPr>
                </a:tc>
                <a:extLst>
                  <a:ext uri="{0D108BD9-81ED-4DB2-BD59-A6C34878D82A}">
                    <a16:rowId xmlns:a16="http://schemas.microsoft.com/office/drawing/2014/main" val="3749920989"/>
                  </a:ext>
                </a:extLst>
              </a:tr>
              <a:tr h="1536254">
                <a:tc>
                  <a:txBody>
                    <a:bodyPr/>
                    <a:lstStyle/>
                    <a:p>
                      <a:pPr marL="0" marR="0" lvl="0" indent="442913" algn="ctr"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0" cap="none" spc="0" normalizeH="0" baseline="0" noProof="0" dirty="0">
                          <a:ln>
                            <a:noFill/>
                          </a:ln>
                          <a:solidFill>
                            <a:srgbClr val="40404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年</a:t>
                      </a:r>
                      <a:r>
                        <a:rPr kumimoji="0" lang="zh-TW" altLang="zh-TW" sz="2000" b="0" i="0" u="none" strike="noStrike" kern="0" cap="none" spc="0" normalizeH="0" baseline="0" noProof="0" dirty="0">
                          <a:ln>
                            <a:noFill/>
                          </a:ln>
                          <a:solidFill>
                            <a:srgbClr val="40404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活動數據</a:t>
                      </a:r>
                      <a:r>
                        <a:rPr kumimoji="0" lang="en-US" altLang="zh-TW" sz="2000" b="0" i="0" u="none" strike="noStrike" kern="0" cap="none" spc="0" normalizeH="0" baseline="0" noProof="0" dirty="0">
                          <a:ln>
                            <a:noFill/>
                          </a:ln>
                          <a:solidFill>
                            <a:srgbClr val="404040"/>
                          </a:solidFill>
                          <a:effectLst/>
                          <a:uLnTx/>
                          <a:uFillTx/>
                          <a:latin typeface="微軟正黑體" panose="020B0604030504040204" pitchFamily="34" charset="-120"/>
                          <a:ea typeface="微軟正黑體" panose="020B0604030504040204" pitchFamily="34" charset="-120"/>
                          <a:cs typeface="+mn-cs"/>
                        </a:rPr>
                        <a:t>×</a:t>
                      </a:r>
                      <a:r>
                        <a:rPr kumimoji="0" lang="zh-TW" altLang="zh-TW" sz="2000" b="0" i="0" u="none" strike="noStrike" kern="0" cap="none" spc="0" normalizeH="0" baseline="0" noProof="0" dirty="0">
                          <a:ln>
                            <a:noFill/>
                          </a:ln>
                          <a:solidFill>
                            <a:srgbClr val="40404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低位熱值</a:t>
                      </a:r>
                      <a:r>
                        <a:rPr kumimoji="0" lang="en-US" altLang="zh-TW" sz="2000" b="0" i="0" u="none" strike="noStrike" kern="0" cap="none" spc="0" normalizeH="0" baseline="0" noProof="0" dirty="0">
                          <a:ln>
                            <a:noFill/>
                          </a:ln>
                          <a:solidFill>
                            <a:srgbClr val="40404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zh-TW" sz="2000" b="0" i="0" u="none" strike="noStrike" kern="0" cap="none" spc="0" normalizeH="0" baseline="0" noProof="0" dirty="0">
                          <a:ln>
                            <a:noFill/>
                          </a:ln>
                          <a:solidFill>
                            <a:srgbClr val="40404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單位轉換因子</a:t>
                      </a:r>
                      <a:r>
                        <a:rPr kumimoji="0" lang="en-US" altLang="zh-TW" sz="2000" b="0" i="0" u="none" strike="noStrike" kern="0" cap="none" spc="0" normalizeH="0" baseline="0" noProof="0" dirty="0">
                          <a:ln>
                            <a:noFill/>
                          </a:ln>
                          <a:solidFill>
                            <a:srgbClr val="404040"/>
                          </a:solidFill>
                          <a:effectLst/>
                          <a:uLnTx/>
                          <a:uFillTx/>
                          <a:latin typeface="微軟正黑體" panose="020B0604030504040204" pitchFamily="34" charset="-120"/>
                          <a:ea typeface="微軟正黑體" panose="020B0604030504040204" pitchFamily="34" charset="-120"/>
                          <a:cs typeface="+mn-cs"/>
                        </a:rPr>
                        <a:t>×</a:t>
                      </a:r>
                      <a:r>
                        <a:rPr kumimoji="0" lang="en-US" altLang="zh-TW" sz="20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 </a:t>
                      </a:r>
                      <a:r>
                        <a:rPr kumimoji="0" lang="zh-TW" altLang="zh-TW" sz="2000" b="1" i="0" u="sng" strike="noStrike" kern="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排放係數</a:t>
                      </a:r>
                      <a:r>
                        <a:rPr kumimoji="0" lang="en-US" altLang="zh-TW" sz="2000" b="0" i="0" u="none" strike="noStrike" kern="0" cap="none" spc="0" normalizeH="0" baseline="0" noProof="0" dirty="0">
                          <a:ln>
                            <a:noFill/>
                          </a:ln>
                          <a:solidFill>
                            <a:srgbClr val="404040"/>
                          </a:solidFill>
                          <a:effectLst/>
                          <a:uLnTx/>
                          <a:uFillTx/>
                          <a:latin typeface="微軟正黑體" panose="020B0604030504040204" pitchFamily="34" charset="-120"/>
                          <a:ea typeface="微軟正黑體" panose="020B0604030504040204" pitchFamily="34" charset="-120"/>
                          <a:cs typeface="+mn-cs"/>
                        </a:rPr>
                        <a:t>×</a:t>
                      </a:r>
                      <a:r>
                        <a:rPr kumimoji="0" lang="zh-TW" altLang="zh-TW" sz="2000" b="0" i="0" u="none" strike="noStrike" kern="0" cap="none" spc="0" normalizeH="0" baseline="0" noProof="0" dirty="0">
                          <a:ln>
                            <a:noFill/>
                          </a:ln>
                          <a:solidFill>
                            <a:srgbClr val="40404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溫暖化潛勢</a:t>
                      </a:r>
                      <a:endParaRPr kumimoji="0" lang="zh-TW" altLang="en-US" sz="2000" b="0" i="0" u="none" strike="noStrike" kern="1200" cap="none" spc="0" normalizeH="0" baseline="0" noProof="0" dirty="0">
                        <a:ln>
                          <a:noFill/>
                        </a:ln>
                        <a:solidFill>
                          <a:srgbClr val="404040"/>
                        </a:solidFill>
                        <a:effectLst/>
                        <a:uLnTx/>
                        <a:uFillTx/>
                        <a:latin typeface="微軟正黑體" panose="020B0604030504040204" pitchFamily="34" charset="-120"/>
                        <a:ea typeface="微軟正黑體" panose="020B0604030504040204" pitchFamily="34" charset="-120"/>
                        <a:cs typeface="+mn-cs"/>
                      </a:endParaRPr>
                    </a:p>
                  </a:txBody>
                  <a:tcPr anchor="ctr">
                    <a:noFill/>
                  </a:tcPr>
                </a:tc>
                <a:extLst>
                  <a:ext uri="{0D108BD9-81ED-4DB2-BD59-A6C34878D82A}">
                    <a16:rowId xmlns:a16="http://schemas.microsoft.com/office/drawing/2014/main" val="687304305"/>
                  </a:ext>
                </a:extLst>
              </a:tr>
              <a:tr h="575839">
                <a:tc>
                  <a:txBody>
                    <a:bodyPr/>
                    <a:lstStyle/>
                    <a:p>
                      <a:pPr marL="342900" indent="-342900" algn="l">
                        <a:buFont typeface="Arial" panose="020B0604020202020204" pitchFamily="34" charset="0"/>
                        <a:buChar char="•"/>
                      </a:pPr>
                      <a:r>
                        <a:rPr lang="zh-TW" altLang="en-US" sz="2000" b="1" dirty="0">
                          <a:solidFill>
                            <a:srgbClr val="404040"/>
                          </a:solidFill>
                          <a:latin typeface="微軟正黑體" panose="020B0604030504040204" pitchFamily="34" charset="-120"/>
                          <a:ea typeface="微軟正黑體" panose="020B0604030504040204" pitchFamily="34" charset="-120"/>
                        </a:rPr>
                        <a:t>製程產生之溫室氣體排放量計算</a:t>
                      </a:r>
                      <a:r>
                        <a:rPr lang="en-US" altLang="zh-TW" sz="2000" b="1" dirty="0">
                          <a:solidFill>
                            <a:srgbClr val="404040"/>
                          </a:solidFill>
                          <a:latin typeface="微軟正黑體" panose="020B0604030504040204" pitchFamily="34" charset="-120"/>
                          <a:ea typeface="微軟正黑體" panose="020B0604030504040204" pitchFamily="34" charset="-120"/>
                        </a:rPr>
                        <a:t>=</a:t>
                      </a:r>
                      <a:endParaRPr lang="zh-TW" altLang="en-US" sz="2000" b="1" dirty="0">
                        <a:solidFill>
                          <a:srgbClr val="404040"/>
                        </a:solidFill>
                        <a:latin typeface="微軟正黑體" panose="020B0604030504040204" pitchFamily="34" charset="-120"/>
                        <a:ea typeface="微軟正黑體" panose="020B0604030504040204" pitchFamily="34" charset="-120"/>
                      </a:endParaRPr>
                    </a:p>
                  </a:txBody>
                  <a:tcPr anchor="b">
                    <a:noFill/>
                  </a:tcPr>
                </a:tc>
                <a:extLst>
                  <a:ext uri="{0D108BD9-81ED-4DB2-BD59-A6C34878D82A}">
                    <a16:rowId xmlns:a16="http://schemas.microsoft.com/office/drawing/2014/main" val="4281315876"/>
                  </a:ext>
                </a:extLst>
              </a:tr>
              <a:tr h="11470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404040"/>
                          </a:solidFill>
                          <a:effectLst/>
                          <a:uLnTx/>
                          <a:uFillTx/>
                          <a:latin typeface="微軟正黑體" panose="020B0604030504040204" pitchFamily="34" charset="-120"/>
                          <a:ea typeface="微軟正黑體" panose="020B0604030504040204" pitchFamily="34" charset="-120"/>
                          <a:cs typeface="+mn-cs"/>
                        </a:rPr>
                        <a:t>年</a:t>
                      </a:r>
                      <a:r>
                        <a:rPr kumimoji="0" lang="zh-TW" altLang="zh-TW" sz="2000" b="0" i="0" u="none" strike="noStrike" kern="1200" cap="none" spc="0" normalizeH="0" baseline="0" noProof="0" dirty="0">
                          <a:ln>
                            <a:noFill/>
                          </a:ln>
                          <a:solidFill>
                            <a:srgbClr val="404040"/>
                          </a:solidFill>
                          <a:effectLst/>
                          <a:uLnTx/>
                          <a:uFillTx/>
                          <a:latin typeface="微軟正黑體" panose="020B0604030504040204" pitchFamily="34" charset="-120"/>
                          <a:ea typeface="微軟正黑體" panose="020B0604030504040204" pitchFamily="34" charset="-120"/>
                          <a:cs typeface="+mn-cs"/>
                        </a:rPr>
                        <a:t>活動數據</a:t>
                      </a:r>
                      <a:r>
                        <a:rPr kumimoji="0" lang="en-US" altLang="zh-TW" sz="2000" b="0" i="0" u="none" strike="noStrike" kern="1200" cap="none" spc="0" normalizeH="0" baseline="0" noProof="0" dirty="0">
                          <a:ln>
                            <a:noFill/>
                          </a:ln>
                          <a:solidFill>
                            <a:srgbClr val="404040"/>
                          </a:solidFill>
                          <a:effectLst/>
                          <a:uLnTx/>
                          <a:uFillTx/>
                          <a:latin typeface="微軟正黑體" panose="020B0604030504040204" pitchFamily="34" charset="-120"/>
                          <a:ea typeface="微軟正黑體" panose="020B0604030504040204" pitchFamily="34" charset="-120"/>
                          <a:cs typeface="+mn-cs"/>
                        </a:rPr>
                        <a:t>×</a:t>
                      </a:r>
                      <a:r>
                        <a:rPr kumimoji="0" lang="zh-TW" altLang="zh-TW" sz="2000" b="1" i="0" u="sng" strike="noStrike" kern="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排放係數</a:t>
                      </a:r>
                      <a:r>
                        <a:rPr kumimoji="0" lang="en-US" altLang="zh-TW" sz="2000" b="0" i="0" u="none" strike="noStrike" kern="1200" cap="none" spc="0" normalizeH="0" baseline="0" noProof="0" dirty="0">
                          <a:ln>
                            <a:noFill/>
                          </a:ln>
                          <a:solidFill>
                            <a:srgbClr val="404040"/>
                          </a:solidFill>
                          <a:effectLst/>
                          <a:uLnTx/>
                          <a:uFillTx/>
                          <a:latin typeface="微軟正黑體" panose="020B0604030504040204" pitchFamily="34" charset="-120"/>
                          <a:ea typeface="微軟正黑體" panose="020B0604030504040204" pitchFamily="34" charset="-120"/>
                          <a:cs typeface="+mn-cs"/>
                        </a:rPr>
                        <a:t>×</a:t>
                      </a:r>
                      <a:r>
                        <a:rPr kumimoji="0" lang="zh-TW" altLang="zh-TW" sz="2000" b="0" i="0" u="none" strike="noStrike" kern="1200" cap="none" spc="0" normalizeH="0" baseline="0" noProof="0" dirty="0">
                          <a:ln>
                            <a:noFill/>
                          </a:ln>
                          <a:solidFill>
                            <a:srgbClr val="404040"/>
                          </a:solidFill>
                          <a:effectLst/>
                          <a:uLnTx/>
                          <a:uFillTx/>
                          <a:latin typeface="微軟正黑體" panose="020B0604030504040204" pitchFamily="34" charset="-120"/>
                          <a:ea typeface="微軟正黑體" panose="020B0604030504040204" pitchFamily="34" charset="-120"/>
                          <a:cs typeface="+mn-cs"/>
                        </a:rPr>
                        <a:t>溫暖化潛勢</a:t>
                      </a:r>
                      <a:endParaRPr kumimoji="0" lang="zh-TW" altLang="en-US" sz="2000" b="0" i="0" u="none" strike="noStrike" kern="1200" cap="none" spc="0" normalizeH="0" baseline="0" noProof="0" dirty="0">
                        <a:ln>
                          <a:noFill/>
                        </a:ln>
                        <a:solidFill>
                          <a:srgbClr val="404040"/>
                        </a:solidFill>
                        <a:effectLst/>
                        <a:uLnTx/>
                        <a:uFillTx/>
                        <a:latin typeface="微軟正黑體" panose="020B0604030504040204" pitchFamily="34" charset="-120"/>
                        <a:ea typeface="微軟正黑體" panose="020B0604030504040204" pitchFamily="34" charset="-120"/>
                        <a:cs typeface="+mn-cs"/>
                      </a:endParaRPr>
                    </a:p>
                  </a:txBody>
                  <a:tcPr anchor="ctr">
                    <a:noFill/>
                  </a:tcPr>
                </a:tc>
                <a:extLst>
                  <a:ext uri="{0D108BD9-81ED-4DB2-BD59-A6C34878D82A}">
                    <a16:rowId xmlns:a16="http://schemas.microsoft.com/office/drawing/2014/main" val="2024855681"/>
                  </a:ext>
                </a:extLst>
              </a:tr>
            </a:tbl>
          </a:graphicData>
        </a:graphic>
      </p:graphicFrame>
      <p:sp>
        <p:nvSpPr>
          <p:cNvPr id="6" name="圓角矩形 12">
            <a:extLst>
              <a:ext uri="{FF2B5EF4-FFF2-40B4-BE49-F238E27FC236}">
                <a16:creationId xmlns:a16="http://schemas.microsoft.com/office/drawing/2014/main" id="{15B8603C-4260-35C9-8BE1-DA8D97DBD886}"/>
              </a:ext>
            </a:extLst>
          </p:cNvPr>
          <p:cNvSpPr/>
          <p:nvPr/>
        </p:nvSpPr>
        <p:spPr>
          <a:xfrm>
            <a:off x="6298150" y="2243423"/>
            <a:ext cx="5296959" cy="3412503"/>
          </a:xfrm>
          <a:prstGeom prst="roundRect">
            <a:avLst>
              <a:gd name="adj" fmla="val 10693"/>
            </a:avLst>
          </a:prstGeom>
          <a:noFill/>
          <a:ln w="19050">
            <a:solidFill>
              <a:schemeClr val="accent5">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spcAft>
                <a:spcPts val="1200"/>
              </a:spcAft>
              <a:buFont typeface="Arial" panose="020B0604020202020204" pitchFamily="34" charset="0"/>
              <a:buChar char="•"/>
            </a:pPr>
            <a:endParaRPr lang="en-US" altLang="zh-TW" sz="800"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85750" lvl="0" indent="-285750" algn="just">
              <a:spcAft>
                <a:spcPts val="1200"/>
              </a:spcAft>
              <a:buFont typeface="Arial" panose="020B0604020202020204" pitchFamily="34" charset="0"/>
              <a:buChar char="•"/>
            </a:pPr>
            <a:r>
              <a:rPr lang="zh-TW" altLang="en-US" b="1"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rPr>
              <a:t>本部公告之溫室氣體排放係數</a:t>
            </a:r>
            <a:endParaRPr lang="en-US" altLang="zh-TW"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lgn="just">
              <a:spcAft>
                <a:spcPts val="1200"/>
              </a:spcAft>
              <a:buFont typeface="Arial" panose="020B0604020202020204" pitchFamily="34" charset="0"/>
              <a:buChar char="•"/>
            </a:pPr>
            <a:r>
              <a:rPr lang="zh-TW" altLang="en-US" b="1"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rPr>
              <a:t>國際文獻</a:t>
            </a:r>
            <a:r>
              <a:rPr lang="zh-TW" altLang="en-US"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rPr>
              <a:t>或檢測報告所得之</a:t>
            </a:r>
            <a:r>
              <a:rPr lang="zh-TW" altLang="en-US" b="1"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rPr>
              <a:t>自廠係數</a:t>
            </a:r>
            <a:endParaRPr lang="en-US" altLang="zh-TW" b="1"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800100" lvl="1" indent="-342900" algn="just">
              <a:spcAft>
                <a:spcPts val="1200"/>
              </a:spcAft>
              <a:buFont typeface="Wingdings" panose="05000000000000000000" pitchFamily="2" charset="2"/>
              <a:buChar char="Ø"/>
            </a:pPr>
            <a:r>
              <a:rPr lang="zh-TW" altLang="en-US"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rPr>
              <a:t>例如國際產業工會所發布的文獻，應備註文獻資料來源。</a:t>
            </a:r>
            <a:endParaRPr lang="en-US" altLang="zh-TW"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800100" lvl="1" indent="-342900" algn="just">
              <a:spcAft>
                <a:spcPts val="1200"/>
              </a:spcAft>
              <a:buFont typeface="Wingdings" panose="05000000000000000000" pitchFamily="2" charset="2"/>
              <a:buChar char="Ø"/>
            </a:pPr>
            <a:r>
              <a:rPr lang="zh-TW" altLang="en-US"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rPr>
              <a:t>自廠係數應檢具檢測報告等佐證資料。</a:t>
            </a:r>
          </a:p>
          <a:p>
            <a:pPr marL="285750" lvl="0" indent="-285750" algn="just">
              <a:lnSpc>
                <a:spcPts val="2800"/>
              </a:lnSpc>
              <a:spcBef>
                <a:spcPts val="1200"/>
              </a:spcBef>
              <a:spcAft>
                <a:spcPts val="1200"/>
              </a:spcAft>
              <a:buFont typeface="Arial" panose="020B0604020202020204" pitchFamily="34" charset="0"/>
              <a:buChar char="•"/>
            </a:pPr>
            <a:r>
              <a:rPr lang="zh-TW" altLang="en-US"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rPr>
              <a:t>溫暖化潛勢 </a:t>
            </a:r>
            <a:r>
              <a:rPr lang="en-US" altLang="zh-TW"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rPr>
              <a:t>(GWP) </a:t>
            </a:r>
            <a:r>
              <a:rPr lang="zh-TW" altLang="en-US"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rPr>
              <a:t>應使用附錄一之</a:t>
            </a:r>
            <a:r>
              <a:rPr lang="en-US" altLang="zh-TW"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IPCC</a:t>
            </a:r>
            <a:r>
              <a:rPr lang="zh-TW" altLang="en-US"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第五次評估報告 </a:t>
            </a:r>
            <a:r>
              <a:rPr lang="en-US" altLang="zh-TW"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rPr>
              <a:t>(AR5)</a:t>
            </a:r>
            <a:r>
              <a:rPr lang="zh-TW" altLang="en-US"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7" name="矩形 6">
            <a:extLst>
              <a:ext uri="{FF2B5EF4-FFF2-40B4-BE49-F238E27FC236}">
                <a16:creationId xmlns:a16="http://schemas.microsoft.com/office/drawing/2014/main" id="{32012A64-8C6C-C310-EC19-88376B3285A5}"/>
              </a:ext>
            </a:extLst>
          </p:cNvPr>
          <p:cNvSpPr/>
          <p:nvPr/>
        </p:nvSpPr>
        <p:spPr>
          <a:xfrm>
            <a:off x="6298150" y="1849925"/>
            <a:ext cx="2977874" cy="544097"/>
          </a:xfrm>
          <a:prstGeom prst="rect">
            <a:avLst/>
          </a:prstGeom>
          <a:solidFill>
            <a:schemeClr val="accent5">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zh-TW" sz="2000" b="1" kern="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排放係數</a:t>
            </a:r>
            <a:r>
              <a:rPr lang="zh-TW" altLang="en-US" sz="2000" b="1" kern="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採用選擇</a:t>
            </a:r>
            <a:r>
              <a:rPr lang="zh-TW" altLang="zh-TW" sz="2000" b="1" kern="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 </a:t>
            </a:r>
            <a:endParaRPr lang="zh-TW" altLang="en-US" dirty="0">
              <a:solidFill>
                <a:schemeClr val="bg1"/>
              </a:solidFill>
            </a:endParaRPr>
          </a:p>
        </p:txBody>
      </p:sp>
      <p:grpSp>
        <p:nvGrpSpPr>
          <p:cNvPr id="8" name="群組 7">
            <a:extLst>
              <a:ext uri="{FF2B5EF4-FFF2-40B4-BE49-F238E27FC236}">
                <a16:creationId xmlns:a16="http://schemas.microsoft.com/office/drawing/2014/main" id="{DB0191E9-5629-4571-8B79-58E4C6EE607A}"/>
              </a:ext>
            </a:extLst>
          </p:cNvPr>
          <p:cNvGrpSpPr/>
          <p:nvPr/>
        </p:nvGrpSpPr>
        <p:grpSpPr>
          <a:xfrm>
            <a:off x="9496906" y="1597309"/>
            <a:ext cx="1602378" cy="646114"/>
            <a:chOff x="5538651" y="696082"/>
            <a:chExt cx="1602378" cy="646114"/>
          </a:xfrm>
        </p:grpSpPr>
        <p:sp>
          <p:nvSpPr>
            <p:cNvPr id="9" name="矩形 8">
              <a:extLst>
                <a:ext uri="{FF2B5EF4-FFF2-40B4-BE49-F238E27FC236}">
                  <a16:creationId xmlns:a16="http://schemas.microsoft.com/office/drawing/2014/main" id="{118E60F7-2477-4274-87D2-5323D360784E}"/>
                </a:ext>
              </a:extLst>
            </p:cNvPr>
            <p:cNvSpPr/>
            <p:nvPr/>
          </p:nvSpPr>
          <p:spPr>
            <a:xfrm>
              <a:off x="5538651" y="696082"/>
              <a:ext cx="1602378" cy="64611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sz="2000" b="1" dirty="0">
                  <a:solidFill>
                    <a:srgbClr val="50B495"/>
                  </a:solidFill>
                  <a:latin typeface="微軟正黑體" panose="020B0604030504040204" pitchFamily="34" charset="-120"/>
                  <a:ea typeface="微軟正黑體" panose="020B0604030504040204" pitchFamily="34" charset="-120"/>
                </a:rPr>
                <a:t>        第</a:t>
              </a:r>
              <a:r>
                <a:rPr lang="en-US" altLang="zh-TW" sz="2000" b="1" dirty="0">
                  <a:solidFill>
                    <a:srgbClr val="50B495"/>
                  </a:solidFill>
                  <a:latin typeface="微軟正黑體" panose="020B0604030504040204" pitchFamily="34" charset="-120"/>
                  <a:ea typeface="微軟正黑體" panose="020B0604030504040204" pitchFamily="34" charset="-120"/>
                </a:rPr>
                <a:t>4</a:t>
              </a:r>
              <a:r>
                <a:rPr lang="zh-TW" altLang="en-US" sz="2000" b="1" dirty="0">
                  <a:solidFill>
                    <a:srgbClr val="50B495"/>
                  </a:solidFill>
                  <a:latin typeface="微軟正黑體" panose="020B0604030504040204" pitchFamily="34" charset="-120"/>
                  <a:ea typeface="微軟正黑體" panose="020B0604030504040204" pitchFamily="34" charset="-120"/>
                </a:rPr>
                <a:t>條</a:t>
              </a:r>
            </a:p>
          </p:txBody>
        </p:sp>
        <p:sp>
          <p:nvSpPr>
            <p:cNvPr id="10" name="Freeform: Shape 46">
              <a:extLst>
                <a:ext uri="{FF2B5EF4-FFF2-40B4-BE49-F238E27FC236}">
                  <a16:creationId xmlns:a16="http://schemas.microsoft.com/office/drawing/2014/main" id="{296E64B4-40B8-48B4-B560-355A9322F6F0}"/>
                </a:ext>
              </a:extLst>
            </p:cNvPr>
            <p:cNvSpPr>
              <a:spLocks noChangeArrowheads="1"/>
            </p:cNvSpPr>
            <p:nvPr/>
          </p:nvSpPr>
          <p:spPr bwMode="auto">
            <a:xfrm>
              <a:off x="5610935" y="817057"/>
              <a:ext cx="546026" cy="434803"/>
            </a:xfrm>
            <a:custGeom>
              <a:avLst/>
              <a:gdLst>
                <a:gd name="connsiteX0" fmla="*/ 147264 w 1018237"/>
                <a:gd name="connsiteY0" fmla="*/ 509749 h 771181"/>
                <a:gd name="connsiteX1" fmla="*/ 198105 w 1018237"/>
                <a:gd name="connsiteY1" fmla="*/ 733583 h 771181"/>
                <a:gd name="connsiteX2" fmla="*/ 212130 w 1018237"/>
                <a:gd name="connsiteY2" fmla="*/ 744076 h 771181"/>
                <a:gd name="connsiteX3" fmla="*/ 301540 w 1018237"/>
                <a:gd name="connsiteY3" fmla="*/ 744076 h 771181"/>
                <a:gd name="connsiteX4" fmla="*/ 312935 w 1018237"/>
                <a:gd name="connsiteY4" fmla="*/ 737955 h 771181"/>
                <a:gd name="connsiteX5" fmla="*/ 315565 w 1018237"/>
                <a:gd name="connsiteY5" fmla="*/ 726589 h 771181"/>
                <a:gd name="connsiteX6" fmla="*/ 284009 w 1018237"/>
                <a:gd name="connsiteY6" fmla="*/ 584943 h 771181"/>
                <a:gd name="connsiteX7" fmla="*/ 267354 w 1018237"/>
                <a:gd name="connsiteY7" fmla="*/ 509749 h 771181"/>
                <a:gd name="connsiteX8" fmla="*/ 293651 w 1018237"/>
                <a:gd name="connsiteY8" fmla="*/ 507126 h 771181"/>
                <a:gd name="connsiteX9" fmla="*/ 306799 w 1018237"/>
                <a:gd name="connsiteY9" fmla="*/ 567456 h 771181"/>
                <a:gd name="connsiteX10" fmla="*/ 352381 w 1018237"/>
                <a:gd name="connsiteY10" fmla="*/ 514995 h 771181"/>
                <a:gd name="connsiteX11" fmla="*/ 352381 w 1018237"/>
                <a:gd name="connsiteY11" fmla="*/ 507126 h 771181"/>
                <a:gd name="connsiteX12" fmla="*/ 920084 w 1018237"/>
                <a:gd name="connsiteY12" fmla="*/ 457657 h 771181"/>
                <a:gd name="connsiteX13" fmla="*/ 928695 w 1018237"/>
                <a:gd name="connsiteY13" fmla="*/ 459801 h 771181"/>
                <a:gd name="connsiteX14" fmla="*/ 1010503 w 1018237"/>
                <a:gd name="connsiteY14" fmla="*/ 515561 h 771181"/>
                <a:gd name="connsiteX15" fmla="*/ 1014808 w 1018237"/>
                <a:gd name="connsiteY15" fmla="*/ 534433 h 771181"/>
                <a:gd name="connsiteX16" fmla="*/ 1003614 w 1018237"/>
                <a:gd name="connsiteY16" fmla="*/ 539580 h 771181"/>
                <a:gd name="connsiteX17" fmla="*/ 995863 w 1018237"/>
                <a:gd name="connsiteY17" fmla="*/ 537007 h 771181"/>
                <a:gd name="connsiteX18" fmla="*/ 914917 w 1018237"/>
                <a:gd name="connsiteY18" fmla="*/ 481247 h 771181"/>
                <a:gd name="connsiteX19" fmla="*/ 911473 w 1018237"/>
                <a:gd name="connsiteY19" fmla="*/ 463233 h 771181"/>
                <a:gd name="connsiteX20" fmla="*/ 920084 w 1018237"/>
                <a:gd name="connsiteY20" fmla="*/ 457657 h 771181"/>
                <a:gd name="connsiteX21" fmla="*/ 834938 w 1018237"/>
                <a:gd name="connsiteY21" fmla="*/ 396113 h 771181"/>
                <a:gd name="connsiteX22" fmla="*/ 844714 w 1018237"/>
                <a:gd name="connsiteY22" fmla="*/ 399153 h 771181"/>
                <a:gd name="connsiteX23" fmla="*/ 879772 w 1018237"/>
                <a:gd name="connsiteY23" fmla="*/ 421671 h 771181"/>
                <a:gd name="connsiteX24" fmla="*/ 882469 w 1018237"/>
                <a:gd name="connsiteY24" fmla="*/ 440586 h 771181"/>
                <a:gd name="connsiteX25" fmla="*/ 871682 w 1018237"/>
                <a:gd name="connsiteY25" fmla="*/ 446892 h 771181"/>
                <a:gd name="connsiteX26" fmla="*/ 863591 w 1018237"/>
                <a:gd name="connsiteY26" fmla="*/ 444189 h 771181"/>
                <a:gd name="connsiteX27" fmla="*/ 830331 w 1018237"/>
                <a:gd name="connsiteY27" fmla="*/ 421671 h 771181"/>
                <a:gd name="connsiteX28" fmla="*/ 825836 w 1018237"/>
                <a:gd name="connsiteY28" fmla="*/ 401855 h 771181"/>
                <a:gd name="connsiteX29" fmla="*/ 834938 w 1018237"/>
                <a:gd name="connsiteY29" fmla="*/ 396113 h 771181"/>
                <a:gd name="connsiteX30" fmla="*/ 948195 w 1018237"/>
                <a:gd name="connsiteY30" fmla="*/ 285660 h 771181"/>
                <a:gd name="connsiteX31" fmla="*/ 1005105 w 1018237"/>
                <a:gd name="connsiteY31" fmla="*/ 285660 h 771181"/>
                <a:gd name="connsiteX32" fmla="*/ 1018237 w 1018237"/>
                <a:gd name="connsiteY32" fmla="*/ 298734 h 771181"/>
                <a:gd name="connsiteX33" fmla="*/ 1005105 w 1018237"/>
                <a:gd name="connsiteY33" fmla="*/ 311809 h 771181"/>
                <a:gd name="connsiteX34" fmla="*/ 948195 w 1018237"/>
                <a:gd name="connsiteY34" fmla="*/ 311809 h 771181"/>
                <a:gd name="connsiteX35" fmla="*/ 934187 w 1018237"/>
                <a:gd name="connsiteY35" fmla="*/ 298734 h 771181"/>
                <a:gd name="connsiteX36" fmla="*/ 948195 w 1018237"/>
                <a:gd name="connsiteY36" fmla="*/ 285660 h 771181"/>
                <a:gd name="connsiteX37" fmla="*/ 835373 w 1018237"/>
                <a:gd name="connsiteY37" fmla="*/ 285660 h 771181"/>
                <a:gd name="connsiteX38" fmla="*/ 892282 w 1018237"/>
                <a:gd name="connsiteY38" fmla="*/ 285660 h 771181"/>
                <a:gd name="connsiteX39" fmla="*/ 906290 w 1018237"/>
                <a:gd name="connsiteY39" fmla="*/ 298734 h 771181"/>
                <a:gd name="connsiteX40" fmla="*/ 892282 w 1018237"/>
                <a:gd name="connsiteY40" fmla="*/ 311809 h 771181"/>
                <a:gd name="connsiteX41" fmla="*/ 835373 w 1018237"/>
                <a:gd name="connsiteY41" fmla="*/ 311809 h 771181"/>
                <a:gd name="connsiteX42" fmla="*/ 822240 w 1018237"/>
                <a:gd name="connsiteY42" fmla="*/ 298734 h 771181"/>
                <a:gd name="connsiteX43" fmla="*/ 835373 w 1018237"/>
                <a:gd name="connsiteY43" fmla="*/ 285660 h 771181"/>
                <a:gd name="connsiteX44" fmla="*/ 731059 w 1018237"/>
                <a:gd name="connsiteY44" fmla="*/ 227332 h 771181"/>
                <a:gd name="connsiteX45" fmla="*/ 731059 w 1018237"/>
                <a:gd name="connsiteY45" fmla="*/ 409198 h 771181"/>
                <a:gd name="connsiteX46" fmla="*/ 774888 w 1018237"/>
                <a:gd name="connsiteY46" fmla="*/ 318265 h 771181"/>
                <a:gd name="connsiteX47" fmla="*/ 731059 w 1018237"/>
                <a:gd name="connsiteY47" fmla="*/ 227332 h 771181"/>
                <a:gd name="connsiteX48" fmla="*/ 174437 w 1018237"/>
                <a:gd name="connsiteY48" fmla="*/ 156509 h 771181"/>
                <a:gd name="connsiteX49" fmla="*/ 27174 w 1018237"/>
                <a:gd name="connsiteY49" fmla="*/ 304275 h 771181"/>
                <a:gd name="connsiteX50" fmla="*/ 27174 w 1018237"/>
                <a:gd name="connsiteY50" fmla="*/ 333129 h 771181"/>
                <a:gd name="connsiteX51" fmla="*/ 174437 w 1018237"/>
                <a:gd name="connsiteY51" fmla="*/ 480895 h 771181"/>
                <a:gd name="connsiteX52" fmla="*/ 381308 w 1018237"/>
                <a:gd name="connsiteY52" fmla="*/ 480895 h 771181"/>
                <a:gd name="connsiteX53" fmla="*/ 381308 w 1018237"/>
                <a:gd name="connsiteY53" fmla="*/ 156509 h 771181"/>
                <a:gd name="connsiteX54" fmla="*/ 863591 w 1018237"/>
                <a:gd name="connsiteY54" fmla="*/ 153951 h 771181"/>
                <a:gd name="connsiteX55" fmla="*/ 882469 w 1018237"/>
                <a:gd name="connsiteY55" fmla="*/ 156503 h 771181"/>
                <a:gd name="connsiteX56" fmla="*/ 879772 w 1018237"/>
                <a:gd name="connsiteY56" fmla="*/ 175216 h 771181"/>
                <a:gd name="connsiteX57" fmla="*/ 844714 w 1018237"/>
                <a:gd name="connsiteY57" fmla="*/ 198182 h 771181"/>
                <a:gd name="connsiteX58" fmla="*/ 837522 w 1018237"/>
                <a:gd name="connsiteY58" fmla="*/ 199883 h 771181"/>
                <a:gd name="connsiteX59" fmla="*/ 825836 w 1018237"/>
                <a:gd name="connsiteY59" fmla="*/ 193929 h 771181"/>
                <a:gd name="connsiteX60" fmla="*/ 830331 w 1018237"/>
                <a:gd name="connsiteY60" fmla="*/ 176067 h 771181"/>
                <a:gd name="connsiteX61" fmla="*/ 626747 w 1018237"/>
                <a:gd name="connsiteY61" fmla="*/ 90933 h 771181"/>
                <a:gd name="connsiteX62" fmla="*/ 604833 w 1018237"/>
                <a:gd name="connsiteY62" fmla="*/ 103174 h 771181"/>
                <a:gd name="connsiteX63" fmla="*/ 459323 w 1018237"/>
                <a:gd name="connsiteY63" fmla="*/ 149514 h 771181"/>
                <a:gd name="connsiteX64" fmla="*/ 408482 w 1018237"/>
                <a:gd name="connsiteY64" fmla="*/ 154760 h 771181"/>
                <a:gd name="connsiteX65" fmla="*/ 408482 w 1018237"/>
                <a:gd name="connsiteY65" fmla="*/ 481770 h 771181"/>
                <a:gd name="connsiteX66" fmla="*/ 459323 w 1018237"/>
                <a:gd name="connsiteY66" fmla="*/ 487016 h 771181"/>
                <a:gd name="connsiteX67" fmla="*/ 604833 w 1018237"/>
                <a:gd name="connsiteY67" fmla="*/ 533356 h 771181"/>
                <a:gd name="connsiteX68" fmla="*/ 626747 w 1018237"/>
                <a:gd name="connsiteY68" fmla="*/ 545597 h 771181"/>
                <a:gd name="connsiteX69" fmla="*/ 1005659 w 1018237"/>
                <a:gd name="connsiteY69" fmla="*/ 59961 h 771181"/>
                <a:gd name="connsiteX70" fmla="*/ 1014808 w 1018237"/>
                <a:gd name="connsiteY70" fmla="*/ 65702 h 771181"/>
                <a:gd name="connsiteX71" fmla="*/ 1010503 w 1018237"/>
                <a:gd name="connsiteY71" fmla="*/ 83901 h 771181"/>
                <a:gd name="connsiteX72" fmla="*/ 928695 w 1018237"/>
                <a:gd name="connsiteY72" fmla="*/ 140229 h 771181"/>
                <a:gd name="connsiteX73" fmla="*/ 921806 w 1018237"/>
                <a:gd name="connsiteY73" fmla="*/ 141962 h 771181"/>
                <a:gd name="connsiteX74" fmla="*/ 911473 w 1018237"/>
                <a:gd name="connsiteY74" fmla="*/ 135896 h 771181"/>
                <a:gd name="connsiteX75" fmla="*/ 914917 w 1018237"/>
                <a:gd name="connsiteY75" fmla="*/ 117698 h 771181"/>
                <a:gd name="connsiteX76" fmla="*/ 995863 w 1018237"/>
                <a:gd name="connsiteY76" fmla="*/ 61369 h 771181"/>
                <a:gd name="connsiteX77" fmla="*/ 1005659 w 1018237"/>
                <a:gd name="connsiteY77" fmla="*/ 59961 h 771181"/>
                <a:gd name="connsiteX78" fmla="*/ 678465 w 1018237"/>
                <a:gd name="connsiteY78" fmla="*/ 27105 h 771181"/>
                <a:gd name="connsiteX79" fmla="*/ 653045 w 1018237"/>
                <a:gd name="connsiteY79" fmla="*/ 50712 h 771181"/>
                <a:gd name="connsiteX80" fmla="*/ 653045 w 1018237"/>
                <a:gd name="connsiteY80" fmla="*/ 591064 h 771181"/>
                <a:gd name="connsiteX81" fmla="*/ 653045 w 1018237"/>
                <a:gd name="connsiteY81" fmla="*/ 602430 h 771181"/>
                <a:gd name="connsiteX82" fmla="*/ 678465 w 1018237"/>
                <a:gd name="connsiteY82" fmla="*/ 626038 h 771181"/>
                <a:gd name="connsiteX83" fmla="*/ 703886 w 1018237"/>
                <a:gd name="connsiteY83" fmla="*/ 602430 h 771181"/>
                <a:gd name="connsiteX84" fmla="*/ 703886 w 1018237"/>
                <a:gd name="connsiteY84" fmla="*/ 50712 h 771181"/>
                <a:gd name="connsiteX85" fmla="*/ 678465 w 1018237"/>
                <a:gd name="connsiteY85" fmla="*/ 27105 h 771181"/>
                <a:gd name="connsiteX86" fmla="*/ 678465 w 1018237"/>
                <a:gd name="connsiteY86" fmla="*/ 0 h 771181"/>
                <a:gd name="connsiteX87" fmla="*/ 731059 w 1018237"/>
                <a:gd name="connsiteY87" fmla="*/ 50712 h 771181"/>
                <a:gd name="connsiteX88" fmla="*/ 731059 w 1018237"/>
                <a:gd name="connsiteY88" fmla="*/ 195855 h 771181"/>
                <a:gd name="connsiteX89" fmla="*/ 802061 w 1018237"/>
                <a:gd name="connsiteY89" fmla="*/ 318265 h 771181"/>
                <a:gd name="connsiteX90" fmla="*/ 731059 w 1018237"/>
                <a:gd name="connsiteY90" fmla="*/ 440675 h 771181"/>
                <a:gd name="connsiteX91" fmla="*/ 731059 w 1018237"/>
                <a:gd name="connsiteY91" fmla="*/ 602430 h 771181"/>
                <a:gd name="connsiteX92" fmla="*/ 678465 w 1018237"/>
                <a:gd name="connsiteY92" fmla="*/ 652268 h 771181"/>
                <a:gd name="connsiteX93" fmla="*/ 626747 w 1018237"/>
                <a:gd name="connsiteY93" fmla="*/ 602430 h 771181"/>
                <a:gd name="connsiteX94" fmla="*/ 626747 w 1018237"/>
                <a:gd name="connsiteY94" fmla="*/ 576200 h 771181"/>
                <a:gd name="connsiteX95" fmla="*/ 592561 w 1018237"/>
                <a:gd name="connsiteY95" fmla="*/ 557838 h 771181"/>
                <a:gd name="connsiteX96" fmla="*/ 456693 w 1018237"/>
                <a:gd name="connsiteY96" fmla="*/ 514121 h 771181"/>
                <a:gd name="connsiteX97" fmla="*/ 394456 w 1018237"/>
                <a:gd name="connsiteY97" fmla="*/ 507126 h 771181"/>
                <a:gd name="connsiteX98" fmla="*/ 379555 w 1018237"/>
                <a:gd name="connsiteY98" fmla="*/ 507126 h 771181"/>
                <a:gd name="connsiteX99" fmla="*/ 379555 w 1018237"/>
                <a:gd name="connsiteY99" fmla="*/ 514995 h 771181"/>
                <a:gd name="connsiteX100" fmla="*/ 312935 w 1018237"/>
                <a:gd name="connsiteY100" fmla="*/ 593687 h 771181"/>
                <a:gd name="connsiteX101" fmla="*/ 341862 w 1018237"/>
                <a:gd name="connsiteY101" fmla="*/ 721342 h 771181"/>
                <a:gd name="connsiteX102" fmla="*/ 333973 w 1018237"/>
                <a:gd name="connsiteY102" fmla="*/ 755442 h 771181"/>
                <a:gd name="connsiteX103" fmla="*/ 301540 w 1018237"/>
                <a:gd name="connsiteY103" fmla="*/ 771181 h 771181"/>
                <a:gd name="connsiteX104" fmla="*/ 212130 w 1018237"/>
                <a:gd name="connsiteY104" fmla="*/ 771181 h 771181"/>
                <a:gd name="connsiteX105" fmla="*/ 171808 w 1018237"/>
                <a:gd name="connsiteY105" fmla="*/ 737955 h 771181"/>
                <a:gd name="connsiteX106" fmla="*/ 116584 w 1018237"/>
                <a:gd name="connsiteY106" fmla="*/ 496634 h 771181"/>
                <a:gd name="connsiteX107" fmla="*/ 0 w 1018237"/>
                <a:gd name="connsiteY107" fmla="*/ 333129 h 771181"/>
                <a:gd name="connsiteX108" fmla="*/ 0 w 1018237"/>
                <a:gd name="connsiteY108" fmla="*/ 304275 h 771181"/>
                <a:gd name="connsiteX109" fmla="*/ 174437 w 1018237"/>
                <a:gd name="connsiteY109" fmla="*/ 129404 h 771181"/>
                <a:gd name="connsiteX110" fmla="*/ 394456 w 1018237"/>
                <a:gd name="connsiteY110" fmla="*/ 129404 h 771181"/>
                <a:gd name="connsiteX111" fmla="*/ 456693 w 1018237"/>
                <a:gd name="connsiteY111" fmla="*/ 122409 h 771181"/>
                <a:gd name="connsiteX112" fmla="*/ 592561 w 1018237"/>
                <a:gd name="connsiteY112" fmla="*/ 79566 h 771181"/>
                <a:gd name="connsiteX113" fmla="*/ 626747 w 1018237"/>
                <a:gd name="connsiteY113" fmla="*/ 60330 h 771181"/>
                <a:gd name="connsiteX114" fmla="*/ 626747 w 1018237"/>
                <a:gd name="connsiteY114" fmla="*/ 50712 h 771181"/>
                <a:gd name="connsiteX115" fmla="*/ 678465 w 1018237"/>
                <a:gd name="connsiteY115" fmla="*/ 0 h 771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018237" h="771181">
                  <a:moveTo>
                    <a:pt x="147264" y="509749"/>
                  </a:moveTo>
                  <a:lnTo>
                    <a:pt x="198105" y="733583"/>
                  </a:lnTo>
                  <a:cubicBezTo>
                    <a:pt x="198981" y="738830"/>
                    <a:pt x="205117" y="744076"/>
                    <a:pt x="212130" y="744076"/>
                  </a:cubicBezTo>
                  <a:lnTo>
                    <a:pt x="301540" y="744076"/>
                  </a:lnTo>
                  <a:cubicBezTo>
                    <a:pt x="305923" y="744076"/>
                    <a:pt x="310306" y="742327"/>
                    <a:pt x="312935" y="737955"/>
                  </a:cubicBezTo>
                  <a:cubicBezTo>
                    <a:pt x="315565" y="735332"/>
                    <a:pt x="316442" y="730960"/>
                    <a:pt x="315565" y="726589"/>
                  </a:cubicBezTo>
                  <a:lnTo>
                    <a:pt x="284009" y="584943"/>
                  </a:lnTo>
                  <a:lnTo>
                    <a:pt x="267354" y="509749"/>
                  </a:lnTo>
                  <a:close/>
                  <a:moveTo>
                    <a:pt x="293651" y="507126"/>
                  </a:moveTo>
                  <a:lnTo>
                    <a:pt x="306799" y="567456"/>
                  </a:lnTo>
                  <a:cubicBezTo>
                    <a:pt x="332220" y="563959"/>
                    <a:pt x="352381" y="541226"/>
                    <a:pt x="352381" y="514995"/>
                  </a:cubicBezTo>
                  <a:lnTo>
                    <a:pt x="352381" y="507126"/>
                  </a:lnTo>
                  <a:close/>
                  <a:moveTo>
                    <a:pt x="920084" y="457657"/>
                  </a:moveTo>
                  <a:cubicBezTo>
                    <a:pt x="923313" y="457013"/>
                    <a:pt x="926542" y="457657"/>
                    <a:pt x="928695" y="459801"/>
                  </a:cubicBezTo>
                  <a:lnTo>
                    <a:pt x="1010503" y="515561"/>
                  </a:lnTo>
                  <a:cubicBezTo>
                    <a:pt x="1016531" y="519850"/>
                    <a:pt x="1018253" y="528429"/>
                    <a:pt x="1014808" y="534433"/>
                  </a:cubicBezTo>
                  <a:cubicBezTo>
                    <a:pt x="1011364" y="537865"/>
                    <a:pt x="1007919" y="539580"/>
                    <a:pt x="1003614" y="539580"/>
                  </a:cubicBezTo>
                  <a:cubicBezTo>
                    <a:pt x="1001030" y="539580"/>
                    <a:pt x="998447" y="538723"/>
                    <a:pt x="995863" y="537007"/>
                  </a:cubicBezTo>
                  <a:lnTo>
                    <a:pt x="914917" y="481247"/>
                  </a:lnTo>
                  <a:cubicBezTo>
                    <a:pt x="908889" y="476958"/>
                    <a:pt x="907167" y="469238"/>
                    <a:pt x="911473" y="463233"/>
                  </a:cubicBezTo>
                  <a:cubicBezTo>
                    <a:pt x="913626" y="460230"/>
                    <a:pt x="916855" y="458300"/>
                    <a:pt x="920084" y="457657"/>
                  </a:cubicBezTo>
                  <a:close/>
                  <a:moveTo>
                    <a:pt x="834938" y="396113"/>
                  </a:moveTo>
                  <a:cubicBezTo>
                    <a:pt x="838196" y="395550"/>
                    <a:pt x="841568" y="396451"/>
                    <a:pt x="844714" y="399153"/>
                  </a:cubicBezTo>
                  <a:lnTo>
                    <a:pt x="879772" y="421671"/>
                  </a:lnTo>
                  <a:cubicBezTo>
                    <a:pt x="886065" y="426175"/>
                    <a:pt x="886964" y="434281"/>
                    <a:pt x="882469" y="440586"/>
                  </a:cubicBezTo>
                  <a:cubicBezTo>
                    <a:pt x="879772" y="445090"/>
                    <a:pt x="875278" y="446892"/>
                    <a:pt x="871682" y="446892"/>
                  </a:cubicBezTo>
                  <a:cubicBezTo>
                    <a:pt x="868086" y="446892"/>
                    <a:pt x="866288" y="445991"/>
                    <a:pt x="863591" y="444189"/>
                  </a:cubicBezTo>
                  <a:lnTo>
                    <a:pt x="830331" y="421671"/>
                  </a:lnTo>
                  <a:cubicBezTo>
                    <a:pt x="824038" y="417167"/>
                    <a:pt x="822240" y="408160"/>
                    <a:pt x="825836" y="401855"/>
                  </a:cubicBezTo>
                  <a:cubicBezTo>
                    <a:pt x="828532" y="398702"/>
                    <a:pt x="831679" y="396676"/>
                    <a:pt x="834938" y="396113"/>
                  </a:cubicBezTo>
                  <a:close/>
                  <a:moveTo>
                    <a:pt x="948195" y="285660"/>
                  </a:moveTo>
                  <a:lnTo>
                    <a:pt x="1005105" y="285660"/>
                  </a:lnTo>
                  <a:cubicBezTo>
                    <a:pt x="1012109" y="285660"/>
                    <a:pt x="1018237" y="290890"/>
                    <a:pt x="1018237" y="298734"/>
                  </a:cubicBezTo>
                  <a:cubicBezTo>
                    <a:pt x="1018237" y="305708"/>
                    <a:pt x="1012109" y="311809"/>
                    <a:pt x="1005105" y="311809"/>
                  </a:cubicBezTo>
                  <a:lnTo>
                    <a:pt x="948195" y="311809"/>
                  </a:lnTo>
                  <a:cubicBezTo>
                    <a:pt x="940316" y="311809"/>
                    <a:pt x="934187" y="305708"/>
                    <a:pt x="934187" y="298734"/>
                  </a:cubicBezTo>
                  <a:cubicBezTo>
                    <a:pt x="934187" y="290890"/>
                    <a:pt x="940316" y="285660"/>
                    <a:pt x="948195" y="285660"/>
                  </a:cubicBezTo>
                  <a:close/>
                  <a:moveTo>
                    <a:pt x="835373" y="285660"/>
                  </a:moveTo>
                  <a:lnTo>
                    <a:pt x="892282" y="285660"/>
                  </a:lnTo>
                  <a:cubicBezTo>
                    <a:pt x="900162" y="285660"/>
                    <a:pt x="906290" y="290890"/>
                    <a:pt x="906290" y="298734"/>
                  </a:cubicBezTo>
                  <a:cubicBezTo>
                    <a:pt x="906290" y="305708"/>
                    <a:pt x="900162" y="311809"/>
                    <a:pt x="892282" y="311809"/>
                  </a:cubicBezTo>
                  <a:lnTo>
                    <a:pt x="835373" y="311809"/>
                  </a:lnTo>
                  <a:cubicBezTo>
                    <a:pt x="828369" y="311809"/>
                    <a:pt x="822240" y="305708"/>
                    <a:pt x="822240" y="298734"/>
                  </a:cubicBezTo>
                  <a:cubicBezTo>
                    <a:pt x="822240" y="290890"/>
                    <a:pt x="828369" y="285660"/>
                    <a:pt x="835373" y="285660"/>
                  </a:cubicBezTo>
                  <a:close/>
                  <a:moveTo>
                    <a:pt x="731059" y="227332"/>
                  </a:moveTo>
                  <a:lnTo>
                    <a:pt x="731059" y="409198"/>
                  </a:lnTo>
                  <a:cubicBezTo>
                    <a:pt x="758233" y="386464"/>
                    <a:pt x="774888" y="354113"/>
                    <a:pt x="774888" y="318265"/>
                  </a:cubicBezTo>
                  <a:cubicBezTo>
                    <a:pt x="774888" y="282416"/>
                    <a:pt x="758233" y="250065"/>
                    <a:pt x="731059" y="227332"/>
                  </a:cubicBezTo>
                  <a:close/>
                  <a:moveTo>
                    <a:pt x="174437" y="156509"/>
                  </a:moveTo>
                  <a:cubicBezTo>
                    <a:pt x="92916" y="156509"/>
                    <a:pt x="27174" y="222086"/>
                    <a:pt x="27174" y="304275"/>
                  </a:cubicBezTo>
                  <a:lnTo>
                    <a:pt x="27174" y="333129"/>
                  </a:lnTo>
                  <a:cubicBezTo>
                    <a:pt x="27174" y="414444"/>
                    <a:pt x="92916" y="480895"/>
                    <a:pt x="174437" y="480895"/>
                  </a:cubicBezTo>
                  <a:lnTo>
                    <a:pt x="381308" y="480895"/>
                  </a:lnTo>
                  <a:lnTo>
                    <a:pt x="381308" y="156509"/>
                  </a:lnTo>
                  <a:close/>
                  <a:moveTo>
                    <a:pt x="863591" y="153951"/>
                  </a:moveTo>
                  <a:cubicBezTo>
                    <a:pt x="869884" y="150549"/>
                    <a:pt x="878874" y="151399"/>
                    <a:pt x="882469" y="156503"/>
                  </a:cubicBezTo>
                  <a:cubicBezTo>
                    <a:pt x="886964" y="162457"/>
                    <a:pt x="886065" y="170963"/>
                    <a:pt x="879772" y="175216"/>
                  </a:cubicBezTo>
                  <a:lnTo>
                    <a:pt x="844714" y="198182"/>
                  </a:lnTo>
                  <a:cubicBezTo>
                    <a:pt x="842916" y="199033"/>
                    <a:pt x="840219" y="199883"/>
                    <a:pt x="837522" y="199883"/>
                  </a:cubicBezTo>
                  <a:cubicBezTo>
                    <a:pt x="833027" y="199883"/>
                    <a:pt x="828533" y="198182"/>
                    <a:pt x="825836" y="193929"/>
                  </a:cubicBezTo>
                  <a:cubicBezTo>
                    <a:pt x="822240" y="187975"/>
                    <a:pt x="824038" y="180320"/>
                    <a:pt x="830331" y="176067"/>
                  </a:cubicBezTo>
                  <a:close/>
                  <a:moveTo>
                    <a:pt x="626747" y="90933"/>
                  </a:moveTo>
                  <a:lnTo>
                    <a:pt x="604833" y="103174"/>
                  </a:lnTo>
                  <a:cubicBezTo>
                    <a:pt x="558375" y="128530"/>
                    <a:pt x="510164" y="144268"/>
                    <a:pt x="459323" y="149514"/>
                  </a:cubicBezTo>
                  <a:lnTo>
                    <a:pt x="408482" y="154760"/>
                  </a:lnTo>
                  <a:lnTo>
                    <a:pt x="408482" y="481770"/>
                  </a:lnTo>
                  <a:lnTo>
                    <a:pt x="459323" y="487016"/>
                  </a:lnTo>
                  <a:cubicBezTo>
                    <a:pt x="510164" y="493136"/>
                    <a:pt x="558375" y="508875"/>
                    <a:pt x="604833" y="533356"/>
                  </a:cubicBezTo>
                  <a:lnTo>
                    <a:pt x="626747" y="545597"/>
                  </a:lnTo>
                  <a:close/>
                  <a:moveTo>
                    <a:pt x="1005659" y="59961"/>
                  </a:moveTo>
                  <a:cubicBezTo>
                    <a:pt x="1008996" y="60719"/>
                    <a:pt x="1012225" y="62669"/>
                    <a:pt x="1014808" y="65702"/>
                  </a:cubicBezTo>
                  <a:cubicBezTo>
                    <a:pt x="1018253" y="71768"/>
                    <a:pt x="1016531" y="79568"/>
                    <a:pt x="1010503" y="83901"/>
                  </a:cubicBezTo>
                  <a:lnTo>
                    <a:pt x="928695" y="140229"/>
                  </a:lnTo>
                  <a:cubicBezTo>
                    <a:pt x="926973" y="141962"/>
                    <a:pt x="924390" y="141962"/>
                    <a:pt x="921806" y="141962"/>
                  </a:cubicBezTo>
                  <a:cubicBezTo>
                    <a:pt x="918362" y="141962"/>
                    <a:pt x="914056" y="140229"/>
                    <a:pt x="911473" y="135896"/>
                  </a:cubicBezTo>
                  <a:cubicBezTo>
                    <a:pt x="907167" y="129830"/>
                    <a:pt x="908889" y="122031"/>
                    <a:pt x="914917" y="117698"/>
                  </a:cubicBezTo>
                  <a:lnTo>
                    <a:pt x="995863" y="61369"/>
                  </a:lnTo>
                  <a:cubicBezTo>
                    <a:pt x="998877" y="59636"/>
                    <a:pt x="1002322" y="59203"/>
                    <a:pt x="1005659" y="59961"/>
                  </a:cubicBezTo>
                  <a:close/>
                  <a:moveTo>
                    <a:pt x="678465" y="27105"/>
                  </a:moveTo>
                  <a:cubicBezTo>
                    <a:pt x="664440" y="27105"/>
                    <a:pt x="653045" y="37597"/>
                    <a:pt x="653045" y="50712"/>
                  </a:cubicBezTo>
                  <a:lnTo>
                    <a:pt x="653045" y="591064"/>
                  </a:lnTo>
                  <a:lnTo>
                    <a:pt x="653045" y="602430"/>
                  </a:lnTo>
                  <a:cubicBezTo>
                    <a:pt x="653045" y="614671"/>
                    <a:pt x="664440" y="626038"/>
                    <a:pt x="678465" y="626038"/>
                  </a:cubicBezTo>
                  <a:cubicBezTo>
                    <a:pt x="692490" y="626038"/>
                    <a:pt x="703886" y="614671"/>
                    <a:pt x="703886" y="602430"/>
                  </a:cubicBezTo>
                  <a:lnTo>
                    <a:pt x="703886" y="50712"/>
                  </a:lnTo>
                  <a:cubicBezTo>
                    <a:pt x="703886" y="37597"/>
                    <a:pt x="692490" y="27105"/>
                    <a:pt x="678465" y="27105"/>
                  </a:cubicBezTo>
                  <a:close/>
                  <a:moveTo>
                    <a:pt x="678465" y="0"/>
                  </a:moveTo>
                  <a:cubicBezTo>
                    <a:pt x="707392" y="0"/>
                    <a:pt x="731059" y="23607"/>
                    <a:pt x="731059" y="50712"/>
                  </a:cubicBezTo>
                  <a:lnTo>
                    <a:pt x="731059" y="195855"/>
                  </a:lnTo>
                  <a:cubicBezTo>
                    <a:pt x="774888" y="222086"/>
                    <a:pt x="802061" y="267552"/>
                    <a:pt x="802061" y="318265"/>
                  </a:cubicBezTo>
                  <a:cubicBezTo>
                    <a:pt x="802061" y="368977"/>
                    <a:pt x="774888" y="416193"/>
                    <a:pt x="731059" y="440675"/>
                  </a:cubicBezTo>
                  <a:lnTo>
                    <a:pt x="731059" y="602430"/>
                  </a:lnTo>
                  <a:cubicBezTo>
                    <a:pt x="731059" y="629535"/>
                    <a:pt x="707392" y="652268"/>
                    <a:pt x="678465" y="652268"/>
                  </a:cubicBezTo>
                  <a:cubicBezTo>
                    <a:pt x="650415" y="652268"/>
                    <a:pt x="626747" y="629535"/>
                    <a:pt x="626747" y="602430"/>
                  </a:cubicBezTo>
                  <a:lnTo>
                    <a:pt x="626747" y="576200"/>
                  </a:lnTo>
                  <a:lnTo>
                    <a:pt x="592561" y="557838"/>
                  </a:lnTo>
                  <a:cubicBezTo>
                    <a:pt x="549609" y="533356"/>
                    <a:pt x="504028" y="519367"/>
                    <a:pt x="456693" y="514121"/>
                  </a:cubicBezTo>
                  <a:lnTo>
                    <a:pt x="394456" y="507126"/>
                  </a:lnTo>
                  <a:lnTo>
                    <a:pt x="379555" y="507126"/>
                  </a:lnTo>
                  <a:lnTo>
                    <a:pt x="379555" y="514995"/>
                  </a:lnTo>
                  <a:cubicBezTo>
                    <a:pt x="379555" y="554341"/>
                    <a:pt x="350628" y="586692"/>
                    <a:pt x="312935" y="593687"/>
                  </a:cubicBezTo>
                  <a:lnTo>
                    <a:pt x="341862" y="721342"/>
                  </a:lnTo>
                  <a:cubicBezTo>
                    <a:pt x="344492" y="733583"/>
                    <a:pt x="340986" y="744950"/>
                    <a:pt x="333973" y="755442"/>
                  </a:cubicBezTo>
                  <a:cubicBezTo>
                    <a:pt x="326084" y="765060"/>
                    <a:pt x="313812" y="771181"/>
                    <a:pt x="301540" y="771181"/>
                  </a:cubicBezTo>
                  <a:lnTo>
                    <a:pt x="212130" y="771181"/>
                  </a:lnTo>
                  <a:cubicBezTo>
                    <a:pt x="192845" y="771181"/>
                    <a:pt x="175314" y="757191"/>
                    <a:pt x="171808" y="737955"/>
                  </a:cubicBezTo>
                  <a:lnTo>
                    <a:pt x="116584" y="496634"/>
                  </a:lnTo>
                  <a:cubicBezTo>
                    <a:pt x="49088" y="473900"/>
                    <a:pt x="0" y="409198"/>
                    <a:pt x="0" y="333129"/>
                  </a:cubicBezTo>
                  <a:lnTo>
                    <a:pt x="0" y="304275"/>
                  </a:lnTo>
                  <a:cubicBezTo>
                    <a:pt x="0" y="208096"/>
                    <a:pt x="78891" y="129404"/>
                    <a:pt x="174437" y="129404"/>
                  </a:cubicBezTo>
                  <a:lnTo>
                    <a:pt x="394456" y="129404"/>
                  </a:lnTo>
                  <a:lnTo>
                    <a:pt x="456693" y="122409"/>
                  </a:lnTo>
                  <a:cubicBezTo>
                    <a:pt x="504028" y="117163"/>
                    <a:pt x="549609" y="103174"/>
                    <a:pt x="592561" y="79566"/>
                  </a:cubicBezTo>
                  <a:lnTo>
                    <a:pt x="626747" y="60330"/>
                  </a:lnTo>
                  <a:lnTo>
                    <a:pt x="626747" y="50712"/>
                  </a:lnTo>
                  <a:cubicBezTo>
                    <a:pt x="626747" y="23607"/>
                    <a:pt x="650415" y="0"/>
                    <a:pt x="678465" y="0"/>
                  </a:cubicBezTo>
                  <a:close/>
                </a:path>
              </a:pathLst>
            </a:custGeom>
            <a:solidFill>
              <a:srgbClr val="50B495"/>
            </a:solidFill>
            <a:ln>
              <a:noFill/>
            </a:ln>
            <a:effectLst/>
          </p:spPr>
          <p:txBody>
            <a:bodyPr wrap="square" anchor="ctr">
              <a:noAutofit/>
            </a:bodyPr>
            <a:lstStyle/>
            <a:p>
              <a:endParaRPr lang="en-US" sz="6532" dirty="0">
                <a:solidFill>
                  <a:srgbClr val="50B495"/>
                </a:solidFill>
                <a:latin typeface="Montserrat" panose="00000500000000000000" pitchFamily="2" charset="0"/>
              </a:endParaRPr>
            </a:p>
          </p:txBody>
        </p:sp>
      </p:grpSp>
      <p:pic>
        <p:nvPicPr>
          <p:cNvPr id="11" name="圖形 10">
            <a:extLst>
              <a:ext uri="{FF2B5EF4-FFF2-40B4-BE49-F238E27FC236}">
                <a16:creationId xmlns:a16="http://schemas.microsoft.com/office/drawing/2014/main" id="{4041D309-2153-464D-881C-5FE364639D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2963" y="183098"/>
            <a:ext cx="1791313" cy="551629"/>
          </a:xfrm>
          <a:prstGeom prst="rect">
            <a:avLst/>
          </a:prstGeom>
        </p:spPr>
      </p:pic>
      <p:sp>
        <p:nvSpPr>
          <p:cNvPr id="13" name="文字方塊 12">
            <a:extLst>
              <a:ext uri="{FF2B5EF4-FFF2-40B4-BE49-F238E27FC236}">
                <a16:creationId xmlns:a16="http://schemas.microsoft.com/office/drawing/2014/main" id="{344DBF4B-C629-4853-9588-7F3D1E6DDCE8}"/>
              </a:ext>
            </a:extLst>
          </p:cNvPr>
          <p:cNvSpPr txBox="1"/>
          <p:nvPr/>
        </p:nvSpPr>
        <p:spPr>
          <a:xfrm>
            <a:off x="0" y="242008"/>
            <a:ext cx="12192000" cy="830997"/>
          </a:xfrm>
          <a:prstGeom prst="rect">
            <a:avLst/>
          </a:prstGeom>
          <a:noFill/>
        </p:spPr>
        <p:txBody>
          <a:bodyPr wrap="square" rtlCol="0">
            <a:spAutoFit/>
          </a:bodyPr>
          <a:lstStyle/>
          <a:p>
            <a:pPr algn="ct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排放量計算</a:t>
            </a:r>
            <a:r>
              <a:rPr lang="en-US" altLang="zh-TW" sz="4800" b="1" spc="500" dirty="0">
                <a:solidFill>
                  <a:srgbClr val="3B3838"/>
                </a:solidFill>
                <a:latin typeface="微軟正黑體" panose="020B0604030504040204" pitchFamily="34" charset="-120"/>
                <a:ea typeface="微軟正黑體" panose="020B0604030504040204" pitchFamily="34" charset="-120"/>
              </a:rPr>
              <a:t>—</a:t>
            </a:r>
            <a:r>
              <a:rPr lang="zh-TW" altLang="en-US" sz="4800" b="1" spc="500" dirty="0">
                <a:solidFill>
                  <a:srgbClr val="3B3838"/>
                </a:solidFill>
                <a:latin typeface="微軟正黑體" panose="020B0604030504040204" pitchFamily="34" charset="-120"/>
                <a:ea typeface="微軟正黑體" panose="020B0604030504040204" pitchFamily="34" charset="-120"/>
              </a:rPr>
              <a:t>排放係數法</a:t>
            </a:r>
            <a:endPar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8926660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a:extLst>
              <a:ext uri="{FF2B5EF4-FFF2-40B4-BE49-F238E27FC236}">
                <a16:creationId xmlns:a16="http://schemas.microsoft.com/office/drawing/2014/main" id="{17BD96F4-70FD-823A-7174-37677191B7F0}"/>
              </a:ext>
            </a:extLst>
          </p:cNvPr>
          <p:cNvGrpSpPr/>
          <p:nvPr/>
        </p:nvGrpSpPr>
        <p:grpSpPr>
          <a:xfrm>
            <a:off x="5613687" y="930955"/>
            <a:ext cx="5906277" cy="5634945"/>
            <a:chOff x="5613687" y="930955"/>
            <a:chExt cx="5906277" cy="5634945"/>
          </a:xfrm>
        </p:grpSpPr>
        <p:sp>
          <p:nvSpPr>
            <p:cNvPr id="3" name="圓角矩形 18">
              <a:extLst>
                <a:ext uri="{FF2B5EF4-FFF2-40B4-BE49-F238E27FC236}">
                  <a16:creationId xmlns:a16="http://schemas.microsoft.com/office/drawing/2014/main" id="{0C936B59-EBF2-6F4A-3FE4-251C430624BB}"/>
                </a:ext>
              </a:extLst>
            </p:cNvPr>
            <p:cNvSpPr/>
            <p:nvPr/>
          </p:nvSpPr>
          <p:spPr>
            <a:xfrm>
              <a:off x="5613687" y="1616327"/>
              <a:ext cx="5906277" cy="4949573"/>
            </a:xfrm>
            <a:prstGeom prst="roundRect">
              <a:avLst>
                <a:gd name="adj" fmla="val 10693"/>
              </a:avLst>
            </a:prstGeom>
            <a:noFill/>
            <a:ln w="19050">
              <a:solidFill>
                <a:schemeClr val="accent2">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lvl="0" indent="-285750" algn="just">
                <a:buFont typeface="Arial" panose="020B0604020202020204" pitchFamily="34" charset="0"/>
                <a:buChar char="•"/>
              </a:pPr>
              <a:endParaRPr lang="en-US" altLang="zh-TW"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endParaRPr>
            </a:p>
            <a:p>
              <a:pPr marL="285750" lvl="0" indent="-285750" algn="just">
                <a:lnSpc>
                  <a:spcPts val="2400"/>
                </a:lnSpc>
                <a:spcAft>
                  <a:spcPts val="600"/>
                </a:spcAft>
                <a:buFont typeface="Arial" panose="020B0604020202020204" pitchFamily="34" charset="0"/>
                <a:buChar char="•"/>
              </a:pPr>
              <a:r>
                <a:rPr lang="zh-TW" altLang="en-US"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rPr>
                <a:t>由</a:t>
              </a:r>
              <a:r>
                <a:rPr lang="zh-TW" altLang="en-US"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中央主管機關許可之環境檢驗測定機構</a:t>
              </a:r>
              <a:r>
                <a:rPr lang="zh-TW" altLang="en-US"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取得 </a:t>
              </a:r>
              <a:r>
                <a:rPr lang="en-US" altLang="zh-TW"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CNS 17025</a:t>
              </a:r>
              <a:r>
                <a:rPr lang="zh-TW" altLang="en-US"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或</a:t>
              </a:r>
              <a:r>
                <a:rPr lang="en-US" altLang="zh-TW"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ISO/IEC 17025</a:t>
              </a:r>
              <a:r>
                <a:rPr lang="zh-TW" altLang="en-US"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認證</a:t>
              </a:r>
              <a:r>
                <a:rPr lang="zh-TW" altLang="en-US"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rPr>
                <a:t>之實驗室或檢測機構</a:t>
              </a:r>
              <a:endParaRPr lang="en-US" altLang="zh-TW"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85750" lvl="0" indent="-285750" algn="just">
                <a:lnSpc>
                  <a:spcPts val="2400"/>
                </a:lnSpc>
                <a:spcAft>
                  <a:spcPts val="600"/>
                </a:spcAft>
                <a:buFont typeface="Arial" panose="020B0604020202020204" pitchFamily="34" charset="0"/>
                <a:buChar char="•"/>
              </a:pPr>
              <a:r>
                <a:rPr lang="zh-TW" altLang="en-US"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rPr>
                <a:t>依據下列之一最新版次檢測方法：</a:t>
              </a:r>
              <a:endParaRPr lang="en-US" altLang="zh-TW"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85750" lvl="0" indent="-285750">
                <a:buFont typeface="Arial" panose="020B0604020202020204" pitchFamily="34" charset="0"/>
                <a:buChar char="•"/>
              </a:pPr>
              <a:endParaRPr lang="en-US" altLang="zh-TW" sz="1100" dirty="0">
                <a:solidFill>
                  <a:srgbClr val="404040"/>
                </a:solidFill>
                <a:latin typeface="Times New Roman" panose="02020603050405020304" pitchFamily="18" charset="0"/>
                <a:ea typeface="微軟正黑體" panose="020B0604030504040204" pitchFamily="34" charset="-120"/>
                <a:cs typeface="Times New Roman" panose="02020603050405020304" pitchFamily="18" charset="0"/>
              </a:endParaRPr>
            </a:p>
            <a:p>
              <a:pPr marL="285750" lvl="0" indent="-285750">
                <a:buFont typeface="Arial" panose="020B0604020202020204" pitchFamily="34" charset="0"/>
                <a:buChar char="•"/>
              </a:pPr>
              <a:endParaRPr lang="en-US" altLang="zh-TW" dirty="0">
                <a:solidFill>
                  <a:srgbClr val="404040"/>
                </a:solidFill>
                <a:latin typeface="Times New Roman" panose="02020603050405020304" pitchFamily="18" charset="0"/>
                <a:ea typeface="微軟正黑體" panose="020B0604030504040204" pitchFamily="34" charset="-120"/>
                <a:cs typeface="Times New Roman" panose="02020603050405020304" pitchFamily="18" charset="0"/>
              </a:endParaRPr>
            </a:p>
            <a:p>
              <a:pPr marL="285750" lvl="0" indent="-285750">
                <a:buFont typeface="Arial" panose="020B0604020202020204" pitchFamily="34" charset="0"/>
                <a:buChar char="•"/>
              </a:pPr>
              <a:endParaRPr lang="en-US" altLang="zh-TW" dirty="0">
                <a:solidFill>
                  <a:srgbClr val="404040"/>
                </a:solidFill>
                <a:latin typeface="Times New Roman" panose="02020603050405020304" pitchFamily="18" charset="0"/>
                <a:ea typeface="微軟正黑體" panose="020B0604030504040204" pitchFamily="34" charset="-120"/>
                <a:cs typeface="Times New Roman" panose="02020603050405020304" pitchFamily="18" charset="0"/>
              </a:endParaRPr>
            </a:p>
            <a:p>
              <a:pPr marL="285750" lvl="0" indent="-285750">
                <a:buFont typeface="Arial" panose="020B0604020202020204" pitchFamily="34" charset="0"/>
                <a:buChar char="•"/>
              </a:pPr>
              <a:endParaRPr lang="en-US" altLang="zh-TW" dirty="0">
                <a:solidFill>
                  <a:srgbClr val="404040"/>
                </a:solidFill>
                <a:latin typeface="Times New Roman" panose="02020603050405020304" pitchFamily="18" charset="0"/>
                <a:ea typeface="微軟正黑體" panose="020B0604030504040204" pitchFamily="34" charset="-120"/>
                <a:cs typeface="Times New Roman" panose="02020603050405020304" pitchFamily="18" charset="0"/>
              </a:endParaRPr>
            </a:p>
            <a:p>
              <a:pPr marL="285750" lvl="0" indent="-285750">
                <a:buFont typeface="Arial" panose="020B0604020202020204" pitchFamily="34" charset="0"/>
                <a:buChar char="•"/>
              </a:pPr>
              <a:endParaRPr lang="en-US" altLang="zh-TW" dirty="0">
                <a:solidFill>
                  <a:srgbClr val="404040"/>
                </a:solidFill>
                <a:latin typeface="Times New Roman" panose="02020603050405020304" pitchFamily="18" charset="0"/>
                <a:ea typeface="微軟正黑體" panose="020B0604030504040204" pitchFamily="34" charset="-120"/>
                <a:cs typeface="Times New Roman" panose="02020603050405020304" pitchFamily="18" charset="0"/>
              </a:endParaRPr>
            </a:p>
            <a:p>
              <a:pPr marL="285750" lvl="0" indent="-285750">
                <a:buFont typeface="Arial" panose="020B0604020202020204" pitchFamily="34" charset="0"/>
                <a:buChar char="•"/>
              </a:pPr>
              <a:endParaRPr lang="en-US" altLang="zh-TW" dirty="0">
                <a:solidFill>
                  <a:srgbClr val="404040"/>
                </a:solidFill>
                <a:latin typeface="Times New Roman" panose="02020603050405020304" pitchFamily="18" charset="0"/>
                <a:ea typeface="微軟正黑體" panose="020B0604030504040204" pitchFamily="34" charset="-120"/>
                <a:cs typeface="Times New Roman" panose="02020603050405020304" pitchFamily="18" charset="0"/>
              </a:endParaRPr>
            </a:p>
            <a:p>
              <a:pPr marL="285750" lvl="0" indent="-285750">
                <a:buFont typeface="Arial" panose="020B0604020202020204" pitchFamily="34" charset="0"/>
                <a:buChar char="•"/>
              </a:pPr>
              <a:endParaRPr lang="en-US" altLang="zh-TW" dirty="0">
                <a:solidFill>
                  <a:srgbClr val="404040"/>
                </a:solidFill>
                <a:latin typeface="Times New Roman" panose="02020603050405020304" pitchFamily="18" charset="0"/>
                <a:ea typeface="微軟正黑體" panose="020B0604030504040204" pitchFamily="34" charset="-120"/>
                <a:cs typeface="Times New Roman" panose="02020603050405020304" pitchFamily="18" charset="0"/>
              </a:endParaRPr>
            </a:p>
            <a:p>
              <a:pPr marL="285750" lvl="0" indent="-285750" algn="just">
                <a:buFont typeface="Arial" panose="020B0604020202020204" pitchFamily="34" charset="0"/>
                <a:buChar char="•"/>
              </a:pPr>
              <a:endParaRPr lang="en-US" altLang="zh-TW" dirty="0">
                <a:solidFill>
                  <a:srgbClr val="404040"/>
                </a:solidFill>
                <a:latin typeface="Times New Roman" panose="02020603050405020304" pitchFamily="18" charset="0"/>
                <a:ea typeface="微軟正黑體" panose="020B0604030504040204" pitchFamily="34" charset="-120"/>
                <a:cs typeface="Times New Roman" panose="02020603050405020304" pitchFamily="18" charset="0"/>
              </a:endParaRPr>
            </a:p>
            <a:p>
              <a:pPr lvl="0" algn="just">
                <a:lnSpc>
                  <a:spcPts val="2400"/>
                </a:lnSpc>
              </a:pPr>
              <a:endParaRPr lang="en-US" altLang="zh-TW"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85750" lvl="0" indent="-285750" algn="just">
                <a:lnSpc>
                  <a:spcPts val="2400"/>
                </a:lnSpc>
                <a:buFont typeface="Arial" panose="020B0604020202020204" pitchFamily="34" charset="0"/>
                <a:buChar char="•"/>
              </a:pPr>
              <a:r>
                <a:rPr lang="zh-TW" altLang="en-US"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rPr>
                <a:t>應於盤查報告書說明執行</a:t>
              </a:r>
              <a:r>
                <a:rPr lang="zh-TW" altLang="en-US"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檢測之機構、方法、日期</a:t>
              </a:r>
              <a:r>
                <a:rPr lang="zh-TW" altLang="en-US"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與頻率</a:t>
              </a:r>
              <a:r>
                <a:rPr lang="zh-TW" altLang="en-US"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9" name="矩形 8">
              <a:extLst>
                <a:ext uri="{FF2B5EF4-FFF2-40B4-BE49-F238E27FC236}">
                  <a16:creationId xmlns:a16="http://schemas.microsoft.com/office/drawing/2014/main" id="{9F05E8D2-0BBC-62C4-F980-A1F124E27A16}"/>
                </a:ext>
              </a:extLst>
            </p:cNvPr>
            <p:cNvSpPr/>
            <p:nvPr/>
          </p:nvSpPr>
          <p:spPr>
            <a:xfrm>
              <a:off x="5626267" y="1401096"/>
              <a:ext cx="3516426" cy="492526"/>
            </a:xfrm>
            <a:prstGeom prst="rect">
              <a:avLst/>
            </a:prstGeom>
            <a:solidFill>
              <a:schemeClr val="accent2">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chemeClr val="bg1"/>
                  </a:solidFill>
                  <a:latin typeface="微軟正黑體" panose="020B0604030504040204" pitchFamily="34" charset="-120"/>
                  <a:ea typeface="微軟正黑體" panose="020B0604030504040204" pitchFamily="34" charset="-120"/>
                </a:rPr>
                <a:t>碳含量／燃料熱值檢測規定</a:t>
              </a:r>
              <a:endParaRPr lang="zh-TW" altLang="en-US" dirty="0">
                <a:solidFill>
                  <a:schemeClr val="bg1"/>
                </a:solidFill>
              </a:endParaRPr>
            </a:p>
          </p:txBody>
        </p:sp>
        <p:grpSp>
          <p:nvGrpSpPr>
            <p:cNvPr id="7" name="群組 6">
              <a:extLst>
                <a:ext uri="{FF2B5EF4-FFF2-40B4-BE49-F238E27FC236}">
                  <a16:creationId xmlns:a16="http://schemas.microsoft.com/office/drawing/2014/main" id="{D95F21EF-CEFD-4668-9D40-9AAFB1744E90}"/>
                </a:ext>
              </a:extLst>
            </p:cNvPr>
            <p:cNvGrpSpPr/>
            <p:nvPr/>
          </p:nvGrpSpPr>
          <p:grpSpPr>
            <a:xfrm>
              <a:off x="9309943" y="930955"/>
              <a:ext cx="1602378" cy="646114"/>
              <a:chOff x="5538651" y="696082"/>
              <a:chExt cx="1602378" cy="646114"/>
            </a:xfrm>
          </p:grpSpPr>
          <p:sp>
            <p:nvSpPr>
              <p:cNvPr id="10" name="矩形 9">
                <a:extLst>
                  <a:ext uri="{FF2B5EF4-FFF2-40B4-BE49-F238E27FC236}">
                    <a16:creationId xmlns:a16="http://schemas.microsoft.com/office/drawing/2014/main" id="{A96AF643-5E10-49E4-9BFE-8E1340D0A2C9}"/>
                  </a:ext>
                </a:extLst>
              </p:cNvPr>
              <p:cNvSpPr/>
              <p:nvPr/>
            </p:nvSpPr>
            <p:spPr>
              <a:xfrm>
                <a:off x="5538651" y="696082"/>
                <a:ext cx="1602378" cy="64611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sz="2000" b="1" dirty="0">
                    <a:solidFill>
                      <a:srgbClr val="50B495"/>
                    </a:solidFill>
                    <a:latin typeface="微軟正黑體" panose="020B0604030504040204" pitchFamily="34" charset="-120"/>
                    <a:ea typeface="微軟正黑體" panose="020B0604030504040204" pitchFamily="34" charset="-120"/>
                  </a:rPr>
                  <a:t>        第</a:t>
                </a:r>
                <a:r>
                  <a:rPr lang="en-US" altLang="zh-TW" sz="2000" b="1" dirty="0">
                    <a:solidFill>
                      <a:srgbClr val="50B495"/>
                    </a:solidFill>
                    <a:latin typeface="微軟正黑體" panose="020B0604030504040204" pitchFamily="34" charset="-120"/>
                    <a:ea typeface="微軟正黑體" panose="020B0604030504040204" pitchFamily="34" charset="-120"/>
                  </a:rPr>
                  <a:t>5</a:t>
                </a:r>
                <a:r>
                  <a:rPr lang="zh-TW" altLang="en-US" sz="2000" b="1" dirty="0">
                    <a:solidFill>
                      <a:srgbClr val="50B495"/>
                    </a:solidFill>
                    <a:latin typeface="微軟正黑體" panose="020B0604030504040204" pitchFamily="34" charset="-120"/>
                    <a:ea typeface="微軟正黑體" panose="020B0604030504040204" pitchFamily="34" charset="-120"/>
                  </a:rPr>
                  <a:t>條</a:t>
                </a:r>
              </a:p>
            </p:txBody>
          </p:sp>
          <p:sp>
            <p:nvSpPr>
              <p:cNvPr id="11" name="Freeform: Shape 46">
                <a:extLst>
                  <a:ext uri="{FF2B5EF4-FFF2-40B4-BE49-F238E27FC236}">
                    <a16:creationId xmlns:a16="http://schemas.microsoft.com/office/drawing/2014/main" id="{807F690C-39FE-495E-B50F-8B08E3D584DF}"/>
                  </a:ext>
                </a:extLst>
              </p:cNvPr>
              <p:cNvSpPr>
                <a:spLocks noChangeArrowheads="1"/>
              </p:cNvSpPr>
              <p:nvPr/>
            </p:nvSpPr>
            <p:spPr bwMode="auto">
              <a:xfrm>
                <a:off x="5610935" y="817057"/>
                <a:ext cx="546026" cy="434803"/>
              </a:xfrm>
              <a:custGeom>
                <a:avLst/>
                <a:gdLst>
                  <a:gd name="connsiteX0" fmla="*/ 147264 w 1018237"/>
                  <a:gd name="connsiteY0" fmla="*/ 509749 h 771181"/>
                  <a:gd name="connsiteX1" fmla="*/ 198105 w 1018237"/>
                  <a:gd name="connsiteY1" fmla="*/ 733583 h 771181"/>
                  <a:gd name="connsiteX2" fmla="*/ 212130 w 1018237"/>
                  <a:gd name="connsiteY2" fmla="*/ 744076 h 771181"/>
                  <a:gd name="connsiteX3" fmla="*/ 301540 w 1018237"/>
                  <a:gd name="connsiteY3" fmla="*/ 744076 h 771181"/>
                  <a:gd name="connsiteX4" fmla="*/ 312935 w 1018237"/>
                  <a:gd name="connsiteY4" fmla="*/ 737955 h 771181"/>
                  <a:gd name="connsiteX5" fmla="*/ 315565 w 1018237"/>
                  <a:gd name="connsiteY5" fmla="*/ 726589 h 771181"/>
                  <a:gd name="connsiteX6" fmla="*/ 284009 w 1018237"/>
                  <a:gd name="connsiteY6" fmla="*/ 584943 h 771181"/>
                  <a:gd name="connsiteX7" fmla="*/ 267354 w 1018237"/>
                  <a:gd name="connsiteY7" fmla="*/ 509749 h 771181"/>
                  <a:gd name="connsiteX8" fmla="*/ 293651 w 1018237"/>
                  <a:gd name="connsiteY8" fmla="*/ 507126 h 771181"/>
                  <a:gd name="connsiteX9" fmla="*/ 306799 w 1018237"/>
                  <a:gd name="connsiteY9" fmla="*/ 567456 h 771181"/>
                  <a:gd name="connsiteX10" fmla="*/ 352381 w 1018237"/>
                  <a:gd name="connsiteY10" fmla="*/ 514995 h 771181"/>
                  <a:gd name="connsiteX11" fmla="*/ 352381 w 1018237"/>
                  <a:gd name="connsiteY11" fmla="*/ 507126 h 771181"/>
                  <a:gd name="connsiteX12" fmla="*/ 920084 w 1018237"/>
                  <a:gd name="connsiteY12" fmla="*/ 457657 h 771181"/>
                  <a:gd name="connsiteX13" fmla="*/ 928695 w 1018237"/>
                  <a:gd name="connsiteY13" fmla="*/ 459801 h 771181"/>
                  <a:gd name="connsiteX14" fmla="*/ 1010503 w 1018237"/>
                  <a:gd name="connsiteY14" fmla="*/ 515561 h 771181"/>
                  <a:gd name="connsiteX15" fmla="*/ 1014808 w 1018237"/>
                  <a:gd name="connsiteY15" fmla="*/ 534433 h 771181"/>
                  <a:gd name="connsiteX16" fmla="*/ 1003614 w 1018237"/>
                  <a:gd name="connsiteY16" fmla="*/ 539580 h 771181"/>
                  <a:gd name="connsiteX17" fmla="*/ 995863 w 1018237"/>
                  <a:gd name="connsiteY17" fmla="*/ 537007 h 771181"/>
                  <a:gd name="connsiteX18" fmla="*/ 914917 w 1018237"/>
                  <a:gd name="connsiteY18" fmla="*/ 481247 h 771181"/>
                  <a:gd name="connsiteX19" fmla="*/ 911473 w 1018237"/>
                  <a:gd name="connsiteY19" fmla="*/ 463233 h 771181"/>
                  <a:gd name="connsiteX20" fmla="*/ 920084 w 1018237"/>
                  <a:gd name="connsiteY20" fmla="*/ 457657 h 771181"/>
                  <a:gd name="connsiteX21" fmla="*/ 834938 w 1018237"/>
                  <a:gd name="connsiteY21" fmla="*/ 396113 h 771181"/>
                  <a:gd name="connsiteX22" fmla="*/ 844714 w 1018237"/>
                  <a:gd name="connsiteY22" fmla="*/ 399153 h 771181"/>
                  <a:gd name="connsiteX23" fmla="*/ 879772 w 1018237"/>
                  <a:gd name="connsiteY23" fmla="*/ 421671 h 771181"/>
                  <a:gd name="connsiteX24" fmla="*/ 882469 w 1018237"/>
                  <a:gd name="connsiteY24" fmla="*/ 440586 h 771181"/>
                  <a:gd name="connsiteX25" fmla="*/ 871682 w 1018237"/>
                  <a:gd name="connsiteY25" fmla="*/ 446892 h 771181"/>
                  <a:gd name="connsiteX26" fmla="*/ 863591 w 1018237"/>
                  <a:gd name="connsiteY26" fmla="*/ 444189 h 771181"/>
                  <a:gd name="connsiteX27" fmla="*/ 830331 w 1018237"/>
                  <a:gd name="connsiteY27" fmla="*/ 421671 h 771181"/>
                  <a:gd name="connsiteX28" fmla="*/ 825836 w 1018237"/>
                  <a:gd name="connsiteY28" fmla="*/ 401855 h 771181"/>
                  <a:gd name="connsiteX29" fmla="*/ 834938 w 1018237"/>
                  <a:gd name="connsiteY29" fmla="*/ 396113 h 771181"/>
                  <a:gd name="connsiteX30" fmla="*/ 948195 w 1018237"/>
                  <a:gd name="connsiteY30" fmla="*/ 285660 h 771181"/>
                  <a:gd name="connsiteX31" fmla="*/ 1005105 w 1018237"/>
                  <a:gd name="connsiteY31" fmla="*/ 285660 h 771181"/>
                  <a:gd name="connsiteX32" fmla="*/ 1018237 w 1018237"/>
                  <a:gd name="connsiteY32" fmla="*/ 298734 h 771181"/>
                  <a:gd name="connsiteX33" fmla="*/ 1005105 w 1018237"/>
                  <a:gd name="connsiteY33" fmla="*/ 311809 h 771181"/>
                  <a:gd name="connsiteX34" fmla="*/ 948195 w 1018237"/>
                  <a:gd name="connsiteY34" fmla="*/ 311809 h 771181"/>
                  <a:gd name="connsiteX35" fmla="*/ 934187 w 1018237"/>
                  <a:gd name="connsiteY35" fmla="*/ 298734 h 771181"/>
                  <a:gd name="connsiteX36" fmla="*/ 948195 w 1018237"/>
                  <a:gd name="connsiteY36" fmla="*/ 285660 h 771181"/>
                  <a:gd name="connsiteX37" fmla="*/ 835373 w 1018237"/>
                  <a:gd name="connsiteY37" fmla="*/ 285660 h 771181"/>
                  <a:gd name="connsiteX38" fmla="*/ 892282 w 1018237"/>
                  <a:gd name="connsiteY38" fmla="*/ 285660 h 771181"/>
                  <a:gd name="connsiteX39" fmla="*/ 906290 w 1018237"/>
                  <a:gd name="connsiteY39" fmla="*/ 298734 h 771181"/>
                  <a:gd name="connsiteX40" fmla="*/ 892282 w 1018237"/>
                  <a:gd name="connsiteY40" fmla="*/ 311809 h 771181"/>
                  <a:gd name="connsiteX41" fmla="*/ 835373 w 1018237"/>
                  <a:gd name="connsiteY41" fmla="*/ 311809 h 771181"/>
                  <a:gd name="connsiteX42" fmla="*/ 822240 w 1018237"/>
                  <a:gd name="connsiteY42" fmla="*/ 298734 h 771181"/>
                  <a:gd name="connsiteX43" fmla="*/ 835373 w 1018237"/>
                  <a:gd name="connsiteY43" fmla="*/ 285660 h 771181"/>
                  <a:gd name="connsiteX44" fmla="*/ 731059 w 1018237"/>
                  <a:gd name="connsiteY44" fmla="*/ 227332 h 771181"/>
                  <a:gd name="connsiteX45" fmla="*/ 731059 w 1018237"/>
                  <a:gd name="connsiteY45" fmla="*/ 409198 h 771181"/>
                  <a:gd name="connsiteX46" fmla="*/ 774888 w 1018237"/>
                  <a:gd name="connsiteY46" fmla="*/ 318265 h 771181"/>
                  <a:gd name="connsiteX47" fmla="*/ 731059 w 1018237"/>
                  <a:gd name="connsiteY47" fmla="*/ 227332 h 771181"/>
                  <a:gd name="connsiteX48" fmla="*/ 174437 w 1018237"/>
                  <a:gd name="connsiteY48" fmla="*/ 156509 h 771181"/>
                  <a:gd name="connsiteX49" fmla="*/ 27174 w 1018237"/>
                  <a:gd name="connsiteY49" fmla="*/ 304275 h 771181"/>
                  <a:gd name="connsiteX50" fmla="*/ 27174 w 1018237"/>
                  <a:gd name="connsiteY50" fmla="*/ 333129 h 771181"/>
                  <a:gd name="connsiteX51" fmla="*/ 174437 w 1018237"/>
                  <a:gd name="connsiteY51" fmla="*/ 480895 h 771181"/>
                  <a:gd name="connsiteX52" fmla="*/ 381308 w 1018237"/>
                  <a:gd name="connsiteY52" fmla="*/ 480895 h 771181"/>
                  <a:gd name="connsiteX53" fmla="*/ 381308 w 1018237"/>
                  <a:gd name="connsiteY53" fmla="*/ 156509 h 771181"/>
                  <a:gd name="connsiteX54" fmla="*/ 863591 w 1018237"/>
                  <a:gd name="connsiteY54" fmla="*/ 153951 h 771181"/>
                  <a:gd name="connsiteX55" fmla="*/ 882469 w 1018237"/>
                  <a:gd name="connsiteY55" fmla="*/ 156503 h 771181"/>
                  <a:gd name="connsiteX56" fmla="*/ 879772 w 1018237"/>
                  <a:gd name="connsiteY56" fmla="*/ 175216 h 771181"/>
                  <a:gd name="connsiteX57" fmla="*/ 844714 w 1018237"/>
                  <a:gd name="connsiteY57" fmla="*/ 198182 h 771181"/>
                  <a:gd name="connsiteX58" fmla="*/ 837522 w 1018237"/>
                  <a:gd name="connsiteY58" fmla="*/ 199883 h 771181"/>
                  <a:gd name="connsiteX59" fmla="*/ 825836 w 1018237"/>
                  <a:gd name="connsiteY59" fmla="*/ 193929 h 771181"/>
                  <a:gd name="connsiteX60" fmla="*/ 830331 w 1018237"/>
                  <a:gd name="connsiteY60" fmla="*/ 176067 h 771181"/>
                  <a:gd name="connsiteX61" fmla="*/ 626747 w 1018237"/>
                  <a:gd name="connsiteY61" fmla="*/ 90933 h 771181"/>
                  <a:gd name="connsiteX62" fmla="*/ 604833 w 1018237"/>
                  <a:gd name="connsiteY62" fmla="*/ 103174 h 771181"/>
                  <a:gd name="connsiteX63" fmla="*/ 459323 w 1018237"/>
                  <a:gd name="connsiteY63" fmla="*/ 149514 h 771181"/>
                  <a:gd name="connsiteX64" fmla="*/ 408482 w 1018237"/>
                  <a:gd name="connsiteY64" fmla="*/ 154760 h 771181"/>
                  <a:gd name="connsiteX65" fmla="*/ 408482 w 1018237"/>
                  <a:gd name="connsiteY65" fmla="*/ 481770 h 771181"/>
                  <a:gd name="connsiteX66" fmla="*/ 459323 w 1018237"/>
                  <a:gd name="connsiteY66" fmla="*/ 487016 h 771181"/>
                  <a:gd name="connsiteX67" fmla="*/ 604833 w 1018237"/>
                  <a:gd name="connsiteY67" fmla="*/ 533356 h 771181"/>
                  <a:gd name="connsiteX68" fmla="*/ 626747 w 1018237"/>
                  <a:gd name="connsiteY68" fmla="*/ 545597 h 771181"/>
                  <a:gd name="connsiteX69" fmla="*/ 1005659 w 1018237"/>
                  <a:gd name="connsiteY69" fmla="*/ 59961 h 771181"/>
                  <a:gd name="connsiteX70" fmla="*/ 1014808 w 1018237"/>
                  <a:gd name="connsiteY70" fmla="*/ 65702 h 771181"/>
                  <a:gd name="connsiteX71" fmla="*/ 1010503 w 1018237"/>
                  <a:gd name="connsiteY71" fmla="*/ 83901 h 771181"/>
                  <a:gd name="connsiteX72" fmla="*/ 928695 w 1018237"/>
                  <a:gd name="connsiteY72" fmla="*/ 140229 h 771181"/>
                  <a:gd name="connsiteX73" fmla="*/ 921806 w 1018237"/>
                  <a:gd name="connsiteY73" fmla="*/ 141962 h 771181"/>
                  <a:gd name="connsiteX74" fmla="*/ 911473 w 1018237"/>
                  <a:gd name="connsiteY74" fmla="*/ 135896 h 771181"/>
                  <a:gd name="connsiteX75" fmla="*/ 914917 w 1018237"/>
                  <a:gd name="connsiteY75" fmla="*/ 117698 h 771181"/>
                  <a:gd name="connsiteX76" fmla="*/ 995863 w 1018237"/>
                  <a:gd name="connsiteY76" fmla="*/ 61369 h 771181"/>
                  <a:gd name="connsiteX77" fmla="*/ 1005659 w 1018237"/>
                  <a:gd name="connsiteY77" fmla="*/ 59961 h 771181"/>
                  <a:gd name="connsiteX78" fmla="*/ 678465 w 1018237"/>
                  <a:gd name="connsiteY78" fmla="*/ 27105 h 771181"/>
                  <a:gd name="connsiteX79" fmla="*/ 653045 w 1018237"/>
                  <a:gd name="connsiteY79" fmla="*/ 50712 h 771181"/>
                  <a:gd name="connsiteX80" fmla="*/ 653045 w 1018237"/>
                  <a:gd name="connsiteY80" fmla="*/ 591064 h 771181"/>
                  <a:gd name="connsiteX81" fmla="*/ 653045 w 1018237"/>
                  <a:gd name="connsiteY81" fmla="*/ 602430 h 771181"/>
                  <a:gd name="connsiteX82" fmla="*/ 678465 w 1018237"/>
                  <a:gd name="connsiteY82" fmla="*/ 626038 h 771181"/>
                  <a:gd name="connsiteX83" fmla="*/ 703886 w 1018237"/>
                  <a:gd name="connsiteY83" fmla="*/ 602430 h 771181"/>
                  <a:gd name="connsiteX84" fmla="*/ 703886 w 1018237"/>
                  <a:gd name="connsiteY84" fmla="*/ 50712 h 771181"/>
                  <a:gd name="connsiteX85" fmla="*/ 678465 w 1018237"/>
                  <a:gd name="connsiteY85" fmla="*/ 27105 h 771181"/>
                  <a:gd name="connsiteX86" fmla="*/ 678465 w 1018237"/>
                  <a:gd name="connsiteY86" fmla="*/ 0 h 771181"/>
                  <a:gd name="connsiteX87" fmla="*/ 731059 w 1018237"/>
                  <a:gd name="connsiteY87" fmla="*/ 50712 h 771181"/>
                  <a:gd name="connsiteX88" fmla="*/ 731059 w 1018237"/>
                  <a:gd name="connsiteY88" fmla="*/ 195855 h 771181"/>
                  <a:gd name="connsiteX89" fmla="*/ 802061 w 1018237"/>
                  <a:gd name="connsiteY89" fmla="*/ 318265 h 771181"/>
                  <a:gd name="connsiteX90" fmla="*/ 731059 w 1018237"/>
                  <a:gd name="connsiteY90" fmla="*/ 440675 h 771181"/>
                  <a:gd name="connsiteX91" fmla="*/ 731059 w 1018237"/>
                  <a:gd name="connsiteY91" fmla="*/ 602430 h 771181"/>
                  <a:gd name="connsiteX92" fmla="*/ 678465 w 1018237"/>
                  <a:gd name="connsiteY92" fmla="*/ 652268 h 771181"/>
                  <a:gd name="connsiteX93" fmla="*/ 626747 w 1018237"/>
                  <a:gd name="connsiteY93" fmla="*/ 602430 h 771181"/>
                  <a:gd name="connsiteX94" fmla="*/ 626747 w 1018237"/>
                  <a:gd name="connsiteY94" fmla="*/ 576200 h 771181"/>
                  <a:gd name="connsiteX95" fmla="*/ 592561 w 1018237"/>
                  <a:gd name="connsiteY95" fmla="*/ 557838 h 771181"/>
                  <a:gd name="connsiteX96" fmla="*/ 456693 w 1018237"/>
                  <a:gd name="connsiteY96" fmla="*/ 514121 h 771181"/>
                  <a:gd name="connsiteX97" fmla="*/ 394456 w 1018237"/>
                  <a:gd name="connsiteY97" fmla="*/ 507126 h 771181"/>
                  <a:gd name="connsiteX98" fmla="*/ 379555 w 1018237"/>
                  <a:gd name="connsiteY98" fmla="*/ 507126 h 771181"/>
                  <a:gd name="connsiteX99" fmla="*/ 379555 w 1018237"/>
                  <a:gd name="connsiteY99" fmla="*/ 514995 h 771181"/>
                  <a:gd name="connsiteX100" fmla="*/ 312935 w 1018237"/>
                  <a:gd name="connsiteY100" fmla="*/ 593687 h 771181"/>
                  <a:gd name="connsiteX101" fmla="*/ 341862 w 1018237"/>
                  <a:gd name="connsiteY101" fmla="*/ 721342 h 771181"/>
                  <a:gd name="connsiteX102" fmla="*/ 333973 w 1018237"/>
                  <a:gd name="connsiteY102" fmla="*/ 755442 h 771181"/>
                  <a:gd name="connsiteX103" fmla="*/ 301540 w 1018237"/>
                  <a:gd name="connsiteY103" fmla="*/ 771181 h 771181"/>
                  <a:gd name="connsiteX104" fmla="*/ 212130 w 1018237"/>
                  <a:gd name="connsiteY104" fmla="*/ 771181 h 771181"/>
                  <a:gd name="connsiteX105" fmla="*/ 171808 w 1018237"/>
                  <a:gd name="connsiteY105" fmla="*/ 737955 h 771181"/>
                  <a:gd name="connsiteX106" fmla="*/ 116584 w 1018237"/>
                  <a:gd name="connsiteY106" fmla="*/ 496634 h 771181"/>
                  <a:gd name="connsiteX107" fmla="*/ 0 w 1018237"/>
                  <a:gd name="connsiteY107" fmla="*/ 333129 h 771181"/>
                  <a:gd name="connsiteX108" fmla="*/ 0 w 1018237"/>
                  <a:gd name="connsiteY108" fmla="*/ 304275 h 771181"/>
                  <a:gd name="connsiteX109" fmla="*/ 174437 w 1018237"/>
                  <a:gd name="connsiteY109" fmla="*/ 129404 h 771181"/>
                  <a:gd name="connsiteX110" fmla="*/ 394456 w 1018237"/>
                  <a:gd name="connsiteY110" fmla="*/ 129404 h 771181"/>
                  <a:gd name="connsiteX111" fmla="*/ 456693 w 1018237"/>
                  <a:gd name="connsiteY111" fmla="*/ 122409 h 771181"/>
                  <a:gd name="connsiteX112" fmla="*/ 592561 w 1018237"/>
                  <a:gd name="connsiteY112" fmla="*/ 79566 h 771181"/>
                  <a:gd name="connsiteX113" fmla="*/ 626747 w 1018237"/>
                  <a:gd name="connsiteY113" fmla="*/ 60330 h 771181"/>
                  <a:gd name="connsiteX114" fmla="*/ 626747 w 1018237"/>
                  <a:gd name="connsiteY114" fmla="*/ 50712 h 771181"/>
                  <a:gd name="connsiteX115" fmla="*/ 678465 w 1018237"/>
                  <a:gd name="connsiteY115" fmla="*/ 0 h 771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018237" h="771181">
                    <a:moveTo>
                      <a:pt x="147264" y="509749"/>
                    </a:moveTo>
                    <a:lnTo>
                      <a:pt x="198105" y="733583"/>
                    </a:lnTo>
                    <a:cubicBezTo>
                      <a:pt x="198981" y="738830"/>
                      <a:pt x="205117" y="744076"/>
                      <a:pt x="212130" y="744076"/>
                    </a:cubicBezTo>
                    <a:lnTo>
                      <a:pt x="301540" y="744076"/>
                    </a:lnTo>
                    <a:cubicBezTo>
                      <a:pt x="305923" y="744076"/>
                      <a:pt x="310306" y="742327"/>
                      <a:pt x="312935" y="737955"/>
                    </a:cubicBezTo>
                    <a:cubicBezTo>
                      <a:pt x="315565" y="735332"/>
                      <a:pt x="316442" y="730960"/>
                      <a:pt x="315565" y="726589"/>
                    </a:cubicBezTo>
                    <a:lnTo>
                      <a:pt x="284009" y="584943"/>
                    </a:lnTo>
                    <a:lnTo>
                      <a:pt x="267354" y="509749"/>
                    </a:lnTo>
                    <a:close/>
                    <a:moveTo>
                      <a:pt x="293651" y="507126"/>
                    </a:moveTo>
                    <a:lnTo>
                      <a:pt x="306799" y="567456"/>
                    </a:lnTo>
                    <a:cubicBezTo>
                      <a:pt x="332220" y="563959"/>
                      <a:pt x="352381" y="541226"/>
                      <a:pt x="352381" y="514995"/>
                    </a:cubicBezTo>
                    <a:lnTo>
                      <a:pt x="352381" y="507126"/>
                    </a:lnTo>
                    <a:close/>
                    <a:moveTo>
                      <a:pt x="920084" y="457657"/>
                    </a:moveTo>
                    <a:cubicBezTo>
                      <a:pt x="923313" y="457013"/>
                      <a:pt x="926542" y="457657"/>
                      <a:pt x="928695" y="459801"/>
                    </a:cubicBezTo>
                    <a:lnTo>
                      <a:pt x="1010503" y="515561"/>
                    </a:lnTo>
                    <a:cubicBezTo>
                      <a:pt x="1016531" y="519850"/>
                      <a:pt x="1018253" y="528429"/>
                      <a:pt x="1014808" y="534433"/>
                    </a:cubicBezTo>
                    <a:cubicBezTo>
                      <a:pt x="1011364" y="537865"/>
                      <a:pt x="1007919" y="539580"/>
                      <a:pt x="1003614" y="539580"/>
                    </a:cubicBezTo>
                    <a:cubicBezTo>
                      <a:pt x="1001030" y="539580"/>
                      <a:pt x="998447" y="538723"/>
                      <a:pt x="995863" y="537007"/>
                    </a:cubicBezTo>
                    <a:lnTo>
                      <a:pt x="914917" y="481247"/>
                    </a:lnTo>
                    <a:cubicBezTo>
                      <a:pt x="908889" y="476958"/>
                      <a:pt x="907167" y="469238"/>
                      <a:pt x="911473" y="463233"/>
                    </a:cubicBezTo>
                    <a:cubicBezTo>
                      <a:pt x="913626" y="460230"/>
                      <a:pt x="916855" y="458300"/>
                      <a:pt x="920084" y="457657"/>
                    </a:cubicBezTo>
                    <a:close/>
                    <a:moveTo>
                      <a:pt x="834938" y="396113"/>
                    </a:moveTo>
                    <a:cubicBezTo>
                      <a:pt x="838196" y="395550"/>
                      <a:pt x="841568" y="396451"/>
                      <a:pt x="844714" y="399153"/>
                    </a:cubicBezTo>
                    <a:lnTo>
                      <a:pt x="879772" y="421671"/>
                    </a:lnTo>
                    <a:cubicBezTo>
                      <a:pt x="886065" y="426175"/>
                      <a:pt x="886964" y="434281"/>
                      <a:pt x="882469" y="440586"/>
                    </a:cubicBezTo>
                    <a:cubicBezTo>
                      <a:pt x="879772" y="445090"/>
                      <a:pt x="875278" y="446892"/>
                      <a:pt x="871682" y="446892"/>
                    </a:cubicBezTo>
                    <a:cubicBezTo>
                      <a:pt x="868086" y="446892"/>
                      <a:pt x="866288" y="445991"/>
                      <a:pt x="863591" y="444189"/>
                    </a:cubicBezTo>
                    <a:lnTo>
                      <a:pt x="830331" y="421671"/>
                    </a:lnTo>
                    <a:cubicBezTo>
                      <a:pt x="824038" y="417167"/>
                      <a:pt x="822240" y="408160"/>
                      <a:pt x="825836" y="401855"/>
                    </a:cubicBezTo>
                    <a:cubicBezTo>
                      <a:pt x="828532" y="398702"/>
                      <a:pt x="831679" y="396676"/>
                      <a:pt x="834938" y="396113"/>
                    </a:cubicBezTo>
                    <a:close/>
                    <a:moveTo>
                      <a:pt x="948195" y="285660"/>
                    </a:moveTo>
                    <a:lnTo>
                      <a:pt x="1005105" y="285660"/>
                    </a:lnTo>
                    <a:cubicBezTo>
                      <a:pt x="1012109" y="285660"/>
                      <a:pt x="1018237" y="290890"/>
                      <a:pt x="1018237" y="298734"/>
                    </a:cubicBezTo>
                    <a:cubicBezTo>
                      <a:pt x="1018237" y="305708"/>
                      <a:pt x="1012109" y="311809"/>
                      <a:pt x="1005105" y="311809"/>
                    </a:cubicBezTo>
                    <a:lnTo>
                      <a:pt x="948195" y="311809"/>
                    </a:lnTo>
                    <a:cubicBezTo>
                      <a:pt x="940316" y="311809"/>
                      <a:pt x="934187" y="305708"/>
                      <a:pt x="934187" y="298734"/>
                    </a:cubicBezTo>
                    <a:cubicBezTo>
                      <a:pt x="934187" y="290890"/>
                      <a:pt x="940316" y="285660"/>
                      <a:pt x="948195" y="285660"/>
                    </a:cubicBezTo>
                    <a:close/>
                    <a:moveTo>
                      <a:pt x="835373" y="285660"/>
                    </a:moveTo>
                    <a:lnTo>
                      <a:pt x="892282" y="285660"/>
                    </a:lnTo>
                    <a:cubicBezTo>
                      <a:pt x="900162" y="285660"/>
                      <a:pt x="906290" y="290890"/>
                      <a:pt x="906290" y="298734"/>
                    </a:cubicBezTo>
                    <a:cubicBezTo>
                      <a:pt x="906290" y="305708"/>
                      <a:pt x="900162" y="311809"/>
                      <a:pt x="892282" y="311809"/>
                    </a:cubicBezTo>
                    <a:lnTo>
                      <a:pt x="835373" y="311809"/>
                    </a:lnTo>
                    <a:cubicBezTo>
                      <a:pt x="828369" y="311809"/>
                      <a:pt x="822240" y="305708"/>
                      <a:pt x="822240" y="298734"/>
                    </a:cubicBezTo>
                    <a:cubicBezTo>
                      <a:pt x="822240" y="290890"/>
                      <a:pt x="828369" y="285660"/>
                      <a:pt x="835373" y="285660"/>
                    </a:cubicBezTo>
                    <a:close/>
                    <a:moveTo>
                      <a:pt x="731059" y="227332"/>
                    </a:moveTo>
                    <a:lnTo>
                      <a:pt x="731059" y="409198"/>
                    </a:lnTo>
                    <a:cubicBezTo>
                      <a:pt x="758233" y="386464"/>
                      <a:pt x="774888" y="354113"/>
                      <a:pt x="774888" y="318265"/>
                    </a:cubicBezTo>
                    <a:cubicBezTo>
                      <a:pt x="774888" y="282416"/>
                      <a:pt x="758233" y="250065"/>
                      <a:pt x="731059" y="227332"/>
                    </a:cubicBezTo>
                    <a:close/>
                    <a:moveTo>
                      <a:pt x="174437" y="156509"/>
                    </a:moveTo>
                    <a:cubicBezTo>
                      <a:pt x="92916" y="156509"/>
                      <a:pt x="27174" y="222086"/>
                      <a:pt x="27174" y="304275"/>
                    </a:cubicBezTo>
                    <a:lnTo>
                      <a:pt x="27174" y="333129"/>
                    </a:lnTo>
                    <a:cubicBezTo>
                      <a:pt x="27174" y="414444"/>
                      <a:pt x="92916" y="480895"/>
                      <a:pt x="174437" y="480895"/>
                    </a:cubicBezTo>
                    <a:lnTo>
                      <a:pt x="381308" y="480895"/>
                    </a:lnTo>
                    <a:lnTo>
                      <a:pt x="381308" y="156509"/>
                    </a:lnTo>
                    <a:close/>
                    <a:moveTo>
                      <a:pt x="863591" y="153951"/>
                    </a:moveTo>
                    <a:cubicBezTo>
                      <a:pt x="869884" y="150549"/>
                      <a:pt x="878874" y="151399"/>
                      <a:pt x="882469" y="156503"/>
                    </a:cubicBezTo>
                    <a:cubicBezTo>
                      <a:pt x="886964" y="162457"/>
                      <a:pt x="886065" y="170963"/>
                      <a:pt x="879772" y="175216"/>
                    </a:cubicBezTo>
                    <a:lnTo>
                      <a:pt x="844714" y="198182"/>
                    </a:lnTo>
                    <a:cubicBezTo>
                      <a:pt x="842916" y="199033"/>
                      <a:pt x="840219" y="199883"/>
                      <a:pt x="837522" y="199883"/>
                    </a:cubicBezTo>
                    <a:cubicBezTo>
                      <a:pt x="833027" y="199883"/>
                      <a:pt x="828533" y="198182"/>
                      <a:pt x="825836" y="193929"/>
                    </a:cubicBezTo>
                    <a:cubicBezTo>
                      <a:pt x="822240" y="187975"/>
                      <a:pt x="824038" y="180320"/>
                      <a:pt x="830331" y="176067"/>
                    </a:cubicBezTo>
                    <a:close/>
                    <a:moveTo>
                      <a:pt x="626747" y="90933"/>
                    </a:moveTo>
                    <a:lnTo>
                      <a:pt x="604833" y="103174"/>
                    </a:lnTo>
                    <a:cubicBezTo>
                      <a:pt x="558375" y="128530"/>
                      <a:pt x="510164" y="144268"/>
                      <a:pt x="459323" y="149514"/>
                    </a:cubicBezTo>
                    <a:lnTo>
                      <a:pt x="408482" y="154760"/>
                    </a:lnTo>
                    <a:lnTo>
                      <a:pt x="408482" y="481770"/>
                    </a:lnTo>
                    <a:lnTo>
                      <a:pt x="459323" y="487016"/>
                    </a:lnTo>
                    <a:cubicBezTo>
                      <a:pt x="510164" y="493136"/>
                      <a:pt x="558375" y="508875"/>
                      <a:pt x="604833" y="533356"/>
                    </a:cubicBezTo>
                    <a:lnTo>
                      <a:pt x="626747" y="545597"/>
                    </a:lnTo>
                    <a:close/>
                    <a:moveTo>
                      <a:pt x="1005659" y="59961"/>
                    </a:moveTo>
                    <a:cubicBezTo>
                      <a:pt x="1008996" y="60719"/>
                      <a:pt x="1012225" y="62669"/>
                      <a:pt x="1014808" y="65702"/>
                    </a:cubicBezTo>
                    <a:cubicBezTo>
                      <a:pt x="1018253" y="71768"/>
                      <a:pt x="1016531" y="79568"/>
                      <a:pt x="1010503" y="83901"/>
                    </a:cubicBezTo>
                    <a:lnTo>
                      <a:pt x="928695" y="140229"/>
                    </a:lnTo>
                    <a:cubicBezTo>
                      <a:pt x="926973" y="141962"/>
                      <a:pt x="924390" y="141962"/>
                      <a:pt x="921806" y="141962"/>
                    </a:cubicBezTo>
                    <a:cubicBezTo>
                      <a:pt x="918362" y="141962"/>
                      <a:pt x="914056" y="140229"/>
                      <a:pt x="911473" y="135896"/>
                    </a:cubicBezTo>
                    <a:cubicBezTo>
                      <a:pt x="907167" y="129830"/>
                      <a:pt x="908889" y="122031"/>
                      <a:pt x="914917" y="117698"/>
                    </a:cubicBezTo>
                    <a:lnTo>
                      <a:pt x="995863" y="61369"/>
                    </a:lnTo>
                    <a:cubicBezTo>
                      <a:pt x="998877" y="59636"/>
                      <a:pt x="1002322" y="59203"/>
                      <a:pt x="1005659" y="59961"/>
                    </a:cubicBezTo>
                    <a:close/>
                    <a:moveTo>
                      <a:pt x="678465" y="27105"/>
                    </a:moveTo>
                    <a:cubicBezTo>
                      <a:pt x="664440" y="27105"/>
                      <a:pt x="653045" y="37597"/>
                      <a:pt x="653045" y="50712"/>
                    </a:cubicBezTo>
                    <a:lnTo>
                      <a:pt x="653045" y="591064"/>
                    </a:lnTo>
                    <a:lnTo>
                      <a:pt x="653045" y="602430"/>
                    </a:lnTo>
                    <a:cubicBezTo>
                      <a:pt x="653045" y="614671"/>
                      <a:pt x="664440" y="626038"/>
                      <a:pt x="678465" y="626038"/>
                    </a:cubicBezTo>
                    <a:cubicBezTo>
                      <a:pt x="692490" y="626038"/>
                      <a:pt x="703886" y="614671"/>
                      <a:pt x="703886" y="602430"/>
                    </a:cubicBezTo>
                    <a:lnTo>
                      <a:pt x="703886" y="50712"/>
                    </a:lnTo>
                    <a:cubicBezTo>
                      <a:pt x="703886" y="37597"/>
                      <a:pt x="692490" y="27105"/>
                      <a:pt x="678465" y="27105"/>
                    </a:cubicBezTo>
                    <a:close/>
                    <a:moveTo>
                      <a:pt x="678465" y="0"/>
                    </a:moveTo>
                    <a:cubicBezTo>
                      <a:pt x="707392" y="0"/>
                      <a:pt x="731059" y="23607"/>
                      <a:pt x="731059" y="50712"/>
                    </a:cubicBezTo>
                    <a:lnTo>
                      <a:pt x="731059" y="195855"/>
                    </a:lnTo>
                    <a:cubicBezTo>
                      <a:pt x="774888" y="222086"/>
                      <a:pt x="802061" y="267552"/>
                      <a:pt x="802061" y="318265"/>
                    </a:cubicBezTo>
                    <a:cubicBezTo>
                      <a:pt x="802061" y="368977"/>
                      <a:pt x="774888" y="416193"/>
                      <a:pt x="731059" y="440675"/>
                    </a:cubicBezTo>
                    <a:lnTo>
                      <a:pt x="731059" y="602430"/>
                    </a:lnTo>
                    <a:cubicBezTo>
                      <a:pt x="731059" y="629535"/>
                      <a:pt x="707392" y="652268"/>
                      <a:pt x="678465" y="652268"/>
                    </a:cubicBezTo>
                    <a:cubicBezTo>
                      <a:pt x="650415" y="652268"/>
                      <a:pt x="626747" y="629535"/>
                      <a:pt x="626747" y="602430"/>
                    </a:cubicBezTo>
                    <a:lnTo>
                      <a:pt x="626747" y="576200"/>
                    </a:lnTo>
                    <a:lnTo>
                      <a:pt x="592561" y="557838"/>
                    </a:lnTo>
                    <a:cubicBezTo>
                      <a:pt x="549609" y="533356"/>
                      <a:pt x="504028" y="519367"/>
                      <a:pt x="456693" y="514121"/>
                    </a:cubicBezTo>
                    <a:lnTo>
                      <a:pt x="394456" y="507126"/>
                    </a:lnTo>
                    <a:lnTo>
                      <a:pt x="379555" y="507126"/>
                    </a:lnTo>
                    <a:lnTo>
                      <a:pt x="379555" y="514995"/>
                    </a:lnTo>
                    <a:cubicBezTo>
                      <a:pt x="379555" y="554341"/>
                      <a:pt x="350628" y="586692"/>
                      <a:pt x="312935" y="593687"/>
                    </a:cubicBezTo>
                    <a:lnTo>
                      <a:pt x="341862" y="721342"/>
                    </a:lnTo>
                    <a:cubicBezTo>
                      <a:pt x="344492" y="733583"/>
                      <a:pt x="340986" y="744950"/>
                      <a:pt x="333973" y="755442"/>
                    </a:cubicBezTo>
                    <a:cubicBezTo>
                      <a:pt x="326084" y="765060"/>
                      <a:pt x="313812" y="771181"/>
                      <a:pt x="301540" y="771181"/>
                    </a:cubicBezTo>
                    <a:lnTo>
                      <a:pt x="212130" y="771181"/>
                    </a:lnTo>
                    <a:cubicBezTo>
                      <a:pt x="192845" y="771181"/>
                      <a:pt x="175314" y="757191"/>
                      <a:pt x="171808" y="737955"/>
                    </a:cubicBezTo>
                    <a:lnTo>
                      <a:pt x="116584" y="496634"/>
                    </a:lnTo>
                    <a:cubicBezTo>
                      <a:pt x="49088" y="473900"/>
                      <a:pt x="0" y="409198"/>
                      <a:pt x="0" y="333129"/>
                    </a:cubicBezTo>
                    <a:lnTo>
                      <a:pt x="0" y="304275"/>
                    </a:lnTo>
                    <a:cubicBezTo>
                      <a:pt x="0" y="208096"/>
                      <a:pt x="78891" y="129404"/>
                      <a:pt x="174437" y="129404"/>
                    </a:cubicBezTo>
                    <a:lnTo>
                      <a:pt x="394456" y="129404"/>
                    </a:lnTo>
                    <a:lnTo>
                      <a:pt x="456693" y="122409"/>
                    </a:lnTo>
                    <a:cubicBezTo>
                      <a:pt x="504028" y="117163"/>
                      <a:pt x="549609" y="103174"/>
                      <a:pt x="592561" y="79566"/>
                    </a:cubicBezTo>
                    <a:lnTo>
                      <a:pt x="626747" y="60330"/>
                    </a:lnTo>
                    <a:lnTo>
                      <a:pt x="626747" y="50712"/>
                    </a:lnTo>
                    <a:cubicBezTo>
                      <a:pt x="626747" y="23607"/>
                      <a:pt x="650415" y="0"/>
                      <a:pt x="678465" y="0"/>
                    </a:cubicBezTo>
                    <a:close/>
                  </a:path>
                </a:pathLst>
              </a:custGeom>
              <a:solidFill>
                <a:srgbClr val="50B495"/>
              </a:solidFill>
              <a:ln>
                <a:noFill/>
              </a:ln>
              <a:effectLst/>
            </p:spPr>
            <p:txBody>
              <a:bodyPr wrap="square" anchor="ctr">
                <a:noAutofit/>
              </a:bodyPr>
              <a:lstStyle/>
              <a:p>
                <a:endParaRPr lang="en-US" sz="6532" dirty="0">
                  <a:solidFill>
                    <a:srgbClr val="50B495"/>
                  </a:solidFill>
                  <a:latin typeface="Montserrat" panose="00000500000000000000" pitchFamily="2" charset="0"/>
                </a:endParaRPr>
              </a:p>
            </p:txBody>
          </p:sp>
        </p:grpSp>
        <p:grpSp>
          <p:nvGrpSpPr>
            <p:cNvPr id="12" name="群組 11">
              <a:extLst>
                <a:ext uri="{FF2B5EF4-FFF2-40B4-BE49-F238E27FC236}">
                  <a16:creationId xmlns:a16="http://schemas.microsoft.com/office/drawing/2014/main" id="{592524C1-57FC-41B0-A54D-8322E5F6AAD8}"/>
                </a:ext>
              </a:extLst>
            </p:cNvPr>
            <p:cNvGrpSpPr/>
            <p:nvPr/>
          </p:nvGrpSpPr>
          <p:grpSpPr>
            <a:xfrm>
              <a:off x="6096000" y="5249427"/>
              <a:ext cx="1602378" cy="646114"/>
              <a:chOff x="5538651" y="696082"/>
              <a:chExt cx="1602378" cy="646114"/>
            </a:xfrm>
          </p:grpSpPr>
          <p:sp>
            <p:nvSpPr>
              <p:cNvPr id="13" name="矩形 12">
                <a:extLst>
                  <a:ext uri="{FF2B5EF4-FFF2-40B4-BE49-F238E27FC236}">
                    <a16:creationId xmlns:a16="http://schemas.microsoft.com/office/drawing/2014/main" id="{E840C25F-ABB6-4D24-B44A-0C967F0C7E43}"/>
                  </a:ext>
                </a:extLst>
              </p:cNvPr>
              <p:cNvSpPr/>
              <p:nvPr/>
            </p:nvSpPr>
            <p:spPr>
              <a:xfrm>
                <a:off x="5538651" y="696082"/>
                <a:ext cx="1602378" cy="64611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sz="2000" b="1" dirty="0">
                    <a:solidFill>
                      <a:srgbClr val="50B495"/>
                    </a:solidFill>
                    <a:latin typeface="微軟正黑體" panose="020B0604030504040204" pitchFamily="34" charset="-120"/>
                    <a:ea typeface="微軟正黑體" panose="020B0604030504040204" pitchFamily="34" charset="-120"/>
                  </a:rPr>
                  <a:t>        第</a:t>
                </a:r>
                <a:r>
                  <a:rPr lang="en-US" altLang="zh-TW" sz="2000" b="1" dirty="0">
                    <a:solidFill>
                      <a:srgbClr val="50B495"/>
                    </a:solidFill>
                    <a:latin typeface="微軟正黑體" panose="020B0604030504040204" pitchFamily="34" charset="-120"/>
                    <a:ea typeface="微軟正黑體" panose="020B0604030504040204" pitchFamily="34" charset="-120"/>
                  </a:rPr>
                  <a:t>7</a:t>
                </a:r>
                <a:r>
                  <a:rPr lang="zh-TW" altLang="en-US" sz="2000" b="1" dirty="0">
                    <a:solidFill>
                      <a:srgbClr val="50B495"/>
                    </a:solidFill>
                    <a:latin typeface="微軟正黑體" panose="020B0604030504040204" pitchFamily="34" charset="-120"/>
                    <a:ea typeface="微軟正黑體" panose="020B0604030504040204" pitchFamily="34" charset="-120"/>
                  </a:rPr>
                  <a:t>條</a:t>
                </a:r>
              </a:p>
            </p:txBody>
          </p:sp>
          <p:sp>
            <p:nvSpPr>
              <p:cNvPr id="14" name="Freeform: Shape 46">
                <a:extLst>
                  <a:ext uri="{FF2B5EF4-FFF2-40B4-BE49-F238E27FC236}">
                    <a16:creationId xmlns:a16="http://schemas.microsoft.com/office/drawing/2014/main" id="{836E345A-BF42-4B91-9AD5-432F384B60C8}"/>
                  </a:ext>
                </a:extLst>
              </p:cNvPr>
              <p:cNvSpPr>
                <a:spLocks noChangeArrowheads="1"/>
              </p:cNvSpPr>
              <p:nvPr/>
            </p:nvSpPr>
            <p:spPr bwMode="auto">
              <a:xfrm>
                <a:off x="5610935" y="817057"/>
                <a:ext cx="546026" cy="434803"/>
              </a:xfrm>
              <a:custGeom>
                <a:avLst/>
                <a:gdLst>
                  <a:gd name="connsiteX0" fmla="*/ 147264 w 1018237"/>
                  <a:gd name="connsiteY0" fmla="*/ 509749 h 771181"/>
                  <a:gd name="connsiteX1" fmla="*/ 198105 w 1018237"/>
                  <a:gd name="connsiteY1" fmla="*/ 733583 h 771181"/>
                  <a:gd name="connsiteX2" fmla="*/ 212130 w 1018237"/>
                  <a:gd name="connsiteY2" fmla="*/ 744076 h 771181"/>
                  <a:gd name="connsiteX3" fmla="*/ 301540 w 1018237"/>
                  <a:gd name="connsiteY3" fmla="*/ 744076 h 771181"/>
                  <a:gd name="connsiteX4" fmla="*/ 312935 w 1018237"/>
                  <a:gd name="connsiteY4" fmla="*/ 737955 h 771181"/>
                  <a:gd name="connsiteX5" fmla="*/ 315565 w 1018237"/>
                  <a:gd name="connsiteY5" fmla="*/ 726589 h 771181"/>
                  <a:gd name="connsiteX6" fmla="*/ 284009 w 1018237"/>
                  <a:gd name="connsiteY6" fmla="*/ 584943 h 771181"/>
                  <a:gd name="connsiteX7" fmla="*/ 267354 w 1018237"/>
                  <a:gd name="connsiteY7" fmla="*/ 509749 h 771181"/>
                  <a:gd name="connsiteX8" fmla="*/ 293651 w 1018237"/>
                  <a:gd name="connsiteY8" fmla="*/ 507126 h 771181"/>
                  <a:gd name="connsiteX9" fmla="*/ 306799 w 1018237"/>
                  <a:gd name="connsiteY9" fmla="*/ 567456 h 771181"/>
                  <a:gd name="connsiteX10" fmla="*/ 352381 w 1018237"/>
                  <a:gd name="connsiteY10" fmla="*/ 514995 h 771181"/>
                  <a:gd name="connsiteX11" fmla="*/ 352381 w 1018237"/>
                  <a:gd name="connsiteY11" fmla="*/ 507126 h 771181"/>
                  <a:gd name="connsiteX12" fmla="*/ 920084 w 1018237"/>
                  <a:gd name="connsiteY12" fmla="*/ 457657 h 771181"/>
                  <a:gd name="connsiteX13" fmla="*/ 928695 w 1018237"/>
                  <a:gd name="connsiteY13" fmla="*/ 459801 h 771181"/>
                  <a:gd name="connsiteX14" fmla="*/ 1010503 w 1018237"/>
                  <a:gd name="connsiteY14" fmla="*/ 515561 h 771181"/>
                  <a:gd name="connsiteX15" fmla="*/ 1014808 w 1018237"/>
                  <a:gd name="connsiteY15" fmla="*/ 534433 h 771181"/>
                  <a:gd name="connsiteX16" fmla="*/ 1003614 w 1018237"/>
                  <a:gd name="connsiteY16" fmla="*/ 539580 h 771181"/>
                  <a:gd name="connsiteX17" fmla="*/ 995863 w 1018237"/>
                  <a:gd name="connsiteY17" fmla="*/ 537007 h 771181"/>
                  <a:gd name="connsiteX18" fmla="*/ 914917 w 1018237"/>
                  <a:gd name="connsiteY18" fmla="*/ 481247 h 771181"/>
                  <a:gd name="connsiteX19" fmla="*/ 911473 w 1018237"/>
                  <a:gd name="connsiteY19" fmla="*/ 463233 h 771181"/>
                  <a:gd name="connsiteX20" fmla="*/ 920084 w 1018237"/>
                  <a:gd name="connsiteY20" fmla="*/ 457657 h 771181"/>
                  <a:gd name="connsiteX21" fmla="*/ 834938 w 1018237"/>
                  <a:gd name="connsiteY21" fmla="*/ 396113 h 771181"/>
                  <a:gd name="connsiteX22" fmla="*/ 844714 w 1018237"/>
                  <a:gd name="connsiteY22" fmla="*/ 399153 h 771181"/>
                  <a:gd name="connsiteX23" fmla="*/ 879772 w 1018237"/>
                  <a:gd name="connsiteY23" fmla="*/ 421671 h 771181"/>
                  <a:gd name="connsiteX24" fmla="*/ 882469 w 1018237"/>
                  <a:gd name="connsiteY24" fmla="*/ 440586 h 771181"/>
                  <a:gd name="connsiteX25" fmla="*/ 871682 w 1018237"/>
                  <a:gd name="connsiteY25" fmla="*/ 446892 h 771181"/>
                  <a:gd name="connsiteX26" fmla="*/ 863591 w 1018237"/>
                  <a:gd name="connsiteY26" fmla="*/ 444189 h 771181"/>
                  <a:gd name="connsiteX27" fmla="*/ 830331 w 1018237"/>
                  <a:gd name="connsiteY27" fmla="*/ 421671 h 771181"/>
                  <a:gd name="connsiteX28" fmla="*/ 825836 w 1018237"/>
                  <a:gd name="connsiteY28" fmla="*/ 401855 h 771181"/>
                  <a:gd name="connsiteX29" fmla="*/ 834938 w 1018237"/>
                  <a:gd name="connsiteY29" fmla="*/ 396113 h 771181"/>
                  <a:gd name="connsiteX30" fmla="*/ 948195 w 1018237"/>
                  <a:gd name="connsiteY30" fmla="*/ 285660 h 771181"/>
                  <a:gd name="connsiteX31" fmla="*/ 1005105 w 1018237"/>
                  <a:gd name="connsiteY31" fmla="*/ 285660 h 771181"/>
                  <a:gd name="connsiteX32" fmla="*/ 1018237 w 1018237"/>
                  <a:gd name="connsiteY32" fmla="*/ 298734 h 771181"/>
                  <a:gd name="connsiteX33" fmla="*/ 1005105 w 1018237"/>
                  <a:gd name="connsiteY33" fmla="*/ 311809 h 771181"/>
                  <a:gd name="connsiteX34" fmla="*/ 948195 w 1018237"/>
                  <a:gd name="connsiteY34" fmla="*/ 311809 h 771181"/>
                  <a:gd name="connsiteX35" fmla="*/ 934187 w 1018237"/>
                  <a:gd name="connsiteY35" fmla="*/ 298734 h 771181"/>
                  <a:gd name="connsiteX36" fmla="*/ 948195 w 1018237"/>
                  <a:gd name="connsiteY36" fmla="*/ 285660 h 771181"/>
                  <a:gd name="connsiteX37" fmla="*/ 835373 w 1018237"/>
                  <a:gd name="connsiteY37" fmla="*/ 285660 h 771181"/>
                  <a:gd name="connsiteX38" fmla="*/ 892282 w 1018237"/>
                  <a:gd name="connsiteY38" fmla="*/ 285660 h 771181"/>
                  <a:gd name="connsiteX39" fmla="*/ 906290 w 1018237"/>
                  <a:gd name="connsiteY39" fmla="*/ 298734 h 771181"/>
                  <a:gd name="connsiteX40" fmla="*/ 892282 w 1018237"/>
                  <a:gd name="connsiteY40" fmla="*/ 311809 h 771181"/>
                  <a:gd name="connsiteX41" fmla="*/ 835373 w 1018237"/>
                  <a:gd name="connsiteY41" fmla="*/ 311809 h 771181"/>
                  <a:gd name="connsiteX42" fmla="*/ 822240 w 1018237"/>
                  <a:gd name="connsiteY42" fmla="*/ 298734 h 771181"/>
                  <a:gd name="connsiteX43" fmla="*/ 835373 w 1018237"/>
                  <a:gd name="connsiteY43" fmla="*/ 285660 h 771181"/>
                  <a:gd name="connsiteX44" fmla="*/ 731059 w 1018237"/>
                  <a:gd name="connsiteY44" fmla="*/ 227332 h 771181"/>
                  <a:gd name="connsiteX45" fmla="*/ 731059 w 1018237"/>
                  <a:gd name="connsiteY45" fmla="*/ 409198 h 771181"/>
                  <a:gd name="connsiteX46" fmla="*/ 774888 w 1018237"/>
                  <a:gd name="connsiteY46" fmla="*/ 318265 h 771181"/>
                  <a:gd name="connsiteX47" fmla="*/ 731059 w 1018237"/>
                  <a:gd name="connsiteY47" fmla="*/ 227332 h 771181"/>
                  <a:gd name="connsiteX48" fmla="*/ 174437 w 1018237"/>
                  <a:gd name="connsiteY48" fmla="*/ 156509 h 771181"/>
                  <a:gd name="connsiteX49" fmla="*/ 27174 w 1018237"/>
                  <a:gd name="connsiteY49" fmla="*/ 304275 h 771181"/>
                  <a:gd name="connsiteX50" fmla="*/ 27174 w 1018237"/>
                  <a:gd name="connsiteY50" fmla="*/ 333129 h 771181"/>
                  <a:gd name="connsiteX51" fmla="*/ 174437 w 1018237"/>
                  <a:gd name="connsiteY51" fmla="*/ 480895 h 771181"/>
                  <a:gd name="connsiteX52" fmla="*/ 381308 w 1018237"/>
                  <a:gd name="connsiteY52" fmla="*/ 480895 h 771181"/>
                  <a:gd name="connsiteX53" fmla="*/ 381308 w 1018237"/>
                  <a:gd name="connsiteY53" fmla="*/ 156509 h 771181"/>
                  <a:gd name="connsiteX54" fmla="*/ 863591 w 1018237"/>
                  <a:gd name="connsiteY54" fmla="*/ 153951 h 771181"/>
                  <a:gd name="connsiteX55" fmla="*/ 882469 w 1018237"/>
                  <a:gd name="connsiteY55" fmla="*/ 156503 h 771181"/>
                  <a:gd name="connsiteX56" fmla="*/ 879772 w 1018237"/>
                  <a:gd name="connsiteY56" fmla="*/ 175216 h 771181"/>
                  <a:gd name="connsiteX57" fmla="*/ 844714 w 1018237"/>
                  <a:gd name="connsiteY57" fmla="*/ 198182 h 771181"/>
                  <a:gd name="connsiteX58" fmla="*/ 837522 w 1018237"/>
                  <a:gd name="connsiteY58" fmla="*/ 199883 h 771181"/>
                  <a:gd name="connsiteX59" fmla="*/ 825836 w 1018237"/>
                  <a:gd name="connsiteY59" fmla="*/ 193929 h 771181"/>
                  <a:gd name="connsiteX60" fmla="*/ 830331 w 1018237"/>
                  <a:gd name="connsiteY60" fmla="*/ 176067 h 771181"/>
                  <a:gd name="connsiteX61" fmla="*/ 626747 w 1018237"/>
                  <a:gd name="connsiteY61" fmla="*/ 90933 h 771181"/>
                  <a:gd name="connsiteX62" fmla="*/ 604833 w 1018237"/>
                  <a:gd name="connsiteY62" fmla="*/ 103174 h 771181"/>
                  <a:gd name="connsiteX63" fmla="*/ 459323 w 1018237"/>
                  <a:gd name="connsiteY63" fmla="*/ 149514 h 771181"/>
                  <a:gd name="connsiteX64" fmla="*/ 408482 w 1018237"/>
                  <a:gd name="connsiteY64" fmla="*/ 154760 h 771181"/>
                  <a:gd name="connsiteX65" fmla="*/ 408482 w 1018237"/>
                  <a:gd name="connsiteY65" fmla="*/ 481770 h 771181"/>
                  <a:gd name="connsiteX66" fmla="*/ 459323 w 1018237"/>
                  <a:gd name="connsiteY66" fmla="*/ 487016 h 771181"/>
                  <a:gd name="connsiteX67" fmla="*/ 604833 w 1018237"/>
                  <a:gd name="connsiteY67" fmla="*/ 533356 h 771181"/>
                  <a:gd name="connsiteX68" fmla="*/ 626747 w 1018237"/>
                  <a:gd name="connsiteY68" fmla="*/ 545597 h 771181"/>
                  <a:gd name="connsiteX69" fmla="*/ 1005659 w 1018237"/>
                  <a:gd name="connsiteY69" fmla="*/ 59961 h 771181"/>
                  <a:gd name="connsiteX70" fmla="*/ 1014808 w 1018237"/>
                  <a:gd name="connsiteY70" fmla="*/ 65702 h 771181"/>
                  <a:gd name="connsiteX71" fmla="*/ 1010503 w 1018237"/>
                  <a:gd name="connsiteY71" fmla="*/ 83901 h 771181"/>
                  <a:gd name="connsiteX72" fmla="*/ 928695 w 1018237"/>
                  <a:gd name="connsiteY72" fmla="*/ 140229 h 771181"/>
                  <a:gd name="connsiteX73" fmla="*/ 921806 w 1018237"/>
                  <a:gd name="connsiteY73" fmla="*/ 141962 h 771181"/>
                  <a:gd name="connsiteX74" fmla="*/ 911473 w 1018237"/>
                  <a:gd name="connsiteY74" fmla="*/ 135896 h 771181"/>
                  <a:gd name="connsiteX75" fmla="*/ 914917 w 1018237"/>
                  <a:gd name="connsiteY75" fmla="*/ 117698 h 771181"/>
                  <a:gd name="connsiteX76" fmla="*/ 995863 w 1018237"/>
                  <a:gd name="connsiteY76" fmla="*/ 61369 h 771181"/>
                  <a:gd name="connsiteX77" fmla="*/ 1005659 w 1018237"/>
                  <a:gd name="connsiteY77" fmla="*/ 59961 h 771181"/>
                  <a:gd name="connsiteX78" fmla="*/ 678465 w 1018237"/>
                  <a:gd name="connsiteY78" fmla="*/ 27105 h 771181"/>
                  <a:gd name="connsiteX79" fmla="*/ 653045 w 1018237"/>
                  <a:gd name="connsiteY79" fmla="*/ 50712 h 771181"/>
                  <a:gd name="connsiteX80" fmla="*/ 653045 w 1018237"/>
                  <a:gd name="connsiteY80" fmla="*/ 591064 h 771181"/>
                  <a:gd name="connsiteX81" fmla="*/ 653045 w 1018237"/>
                  <a:gd name="connsiteY81" fmla="*/ 602430 h 771181"/>
                  <a:gd name="connsiteX82" fmla="*/ 678465 w 1018237"/>
                  <a:gd name="connsiteY82" fmla="*/ 626038 h 771181"/>
                  <a:gd name="connsiteX83" fmla="*/ 703886 w 1018237"/>
                  <a:gd name="connsiteY83" fmla="*/ 602430 h 771181"/>
                  <a:gd name="connsiteX84" fmla="*/ 703886 w 1018237"/>
                  <a:gd name="connsiteY84" fmla="*/ 50712 h 771181"/>
                  <a:gd name="connsiteX85" fmla="*/ 678465 w 1018237"/>
                  <a:gd name="connsiteY85" fmla="*/ 27105 h 771181"/>
                  <a:gd name="connsiteX86" fmla="*/ 678465 w 1018237"/>
                  <a:gd name="connsiteY86" fmla="*/ 0 h 771181"/>
                  <a:gd name="connsiteX87" fmla="*/ 731059 w 1018237"/>
                  <a:gd name="connsiteY87" fmla="*/ 50712 h 771181"/>
                  <a:gd name="connsiteX88" fmla="*/ 731059 w 1018237"/>
                  <a:gd name="connsiteY88" fmla="*/ 195855 h 771181"/>
                  <a:gd name="connsiteX89" fmla="*/ 802061 w 1018237"/>
                  <a:gd name="connsiteY89" fmla="*/ 318265 h 771181"/>
                  <a:gd name="connsiteX90" fmla="*/ 731059 w 1018237"/>
                  <a:gd name="connsiteY90" fmla="*/ 440675 h 771181"/>
                  <a:gd name="connsiteX91" fmla="*/ 731059 w 1018237"/>
                  <a:gd name="connsiteY91" fmla="*/ 602430 h 771181"/>
                  <a:gd name="connsiteX92" fmla="*/ 678465 w 1018237"/>
                  <a:gd name="connsiteY92" fmla="*/ 652268 h 771181"/>
                  <a:gd name="connsiteX93" fmla="*/ 626747 w 1018237"/>
                  <a:gd name="connsiteY93" fmla="*/ 602430 h 771181"/>
                  <a:gd name="connsiteX94" fmla="*/ 626747 w 1018237"/>
                  <a:gd name="connsiteY94" fmla="*/ 576200 h 771181"/>
                  <a:gd name="connsiteX95" fmla="*/ 592561 w 1018237"/>
                  <a:gd name="connsiteY95" fmla="*/ 557838 h 771181"/>
                  <a:gd name="connsiteX96" fmla="*/ 456693 w 1018237"/>
                  <a:gd name="connsiteY96" fmla="*/ 514121 h 771181"/>
                  <a:gd name="connsiteX97" fmla="*/ 394456 w 1018237"/>
                  <a:gd name="connsiteY97" fmla="*/ 507126 h 771181"/>
                  <a:gd name="connsiteX98" fmla="*/ 379555 w 1018237"/>
                  <a:gd name="connsiteY98" fmla="*/ 507126 h 771181"/>
                  <a:gd name="connsiteX99" fmla="*/ 379555 w 1018237"/>
                  <a:gd name="connsiteY99" fmla="*/ 514995 h 771181"/>
                  <a:gd name="connsiteX100" fmla="*/ 312935 w 1018237"/>
                  <a:gd name="connsiteY100" fmla="*/ 593687 h 771181"/>
                  <a:gd name="connsiteX101" fmla="*/ 341862 w 1018237"/>
                  <a:gd name="connsiteY101" fmla="*/ 721342 h 771181"/>
                  <a:gd name="connsiteX102" fmla="*/ 333973 w 1018237"/>
                  <a:gd name="connsiteY102" fmla="*/ 755442 h 771181"/>
                  <a:gd name="connsiteX103" fmla="*/ 301540 w 1018237"/>
                  <a:gd name="connsiteY103" fmla="*/ 771181 h 771181"/>
                  <a:gd name="connsiteX104" fmla="*/ 212130 w 1018237"/>
                  <a:gd name="connsiteY104" fmla="*/ 771181 h 771181"/>
                  <a:gd name="connsiteX105" fmla="*/ 171808 w 1018237"/>
                  <a:gd name="connsiteY105" fmla="*/ 737955 h 771181"/>
                  <a:gd name="connsiteX106" fmla="*/ 116584 w 1018237"/>
                  <a:gd name="connsiteY106" fmla="*/ 496634 h 771181"/>
                  <a:gd name="connsiteX107" fmla="*/ 0 w 1018237"/>
                  <a:gd name="connsiteY107" fmla="*/ 333129 h 771181"/>
                  <a:gd name="connsiteX108" fmla="*/ 0 w 1018237"/>
                  <a:gd name="connsiteY108" fmla="*/ 304275 h 771181"/>
                  <a:gd name="connsiteX109" fmla="*/ 174437 w 1018237"/>
                  <a:gd name="connsiteY109" fmla="*/ 129404 h 771181"/>
                  <a:gd name="connsiteX110" fmla="*/ 394456 w 1018237"/>
                  <a:gd name="connsiteY110" fmla="*/ 129404 h 771181"/>
                  <a:gd name="connsiteX111" fmla="*/ 456693 w 1018237"/>
                  <a:gd name="connsiteY111" fmla="*/ 122409 h 771181"/>
                  <a:gd name="connsiteX112" fmla="*/ 592561 w 1018237"/>
                  <a:gd name="connsiteY112" fmla="*/ 79566 h 771181"/>
                  <a:gd name="connsiteX113" fmla="*/ 626747 w 1018237"/>
                  <a:gd name="connsiteY113" fmla="*/ 60330 h 771181"/>
                  <a:gd name="connsiteX114" fmla="*/ 626747 w 1018237"/>
                  <a:gd name="connsiteY114" fmla="*/ 50712 h 771181"/>
                  <a:gd name="connsiteX115" fmla="*/ 678465 w 1018237"/>
                  <a:gd name="connsiteY115" fmla="*/ 0 h 771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018237" h="771181">
                    <a:moveTo>
                      <a:pt x="147264" y="509749"/>
                    </a:moveTo>
                    <a:lnTo>
                      <a:pt x="198105" y="733583"/>
                    </a:lnTo>
                    <a:cubicBezTo>
                      <a:pt x="198981" y="738830"/>
                      <a:pt x="205117" y="744076"/>
                      <a:pt x="212130" y="744076"/>
                    </a:cubicBezTo>
                    <a:lnTo>
                      <a:pt x="301540" y="744076"/>
                    </a:lnTo>
                    <a:cubicBezTo>
                      <a:pt x="305923" y="744076"/>
                      <a:pt x="310306" y="742327"/>
                      <a:pt x="312935" y="737955"/>
                    </a:cubicBezTo>
                    <a:cubicBezTo>
                      <a:pt x="315565" y="735332"/>
                      <a:pt x="316442" y="730960"/>
                      <a:pt x="315565" y="726589"/>
                    </a:cubicBezTo>
                    <a:lnTo>
                      <a:pt x="284009" y="584943"/>
                    </a:lnTo>
                    <a:lnTo>
                      <a:pt x="267354" y="509749"/>
                    </a:lnTo>
                    <a:close/>
                    <a:moveTo>
                      <a:pt x="293651" y="507126"/>
                    </a:moveTo>
                    <a:lnTo>
                      <a:pt x="306799" y="567456"/>
                    </a:lnTo>
                    <a:cubicBezTo>
                      <a:pt x="332220" y="563959"/>
                      <a:pt x="352381" y="541226"/>
                      <a:pt x="352381" y="514995"/>
                    </a:cubicBezTo>
                    <a:lnTo>
                      <a:pt x="352381" y="507126"/>
                    </a:lnTo>
                    <a:close/>
                    <a:moveTo>
                      <a:pt x="920084" y="457657"/>
                    </a:moveTo>
                    <a:cubicBezTo>
                      <a:pt x="923313" y="457013"/>
                      <a:pt x="926542" y="457657"/>
                      <a:pt x="928695" y="459801"/>
                    </a:cubicBezTo>
                    <a:lnTo>
                      <a:pt x="1010503" y="515561"/>
                    </a:lnTo>
                    <a:cubicBezTo>
                      <a:pt x="1016531" y="519850"/>
                      <a:pt x="1018253" y="528429"/>
                      <a:pt x="1014808" y="534433"/>
                    </a:cubicBezTo>
                    <a:cubicBezTo>
                      <a:pt x="1011364" y="537865"/>
                      <a:pt x="1007919" y="539580"/>
                      <a:pt x="1003614" y="539580"/>
                    </a:cubicBezTo>
                    <a:cubicBezTo>
                      <a:pt x="1001030" y="539580"/>
                      <a:pt x="998447" y="538723"/>
                      <a:pt x="995863" y="537007"/>
                    </a:cubicBezTo>
                    <a:lnTo>
                      <a:pt x="914917" y="481247"/>
                    </a:lnTo>
                    <a:cubicBezTo>
                      <a:pt x="908889" y="476958"/>
                      <a:pt x="907167" y="469238"/>
                      <a:pt x="911473" y="463233"/>
                    </a:cubicBezTo>
                    <a:cubicBezTo>
                      <a:pt x="913626" y="460230"/>
                      <a:pt x="916855" y="458300"/>
                      <a:pt x="920084" y="457657"/>
                    </a:cubicBezTo>
                    <a:close/>
                    <a:moveTo>
                      <a:pt x="834938" y="396113"/>
                    </a:moveTo>
                    <a:cubicBezTo>
                      <a:pt x="838196" y="395550"/>
                      <a:pt x="841568" y="396451"/>
                      <a:pt x="844714" y="399153"/>
                    </a:cubicBezTo>
                    <a:lnTo>
                      <a:pt x="879772" y="421671"/>
                    </a:lnTo>
                    <a:cubicBezTo>
                      <a:pt x="886065" y="426175"/>
                      <a:pt x="886964" y="434281"/>
                      <a:pt x="882469" y="440586"/>
                    </a:cubicBezTo>
                    <a:cubicBezTo>
                      <a:pt x="879772" y="445090"/>
                      <a:pt x="875278" y="446892"/>
                      <a:pt x="871682" y="446892"/>
                    </a:cubicBezTo>
                    <a:cubicBezTo>
                      <a:pt x="868086" y="446892"/>
                      <a:pt x="866288" y="445991"/>
                      <a:pt x="863591" y="444189"/>
                    </a:cubicBezTo>
                    <a:lnTo>
                      <a:pt x="830331" y="421671"/>
                    </a:lnTo>
                    <a:cubicBezTo>
                      <a:pt x="824038" y="417167"/>
                      <a:pt x="822240" y="408160"/>
                      <a:pt x="825836" y="401855"/>
                    </a:cubicBezTo>
                    <a:cubicBezTo>
                      <a:pt x="828532" y="398702"/>
                      <a:pt x="831679" y="396676"/>
                      <a:pt x="834938" y="396113"/>
                    </a:cubicBezTo>
                    <a:close/>
                    <a:moveTo>
                      <a:pt x="948195" y="285660"/>
                    </a:moveTo>
                    <a:lnTo>
                      <a:pt x="1005105" y="285660"/>
                    </a:lnTo>
                    <a:cubicBezTo>
                      <a:pt x="1012109" y="285660"/>
                      <a:pt x="1018237" y="290890"/>
                      <a:pt x="1018237" y="298734"/>
                    </a:cubicBezTo>
                    <a:cubicBezTo>
                      <a:pt x="1018237" y="305708"/>
                      <a:pt x="1012109" y="311809"/>
                      <a:pt x="1005105" y="311809"/>
                    </a:cubicBezTo>
                    <a:lnTo>
                      <a:pt x="948195" y="311809"/>
                    </a:lnTo>
                    <a:cubicBezTo>
                      <a:pt x="940316" y="311809"/>
                      <a:pt x="934187" y="305708"/>
                      <a:pt x="934187" y="298734"/>
                    </a:cubicBezTo>
                    <a:cubicBezTo>
                      <a:pt x="934187" y="290890"/>
                      <a:pt x="940316" y="285660"/>
                      <a:pt x="948195" y="285660"/>
                    </a:cubicBezTo>
                    <a:close/>
                    <a:moveTo>
                      <a:pt x="835373" y="285660"/>
                    </a:moveTo>
                    <a:lnTo>
                      <a:pt x="892282" y="285660"/>
                    </a:lnTo>
                    <a:cubicBezTo>
                      <a:pt x="900162" y="285660"/>
                      <a:pt x="906290" y="290890"/>
                      <a:pt x="906290" y="298734"/>
                    </a:cubicBezTo>
                    <a:cubicBezTo>
                      <a:pt x="906290" y="305708"/>
                      <a:pt x="900162" y="311809"/>
                      <a:pt x="892282" y="311809"/>
                    </a:cubicBezTo>
                    <a:lnTo>
                      <a:pt x="835373" y="311809"/>
                    </a:lnTo>
                    <a:cubicBezTo>
                      <a:pt x="828369" y="311809"/>
                      <a:pt x="822240" y="305708"/>
                      <a:pt x="822240" y="298734"/>
                    </a:cubicBezTo>
                    <a:cubicBezTo>
                      <a:pt x="822240" y="290890"/>
                      <a:pt x="828369" y="285660"/>
                      <a:pt x="835373" y="285660"/>
                    </a:cubicBezTo>
                    <a:close/>
                    <a:moveTo>
                      <a:pt x="731059" y="227332"/>
                    </a:moveTo>
                    <a:lnTo>
                      <a:pt x="731059" y="409198"/>
                    </a:lnTo>
                    <a:cubicBezTo>
                      <a:pt x="758233" y="386464"/>
                      <a:pt x="774888" y="354113"/>
                      <a:pt x="774888" y="318265"/>
                    </a:cubicBezTo>
                    <a:cubicBezTo>
                      <a:pt x="774888" y="282416"/>
                      <a:pt x="758233" y="250065"/>
                      <a:pt x="731059" y="227332"/>
                    </a:cubicBezTo>
                    <a:close/>
                    <a:moveTo>
                      <a:pt x="174437" y="156509"/>
                    </a:moveTo>
                    <a:cubicBezTo>
                      <a:pt x="92916" y="156509"/>
                      <a:pt x="27174" y="222086"/>
                      <a:pt x="27174" y="304275"/>
                    </a:cubicBezTo>
                    <a:lnTo>
                      <a:pt x="27174" y="333129"/>
                    </a:lnTo>
                    <a:cubicBezTo>
                      <a:pt x="27174" y="414444"/>
                      <a:pt x="92916" y="480895"/>
                      <a:pt x="174437" y="480895"/>
                    </a:cubicBezTo>
                    <a:lnTo>
                      <a:pt x="381308" y="480895"/>
                    </a:lnTo>
                    <a:lnTo>
                      <a:pt x="381308" y="156509"/>
                    </a:lnTo>
                    <a:close/>
                    <a:moveTo>
                      <a:pt x="863591" y="153951"/>
                    </a:moveTo>
                    <a:cubicBezTo>
                      <a:pt x="869884" y="150549"/>
                      <a:pt x="878874" y="151399"/>
                      <a:pt x="882469" y="156503"/>
                    </a:cubicBezTo>
                    <a:cubicBezTo>
                      <a:pt x="886964" y="162457"/>
                      <a:pt x="886065" y="170963"/>
                      <a:pt x="879772" y="175216"/>
                    </a:cubicBezTo>
                    <a:lnTo>
                      <a:pt x="844714" y="198182"/>
                    </a:lnTo>
                    <a:cubicBezTo>
                      <a:pt x="842916" y="199033"/>
                      <a:pt x="840219" y="199883"/>
                      <a:pt x="837522" y="199883"/>
                    </a:cubicBezTo>
                    <a:cubicBezTo>
                      <a:pt x="833027" y="199883"/>
                      <a:pt x="828533" y="198182"/>
                      <a:pt x="825836" y="193929"/>
                    </a:cubicBezTo>
                    <a:cubicBezTo>
                      <a:pt x="822240" y="187975"/>
                      <a:pt x="824038" y="180320"/>
                      <a:pt x="830331" y="176067"/>
                    </a:cubicBezTo>
                    <a:close/>
                    <a:moveTo>
                      <a:pt x="626747" y="90933"/>
                    </a:moveTo>
                    <a:lnTo>
                      <a:pt x="604833" y="103174"/>
                    </a:lnTo>
                    <a:cubicBezTo>
                      <a:pt x="558375" y="128530"/>
                      <a:pt x="510164" y="144268"/>
                      <a:pt x="459323" y="149514"/>
                    </a:cubicBezTo>
                    <a:lnTo>
                      <a:pt x="408482" y="154760"/>
                    </a:lnTo>
                    <a:lnTo>
                      <a:pt x="408482" y="481770"/>
                    </a:lnTo>
                    <a:lnTo>
                      <a:pt x="459323" y="487016"/>
                    </a:lnTo>
                    <a:cubicBezTo>
                      <a:pt x="510164" y="493136"/>
                      <a:pt x="558375" y="508875"/>
                      <a:pt x="604833" y="533356"/>
                    </a:cubicBezTo>
                    <a:lnTo>
                      <a:pt x="626747" y="545597"/>
                    </a:lnTo>
                    <a:close/>
                    <a:moveTo>
                      <a:pt x="1005659" y="59961"/>
                    </a:moveTo>
                    <a:cubicBezTo>
                      <a:pt x="1008996" y="60719"/>
                      <a:pt x="1012225" y="62669"/>
                      <a:pt x="1014808" y="65702"/>
                    </a:cubicBezTo>
                    <a:cubicBezTo>
                      <a:pt x="1018253" y="71768"/>
                      <a:pt x="1016531" y="79568"/>
                      <a:pt x="1010503" y="83901"/>
                    </a:cubicBezTo>
                    <a:lnTo>
                      <a:pt x="928695" y="140229"/>
                    </a:lnTo>
                    <a:cubicBezTo>
                      <a:pt x="926973" y="141962"/>
                      <a:pt x="924390" y="141962"/>
                      <a:pt x="921806" y="141962"/>
                    </a:cubicBezTo>
                    <a:cubicBezTo>
                      <a:pt x="918362" y="141962"/>
                      <a:pt x="914056" y="140229"/>
                      <a:pt x="911473" y="135896"/>
                    </a:cubicBezTo>
                    <a:cubicBezTo>
                      <a:pt x="907167" y="129830"/>
                      <a:pt x="908889" y="122031"/>
                      <a:pt x="914917" y="117698"/>
                    </a:cubicBezTo>
                    <a:lnTo>
                      <a:pt x="995863" y="61369"/>
                    </a:lnTo>
                    <a:cubicBezTo>
                      <a:pt x="998877" y="59636"/>
                      <a:pt x="1002322" y="59203"/>
                      <a:pt x="1005659" y="59961"/>
                    </a:cubicBezTo>
                    <a:close/>
                    <a:moveTo>
                      <a:pt x="678465" y="27105"/>
                    </a:moveTo>
                    <a:cubicBezTo>
                      <a:pt x="664440" y="27105"/>
                      <a:pt x="653045" y="37597"/>
                      <a:pt x="653045" y="50712"/>
                    </a:cubicBezTo>
                    <a:lnTo>
                      <a:pt x="653045" y="591064"/>
                    </a:lnTo>
                    <a:lnTo>
                      <a:pt x="653045" y="602430"/>
                    </a:lnTo>
                    <a:cubicBezTo>
                      <a:pt x="653045" y="614671"/>
                      <a:pt x="664440" y="626038"/>
                      <a:pt x="678465" y="626038"/>
                    </a:cubicBezTo>
                    <a:cubicBezTo>
                      <a:pt x="692490" y="626038"/>
                      <a:pt x="703886" y="614671"/>
                      <a:pt x="703886" y="602430"/>
                    </a:cubicBezTo>
                    <a:lnTo>
                      <a:pt x="703886" y="50712"/>
                    </a:lnTo>
                    <a:cubicBezTo>
                      <a:pt x="703886" y="37597"/>
                      <a:pt x="692490" y="27105"/>
                      <a:pt x="678465" y="27105"/>
                    </a:cubicBezTo>
                    <a:close/>
                    <a:moveTo>
                      <a:pt x="678465" y="0"/>
                    </a:moveTo>
                    <a:cubicBezTo>
                      <a:pt x="707392" y="0"/>
                      <a:pt x="731059" y="23607"/>
                      <a:pt x="731059" y="50712"/>
                    </a:cubicBezTo>
                    <a:lnTo>
                      <a:pt x="731059" y="195855"/>
                    </a:lnTo>
                    <a:cubicBezTo>
                      <a:pt x="774888" y="222086"/>
                      <a:pt x="802061" y="267552"/>
                      <a:pt x="802061" y="318265"/>
                    </a:cubicBezTo>
                    <a:cubicBezTo>
                      <a:pt x="802061" y="368977"/>
                      <a:pt x="774888" y="416193"/>
                      <a:pt x="731059" y="440675"/>
                    </a:cubicBezTo>
                    <a:lnTo>
                      <a:pt x="731059" y="602430"/>
                    </a:lnTo>
                    <a:cubicBezTo>
                      <a:pt x="731059" y="629535"/>
                      <a:pt x="707392" y="652268"/>
                      <a:pt x="678465" y="652268"/>
                    </a:cubicBezTo>
                    <a:cubicBezTo>
                      <a:pt x="650415" y="652268"/>
                      <a:pt x="626747" y="629535"/>
                      <a:pt x="626747" y="602430"/>
                    </a:cubicBezTo>
                    <a:lnTo>
                      <a:pt x="626747" y="576200"/>
                    </a:lnTo>
                    <a:lnTo>
                      <a:pt x="592561" y="557838"/>
                    </a:lnTo>
                    <a:cubicBezTo>
                      <a:pt x="549609" y="533356"/>
                      <a:pt x="504028" y="519367"/>
                      <a:pt x="456693" y="514121"/>
                    </a:cubicBezTo>
                    <a:lnTo>
                      <a:pt x="394456" y="507126"/>
                    </a:lnTo>
                    <a:lnTo>
                      <a:pt x="379555" y="507126"/>
                    </a:lnTo>
                    <a:lnTo>
                      <a:pt x="379555" y="514995"/>
                    </a:lnTo>
                    <a:cubicBezTo>
                      <a:pt x="379555" y="554341"/>
                      <a:pt x="350628" y="586692"/>
                      <a:pt x="312935" y="593687"/>
                    </a:cubicBezTo>
                    <a:lnTo>
                      <a:pt x="341862" y="721342"/>
                    </a:lnTo>
                    <a:cubicBezTo>
                      <a:pt x="344492" y="733583"/>
                      <a:pt x="340986" y="744950"/>
                      <a:pt x="333973" y="755442"/>
                    </a:cubicBezTo>
                    <a:cubicBezTo>
                      <a:pt x="326084" y="765060"/>
                      <a:pt x="313812" y="771181"/>
                      <a:pt x="301540" y="771181"/>
                    </a:cubicBezTo>
                    <a:lnTo>
                      <a:pt x="212130" y="771181"/>
                    </a:lnTo>
                    <a:cubicBezTo>
                      <a:pt x="192845" y="771181"/>
                      <a:pt x="175314" y="757191"/>
                      <a:pt x="171808" y="737955"/>
                    </a:cubicBezTo>
                    <a:lnTo>
                      <a:pt x="116584" y="496634"/>
                    </a:lnTo>
                    <a:cubicBezTo>
                      <a:pt x="49088" y="473900"/>
                      <a:pt x="0" y="409198"/>
                      <a:pt x="0" y="333129"/>
                    </a:cubicBezTo>
                    <a:lnTo>
                      <a:pt x="0" y="304275"/>
                    </a:lnTo>
                    <a:cubicBezTo>
                      <a:pt x="0" y="208096"/>
                      <a:pt x="78891" y="129404"/>
                      <a:pt x="174437" y="129404"/>
                    </a:cubicBezTo>
                    <a:lnTo>
                      <a:pt x="394456" y="129404"/>
                    </a:lnTo>
                    <a:lnTo>
                      <a:pt x="456693" y="122409"/>
                    </a:lnTo>
                    <a:cubicBezTo>
                      <a:pt x="504028" y="117163"/>
                      <a:pt x="549609" y="103174"/>
                      <a:pt x="592561" y="79566"/>
                    </a:cubicBezTo>
                    <a:lnTo>
                      <a:pt x="626747" y="60330"/>
                    </a:lnTo>
                    <a:lnTo>
                      <a:pt x="626747" y="50712"/>
                    </a:lnTo>
                    <a:cubicBezTo>
                      <a:pt x="626747" y="23607"/>
                      <a:pt x="650415" y="0"/>
                      <a:pt x="678465" y="0"/>
                    </a:cubicBezTo>
                    <a:close/>
                  </a:path>
                </a:pathLst>
              </a:custGeom>
              <a:solidFill>
                <a:srgbClr val="50B495"/>
              </a:solidFill>
              <a:ln>
                <a:noFill/>
              </a:ln>
              <a:effectLst/>
            </p:spPr>
            <p:txBody>
              <a:bodyPr wrap="square" anchor="ctr">
                <a:noAutofit/>
              </a:bodyPr>
              <a:lstStyle/>
              <a:p>
                <a:endParaRPr lang="en-US" sz="6532" dirty="0">
                  <a:solidFill>
                    <a:srgbClr val="50B495"/>
                  </a:solidFill>
                  <a:latin typeface="Montserrat" panose="00000500000000000000" pitchFamily="2" charset="0"/>
                </a:endParaRPr>
              </a:p>
            </p:txBody>
          </p:sp>
        </p:grpSp>
      </p:grpSp>
      <mc:AlternateContent xmlns:mc="http://schemas.openxmlformats.org/markup-compatibility/2006" xmlns:a14="http://schemas.microsoft.com/office/drawing/2010/main">
        <mc:Choice Requires="a14">
          <p:graphicFrame>
            <p:nvGraphicFramePr>
              <p:cNvPr id="5" name="表格 4">
                <a:extLst>
                  <a:ext uri="{FF2B5EF4-FFF2-40B4-BE49-F238E27FC236}">
                    <a16:creationId xmlns:a16="http://schemas.microsoft.com/office/drawing/2014/main" id="{75D2D027-213C-901D-AC25-67DA6521F10F}"/>
                  </a:ext>
                </a:extLst>
              </p:cNvPr>
              <p:cNvGraphicFramePr>
                <a:graphicFrameLocks noGrp="1"/>
              </p:cNvGraphicFramePr>
              <p:nvPr>
                <p:extLst>
                  <p:ext uri="{D42A27DB-BD31-4B8C-83A1-F6EECF244321}">
                    <p14:modId xmlns:p14="http://schemas.microsoft.com/office/powerpoint/2010/main" val="540000376"/>
                  </p:ext>
                </p:extLst>
              </p:nvPr>
            </p:nvGraphicFramePr>
            <p:xfrm>
              <a:off x="748267" y="1888628"/>
              <a:ext cx="4616509" cy="3400542"/>
            </p:xfrm>
            <a:graphic>
              <a:graphicData uri="http://schemas.openxmlformats.org/drawingml/2006/table">
                <a:tbl>
                  <a:tblPr firstRow="1" bandRow="1">
                    <a:tableStyleId>{5C22544A-7EE6-4342-B048-85BDC9FD1C3A}</a:tableStyleId>
                  </a:tblPr>
                  <a:tblGrid>
                    <a:gridCol w="4616509">
                      <a:extLst>
                        <a:ext uri="{9D8B030D-6E8A-4147-A177-3AD203B41FA5}">
                          <a16:colId xmlns:a16="http://schemas.microsoft.com/office/drawing/2014/main" val="148305520"/>
                        </a:ext>
                      </a:extLst>
                    </a:gridCol>
                  </a:tblGrid>
                  <a:tr h="539810">
                    <a:tc>
                      <a:txBody>
                        <a:bodyPr/>
                        <a:lstStyle/>
                        <a:p>
                          <a:pPr marL="342900" indent="-342900" algn="l">
                            <a:buFont typeface="Arial" panose="020B0604020202020204" pitchFamily="34" charset="0"/>
                            <a:buChar char="•"/>
                          </a:pPr>
                          <a:r>
                            <a:rPr lang="en-US" altLang="zh-TW" sz="2000" dirty="0">
                              <a:solidFill>
                                <a:srgbClr val="404040"/>
                              </a:solidFill>
                              <a:latin typeface="微軟正黑體" panose="020B0604030504040204" pitchFamily="34" charset="-120"/>
                              <a:ea typeface="微軟正黑體" panose="020B0604030504040204" pitchFamily="34" charset="-120"/>
                            </a:rPr>
                            <a:t>CO</a:t>
                          </a:r>
                          <a:r>
                            <a:rPr lang="en-US" altLang="zh-TW" sz="2000" baseline="-25000" dirty="0">
                              <a:solidFill>
                                <a:srgbClr val="404040"/>
                              </a:solidFill>
                              <a:latin typeface="微軟正黑體" panose="020B0604030504040204" pitchFamily="34" charset="-120"/>
                              <a:ea typeface="微軟正黑體" panose="020B0604030504040204" pitchFamily="34" charset="-120"/>
                            </a:rPr>
                            <a:t>2</a:t>
                          </a:r>
                          <a:r>
                            <a:rPr lang="zh-TW" altLang="en-US" sz="2000" dirty="0">
                              <a:solidFill>
                                <a:srgbClr val="404040"/>
                              </a:solidFill>
                              <a:latin typeface="微軟正黑體" panose="020B0604030504040204" pitchFamily="34" charset="-120"/>
                              <a:ea typeface="微軟正黑體" panose="020B0604030504040204" pitchFamily="34" charset="-120"/>
                            </a:rPr>
                            <a:t>年排放量</a:t>
                          </a:r>
                          <a:r>
                            <a:rPr lang="en-US" altLang="zh-TW" sz="2000" dirty="0">
                              <a:solidFill>
                                <a:srgbClr val="404040"/>
                              </a:solidFill>
                              <a:latin typeface="微軟正黑體" panose="020B0604030504040204" pitchFamily="34" charset="-120"/>
                              <a:ea typeface="微軟正黑體" panose="020B0604030504040204" pitchFamily="34" charset="-120"/>
                            </a:rPr>
                            <a:t>=</a:t>
                          </a:r>
                          <a:endParaRPr lang="zh-TW" altLang="en-US" sz="2000" dirty="0">
                            <a:solidFill>
                              <a:srgbClr val="404040"/>
                            </a:solidFill>
                            <a:latin typeface="微軟正黑體" panose="020B0604030504040204" pitchFamily="34" charset="-120"/>
                            <a:ea typeface="微軟正黑體" panose="020B0604030504040204" pitchFamily="34" charset="-120"/>
                          </a:endParaRPr>
                        </a:p>
                      </a:txBody>
                      <a:tcPr anchor="ctr">
                        <a:noFill/>
                      </a:tcPr>
                    </a:tc>
                    <a:extLst>
                      <a:ext uri="{0D108BD9-81ED-4DB2-BD59-A6C34878D82A}">
                        <a16:rowId xmlns:a16="http://schemas.microsoft.com/office/drawing/2014/main" val="3749920989"/>
                      </a:ext>
                    </a:extLst>
                  </a:tr>
                  <a:tr h="1132870">
                    <a:tc>
                      <a:txBody>
                        <a:bodyPr/>
                        <a:lstStyle/>
                        <a:p>
                          <a:pPr algn="ctr">
                            <a:lnSpc>
                              <a:spcPts val="3500"/>
                            </a:lnSpc>
                          </a:pPr>
                          <a:r>
                            <a:rPr lang="zh-TW" altLang="en-US" sz="2000" b="0" dirty="0">
                              <a:solidFill>
                                <a:srgbClr val="404040"/>
                              </a:solidFill>
                              <a:latin typeface="微軟正黑體" panose="020B0604030504040204" pitchFamily="34" charset="-120"/>
                              <a:ea typeface="微軟正黑體" panose="020B0604030504040204" pitchFamily="34" charset="-120"/>
                            </a:rPr>
                            <a:t>年活動數據</a:t>
                          </a:r>
                          <a:r>
                            <a:rPr lang="en-US" altLang="zh-TW" sz="2000" b="0" dirty="0">
                              <a:solidFill>
                                <a:srgbClr val="404040"/>
                              </a:solidFill>
                              <a:latin typeface="微軟正黑體" panose="020B0604030504040204" pitchFamily="34" charset="-120"/>
                              <a:ea typeface="微軟正黑體" panose="020B0604030504040204" pitchFamily="34" charset="-120"/>
                            </a:rPr>
                            <a:t>×</a:t>
                          </a:r>
                          <a14:m>
                            <m:oMath xmlns:m="http://schemas.openxmlformats.org/officeDocument/2006/math">
                              <m:f>
                                <m:fPr>
                                  <m:ctrlPr>
                                    <a:rPr lang="en-US" altLang="zh-TW" sz="2000" b="0" i="1" dirty="0" smtClean="0">
                                      <a:solidFill>
                                        <a:srgbClr val="404040"/>
                                      </a:solidFill>
                                      <a:latin typeface="Cambria Math" panose="02040503050406030204" pitchFamily="18" charset="0"/>
                                      <a:ea typeface="微軟正黑體" panose="020B0604030504040204" pitchFamily="34" charset="-120"/>
                                    </a:rPr>
                                  </m:ctrlPr>
                                </m:fPr>
                                <m:num>
                                  <m:r>
                                    <m:rPr>
                                      <m:nor/>
                                    </m:rPr>
                                    <a:rPr lang="en-US" altLang="zh-TW" sz="2000" b="0" i="0" dirty="0" smtClean="0">
                                      <a:solidFill>
                                        <a:srgbClr val="404040"/>
                                      </a:solidFill>
                                      <a:latin typeface="微軟正黑體" panose="020B0604030504040204" pitchFamily="34" charset="-120"/>
                                      <a:ea typeface="微軟正黑體" panose="020B0604030504040204" pitchFamily="34" charset="-120"/>
                                    </a:rPr>
                                    <m:t>44</m:t>
                                  </m:r>
                                </m:num>
                                <m:den>
                                  <m:r>
                                    <m:rPr>
                                      <m:nor/>
                                    </m:rPr>
                                    <a:rPr lang="en-US" altLang="zh-TW" sz="2000" b="0" i="0" dirty="0" smtClean="0">
                                      <a:solidFill>
                                        <a:srgbClr val="404040"/>
                                      </a:solidFill>
                                      <a:latin typeface="微軟正黑體" panose="020B0604030504040204" pitchFamily="34" charset="-120"/>
                                      <a:ea typeface="微軟正黑體" panose="020B0604030504040204" pitchFamily="34" charset="-120"/>
                                    </a:rPr>
                                    <m:t>12</m:t>
                                  </m:r>
                                </m:den>
                              </m:f>
                              <m:r>
                                <a:rPr lang="zh-TW" altLang="en-US" sz="2000" b="0" i="1" dirty="0" smtClean="0">
                                  <a:solidFill>
                                    <a:srgbClr val="404040"/>
                                  </a:solidFill>
                                  <a:latin typeface="Cambria Math" panose="02040503050406030204" pitchFamily="18" charset="0"/>
                                  <a:ea typeface="微軟正黑體" panose="020B0604030504040204" pitchFamily="34" charset="-120"/>
                                </a:rPr>
                                <m:t> </m:t>
                              </m:r>
                            </m:oMath>
                          </a14:m>
                          <a:r>
                            <a:rPr lang="en-US" altLang="zh-TW" sz="2000" b="0" dirty="0">
                              <a:solidFill>
                                <a:srgbClr val="404040"/>
                              </a:solidFill>
                              <a:latin typeface="微軟正黑體" panose="020B0604030504040204" pitchFamily="34" charset="-120"/>
                              <a:ea typeface="微軟正黑體" panose="020B0604030504040204" pitchFamily="34" charset="-120"/>
                            </a:rPr>
                            <a:t>×</a:t>
                          </a:r>
                          <a:r>
                            <a:rPr lang="zh-TW" altLang="en-US" sz="2000" b="1" u="sng" dirty="0">
                              <a:solidFill>
                                <a:schemeClr val="accent2">
                                  <a:lumMod val="75000"/>
                                </a:schemeClr>
                              </a:solidFill>
                              <a:latin typeface="微軟正黑體" panose="020B0604030504040204" pitchFamily="34" charset="-120"/>
                              <a:ea typeface="微軟正黑體" panose="020B0604030504040204" pitchFamily="34" charset="-120"/>
                            </a:rPr>
                            <a:t>碳含量</a:t>
                          </a:r>
                          <a:r>
                            <a:rPr lang="en-US" altLang="zh-TW" sz="2000" b="0" dirty="0">
                              <a:solidFill>
                                <a:srgbClr val="404040"/>
                              </a:solidFill>
                              <a:latin typeface="微軟正黑體" panose="020B0604030504040204" pitchFamily="34" charset="-120"/>
                              <a:ea typeface="微軟正黑體" panose="020B0604030504040204" pitchFamily="34" charset="-120"/>
                            </a:rPr>
                            <a:t>×</a:t>
                          </a:r>
                          <a:r>
                            <a:rPr lang="zh-TW" altLang="en-US" sz="2000" b="0" dirty="0">
                              <a:solidFill>
                                <a:srgbClr val="404040"/>
                              </a:solidFill>
                              <a:latin typeface="微軟正黑體" panose="020B0604030504040204" pitchFamily="34" charset="-120"/>
                              <a:ea typeface="微軟正黑體" panose="020B0604030504040204" pitchFamily="34" charset="-120"/>
                            </a:rPr>
                            <a:t>製程轉化效率或燃料之燃燒效率</a:t>
                          </a:r>
                        </a:p>
                      </a:txBody>
                      <a:tcPr anchor="ctr">
                        <a:noFill/>
                      </a:tcPr>
                    </a:tc>
                    <a:extLst>
                      <a:ext uri="{0D108BD9-81ED-4DB2-BD59-A6C34878D82A}">
                        <a16:rowId xmlns:a16="http://schemas.microsoft.com/office/drawing/2014/main" val="687304305"/>
                      </a:ext>
                    </a:extLst>
                  </a:tr>
                  <a:tr h="594992">
                    <a:tc>
                      <a:txBody>
                        <a:bodyPr/>
                        <a:lstStyle/>
                        <a:p>
                          <a:pPr marL="342900" indent="-342900" algn="l">
                            <a:buFont typeface="Arial" panose="020B0604020202020204" pitchFamily="34" charset="0"/>
                            <a:buChar char="•"/>
                          </a:pPr>
                          <a:r>
                            <a:rPr lang="en-US" altLang="zh-TW" sz="2000" b="1" dirty="0">
                              <a:solidFill>
                                <a:srgbClr val="404040"/>
                              </a:solidFill>
                              <a:latin typeface="微軟正黑體" panose="020B0604030504040204" pitchFamily="34" charset="-120"/>
                              <a:ea typeface="微軟正黑體" panose="020B0604030504040204" pitchFamily="34" charset="-120"/>
                            </a:rPr>
                            <a:t>CH</a:t>
                          </a:r>
                          <a:r>
                            <a:rPr lang="en-US" altLang="zh-TW" sz="2000" b="1" baseline="-25000" dirty="0">
                              <a:solidFill>
                                <a:srgbClr val="404040"/>
                              </a:solidFill>
                              <a:latin typeface="微軟正黑體" panose="020B0604030504040204" pitchFamily="34" charset="-120"/>
                              <a:ea typeface="微軟正黑體" panose="020B0604030504040204" pitchFamily="34" charset="-120"/>
                            </a:rPr>
                            <a:t>4</a:t>
                          </a:r>
                          <a:r>
                            <a:rPr lang="zh-TW" altLang="en-US" sz="2000" b="1" dirty="0">
                              <a:solidFill>
                                <a:srgbClr val="404040"/>
                              </a:solidFill>
                              <a:latin typeface="微軟正黑體" panose="020B0604030504040204" pitchFamily="34" charset="-120"/>
                              <a:ea typeface="微軟正黑體" panose="020B0604030504040204" pitchFamily="34" charset="-120"/>
                            </a:rPr>
                            <a:t>及</a:t>
                          </a:r>
                          <a:r>
                            <a:rPr lang="en-US" altLang="zh-TW" sz="2000" b="1" dirty="0">
                              <a:solidFill>
                                <a:srgbClr val="404040"/>
                              </a:solidFill>
                              <a:latin typeface="微軟正黑體" panose="020B0604030504040204" pitchFamily="34" charset="-120"/>
                              <a:ea typeface="微軟正黑體" panose="020B0604030504040204" pitchFamily="34" charset="-120"/>
                            </a:rPr>
                            <a:t>N</a:t>
                          </a:r>
                          <a:r>
                            <a:rPr lang="en-US" altLang="zh-TW" sz="2000" b="1" baseline="-25000" dirty="0">
                              <a:solidFill>
                                <a:srgbClr val="404040"/>
                              </a:solidFill>
                              <a:latin typeface="微軟正黑體" panose="020B0604030504040204" pitchFamily="34" charset="-120"/>
                              <a:ea typeface="微軟正黑體" panose="020B0604030504040204" pitchFamily="34" charset="-120"/>
                            </a:rPr>
                            <a:t>2</a:t>
                          </a:r>
                          <a:r>
                            <a:rPr lang="en-US" altLang="zh-TW" sz="2000" b="1" dirty="0">
                              <a:solidFill>
                                <a:srgbClr val="404040"/>
                              </a:solidFill>
                              <a:latin typeface="微軟正黑體" panose="020B0604030504040204" pitchFamily="34" charset="-120"/>
                              <a:ea typeface="微軟正黑體" panose="020B0604030504040204" pitchFamily="34" charset="-120"/>
                            </a:rPr>
                            <a:t>O</a:t>
                          </a:r>
                          <a:r>
                            <a:rPr lang="zh-TW" altLang="en-US" sz="2000" b="1" dirty="0">
                              <a:solidFill>
                                <a:srgbClr val="404040"/>
                              </a:solidFill>
                              <a:latin typeface="微軟正黑體" panose="020B0604030504040204" pitchFamily="34" charset="-120"/>
                              <a:ea typeface="微軟正黑體" panose="020B0604030504040204" pitchFamily="34" charset="-120"/>
                            </a:rPr>
                            <a:t>年排放量 </a:t>
                          </a:r>
                          <a:r>
                            <a:rPr lang="en-US" altLang="zh-TW" sz="2000" b="1" dirty="0">
                              <a:solidFill>
                                <a:srgbClr val="404040"/>
                              </a:solidFill>
                              <a:latin typeface="微軟正黑體" panose="020B0604030504040204" pitchFamily="34" charset="-120"/>
                              <a:ea typeface="微軟正黑體" panose="020B0604030504040204" pitchFamily="34" charset="-120"/>
                            </a:rPr>
                            <a:t>=</a:t>
                          </a:r>
                        </a:p>
                      </a:txBody>
                      <a:tcPr anchor="ctr">
                        <a:noFill/>
                      </a:tcPr>
                    </a:tc>
                    <a:extLst>
                      <a:ext uri="{0D108BD9-81ED-4DB2-BD59-A6C34878D82A}">
                        <a16:rowId xmlns:a16="http://schemas.microsoft.com/office/drawing/2014/main" val="3982536056"/>
                      </a:ext>
                    </a:extLst>
                  </a:tr>
                  <a:tr h="1132870">
                    <a:tc>
                      <a:txBody>
                        <a:bodyPr/>
                        <a:lstStyle/>
                        <a:p>
                          <a:pPr marL="0" marR="0" lvl="0" indent="0" algn="ctr" defTabSz="914400" rtl="0" eaLnBrk="1" fontAlgn="auto" latinLnBrk="0" hangingPunct="1">
                            <a:lnSpc>
                              <a:spcPts val="3000"/>
                            </a:lnSpc>
                            <a:spcBef>
                              <a:spcPts val="0"/>
                            </a:spcBef>
                            <a:spcAft>
                              <a:spcPts val="0"/>
                            </a:spcAft>
                            <a:buClrTx/>
                            <a:buSzTx/>
                            <a:buFontTx/>
                            <a:buNone/>
                            <a:tabLst/>
                            <a:defRPr/>
                          </a:pPr>
                          <a:r>
                            <a:rPr lang="zh-TW" altLang="en-US" sz="2000" b="0" dirty="0">
                              <a:solidFill>
                                <a:srgbClr val="404040"/>
                              </a:solidFill>
                              <a:latin typeface="微軟正黑體" panose="020B0604030504040204" pitchFamily="34" charset="-120"/>
                              <a:ea typeface="微軟正黑體" panose="020B0604030504040204" pitchFamily="34" charset="-120"/>
                            </a:rPr>
                            <a:t>年活動數據</a:t>
                          </a:r>
                          <a:r>
                            <a:rPr lang="en-US" altLang="zh-TW" sz="2000" b="0" dirty="0">
                              <a:solidFill>
                                <a:srgbClr val="404040"/>
                              </a:solidFill>
                              <a:latin typeface="微軟正黑體" panose="020B0604030504040204" pitchFamily="34" charset="-120"/>
                              <a:ea typeface="微軟正黑體" panose="020B0604030504040204" pitchFamily="34" charset="-120"/>
                            </a:rPr>
                            <a:t>×</a:t>
                          </a:r>
                          <a:r>
                            <a:rPr lang="zh-TW" altLang="en-US" sz="2000" b="0" dirty="0">
                              <a:solidFill>
                                <a:srgbClr val="404040"/>
                              </a:solidFill>
                              <a:latin typeface="微軟正黑體" panose="020B0604030504040204" pitchFamily="34" charset="-120"/>
                              <a:ea typeface="微軟正黑體" panose="020B0604030504040204" pitchFamily="34" charset="-120"/>
                            </a:rPr>
                            <a:t>低位熱值</a:t>
                          </a:r>
                          <a:r>
                            <a:rPr lang="en-US" altLang="zh-TW" sz="2000" b="0" dirty="0">
                              <a:solidFill>
                                <a:srgbClr val="404040"/>
                              </a:solidFill>
                              <a:latin typeface="微軟正黑體" panose="020B0604030504040204" pitchFamily="34" charset="-120"/>
                              <a:ea typeface="微軟正黑體" panose="020B0604030504040204" pitchFamily="34" charset="-120"/>
                            </a:rPr>
                            <a:t>×</a:t>
                          </a:r>
                          <a:r>
                            <a:rPr lang="zh-TW" altLang="en-US" sz="2000" b="0" dirty="0">
                              <a:solidFill>
                                <a:srgbClr val="404040"/>
                              </a:solidFill>
                              <a:latin typeface="微軟正黑體" panose="020B0604030504040204" pitchFamily="34" charset="-120"/>
                              <a:ea typeface="微軟正黑體" panose="020B0604030504040204" pitchFamily="34" charset="-120"/>
                            </a:rPr>
                            <a:t>單位轉換因子</a:t>
                          </a:r>
                          <a:r>
                            <a:rPr lang="zh-TW" altLang="en-US" sz="2000" b="1" u="sng" dirty="0">
                              <a:solidFill>
                                <a:srgbClr val="404040"/>
                              </a:solidFill>
                              <a:latin typeface="微軟正黑體" panose="020B0604030504040204" pitchFamily="34" charset="-120"/>
                              <a:ea typeface="微軟正黑體" panose="020B0604030504040204" pitchFamily="34" charset="-120"/>
                            </a:rPr>
                            <a:t> </a:t>
                          </a:r>
                          <a:r>
                            <a:rPr lang="en-US" altLang="zh-TW" sz="2000" b="0" dirty="0">
                              <a:solidFill>
                                <a:srgbClr val="404040"/>
                              </a:solidFill>
                              <a:latin typeface="微軟正黑體" panose="020B0604030504040204" pitchFamily="34" charset="-120"/>
                              <a:ea typeface="微軟正黑體" panose="020B0604030504040204" pitchFamily="34" charset="-120"/>
                            </a:rPr>
                            <a:t>×</a:t>
                          </a:r>
                          <a:r>
                            <a:rPr lang="zh-TW" altLang="en-US" sz="2000" b="0" dirty="0">
                              <a:solidFill>
                                <a:srgbClr val="404040"/>
                              </a:solidFill>
                              <a:latin typeface="微軟正黑體" panose="020B0604030504040204" pitchFamily="34" charset="-120"/>
                              <a:ea typeface="微軟正黑體" panose="020B0604030504040204" pitchFamily="34" charset="-120"/>
                            </a:rPr>
                            <a:t>排放係數</a:t>
                          </a:r>
                          <a:r>
                            <a:rPr lang="en-US" altLang="zh-TW" sz="2000" b="0" dirty="0">
                              <a:solidFill>
                                <a:srgbClr val="404040"/>
                              </a:solidFill>
                              <a:latin typeface="微軟正黑體" panose="020B0604030504040204" pitchFamily="34" charset="-120"/>
                              <a:ea typeface="微軟正黑體" panose="020B0604030504040204" pitchFamily="34" charset="-120"/>
                            </a:rPr>
                            <a:t>×</a:t>
                          </a:r>
                          <a:r>
                            <a:rPr lang="zh-TW" altLang="en-US" sz="2000" b="0" dirty="0">
                              <a:solidFill>
                                <a:srgbClr val="404040"/>
                              </a:solidFill>
                              <a:latin typeface="微軟正黑體" panose="020B0604030504040204" pitchFamily="34" charset="-120"/>
                              <a:ea typeface="微軟正黑體" panose="020B0604030504040204" pitchFamily="34" charset="-120"/>
                            </a:rPr>
                            <a:t>溫暖化潛勢</a:t>
                          </a:r>
                        </a:p>
                      </a:txBody>
                      <a:tcPr anchor="ctr">
                        <a:noFill/>
                      </a:tcPr>
                    </a:tc>
                    <a:extLst>
                      <a:ext uri="{0D108BD9-81ED-4DB2-BD59-A6C34878D82A}">
                        <a16:rowId xmlns:a16="http://schemas.microsoft.com/office/drawing/2014/main" val="487345187"/>
                      </a:ext>
                    </a:extLst>
                  </a:tr>
                </a:tbl>
              </a:graphicData>
            </a:graphic>
          </p:graphicFrame>
        </mc:Choice>
        <mc:Fallback xmlns="">
          <p:graphicFrame>
            <p:nvGraphicFramePr>
              <p:cNvPr id="5" name="表格 4">
                <a:extLst>
                  <a:ext uri="{FF2B5EF4-FFF2-40B4-BE49-F238E27FC236}">
                    <a16:creationId xmlns:a16="http://schemas.microsoft.com/office/drawing/2014/main" id="{75D2D027-213C-901D-AC25-67DA6521F10F}"/>
                  </a:ext>
                </a:extLst>
              </p:cNvPr>
              <p:cNvGraphicFramePr>
                <a:graphicFrameLocks noGrp="1"/>
              </p:cNvGraphicFramePr>
              <p:nvPr>
                <p:extLst>
                  <p:ext uri="{D42A27DB-BD31-4B8C-83A1-F6EECF244321}">
                    <p14:modId xmlns:p14="http://schemas.microsoft.com/office/powerpoint/2010/main" val="540000376"/>
                  </p:ext>
                </p:extLst>
              </p:nvPr>
            </p:nvGraphicFramePr>
            <p:xfrm>
              <a:off x="748267" y="1888628"/>
              <a:ext cx="4616509" cy="3400542"/>
            </p:xfrm>
            <a:graphic>
              <a:graphicData uri="http://schemas.openxmlformats.org/drawingml/2006/table">
                <a:tbl>
                  <a:tblPr firstRow="1" bandRow="1">
                    <a:tableStyleId>{5C22544A-7EE6-4342-B048-85BDC9FD1C3A}</a:tableStyleId>
                  </a:tblPr>
                  <a:tblGrid>
                    <a:gridCol w="4616509">
                      <a:extLst>
                        <a:ext uri="{9D8B030D-6E8A-4147-A177-3AD203B41FA5}">
                          <a16:colId xmlns:a16="http://schemas.microsoft.com/office/drawing/2014/main" val="148305520"/>
                        </a:ext>
                      </a:extLst>
                    </a:gridCol>
                  </a:tblGrid>
                  <a:tr h="539810">
                    <a:tc>
                      <a:txBody>
                        <a:bodyPr/>
                        <a:lstStyle/>
                        <a:p>
                          <a:pPr marL="342900" indent="-342900" algn="l">
                            <a:buFont typeface="Arial" panose="020B0604020202020204" pitchFamily="34" charset="0"/>
                            <a:buChar char="•"/>
                          </a:pPr>
                          <a:r>
                            <a:rPr lang="en-US" altLang="zh-TW" sz="2000" dirty="0">
                              <a:solidFill>
                                <a:srgbClr val="404040"/>
                              </a:solidFill>
                              <a:latin typeface="微軟正黑體" panose="020B0604030504040204" pitchFamily="34" charset="-120"/>
                              <a:ea typeface="微軟正黑體" panose="020B0604030504040204" pitchFamily="34" charset="-120"/>
                            </a:rPr>
                            <a:t>CO</a:t>
                          </a:r>
                          <a:r>
                            <a:rPr lang="en-US" altLang="zh-TW" sz="2000" baseline="-25000" dirty="0">
                              <a:solidFill>
                                <a:srgbClr val="404040"/>
                              </a:solidFill>
                              <a:latin typeface="微軟正黑體" panose="020B0604030504040204" pitchFamily="34" charset="-120"/>
                              <a:ea typeface="微軟正黑體" panose="020B0604030504040204" pitchFamily="34" charset="-120"/>
                            </a:rPr>
                            <a:t>2</a:t>
                          </a:r>
                          <a:r>
                            <a:rPr lang="zh-TW" altLang="en-US" sz="2000" dirty="0">
                              <a:solidFill>
                                <a:srgbClr val="404040"/>
                              </a:solidFill>
                              <a:latin typeface="微軟正黑體" panose="020B0604030504040204" pitchFamily="34" charset="-120"/>
                              <a:ea typeface="微軟正黑體" panose="020B0604030504040204" pitchFamily="34" charset="-120"/>
                            </a:rPr>
                            <a:t>年排放量</a:t>
                          </a:r>
                          <a:r>
                            <a:rPr lang="en-US" altLang="zh-TW" sz="2000" dirty="0">
                              <a:solidFill>
                                <a:srgbClr val="404040"/>
                              </a:solidFill>
                              <a:latin typeface="微軟正黑體" panose="020B0604030504040204" pitchFamily="34" charset="-120"/>
                              <a:ea typeface="微軟正黑體" panose="020B0604030504040204" pitchFamily="34" charset="-120"/>
                            </a:rPr>
                            <a:t>=</a:t>
                          </a:r>
                          <a:endParaRPr lang="zh-TW" altLang="en-US" sz="2000" dirty="0">
                            <a:solidFill>
                              <a:srgbClr val="404040"/>
                            </a:solidFill>
                            <a:latin typeface="微軟正黑體" panose="020B0604030504040204" pitchFamily="34" charset="-120"/>
                            <a:ea typeface="微軟正黑體" panose="020B0604030504040204" pitchFamily="34" charset="-120"/>
                          </a:endParaRPr>
                        </a:p>
                      </a:txBody>
                      <a:tcPr anchor="ctr">
                        <a:noFill/>
                      </a:tcPr>
                    </a:tc>
                    <a:extLst>
                      <a:ext uri="{0D108BD9-81ED-4DB2-BD59-A6C34878D82A}">
                        <a16:rowId xmlns:a16="http://schemas.microsoft.com/office/drawing/2014/main" val="3749920989"/>
                      </a:ext>
                    </a:extLst>
                  </a:tr>
                  <a:tr h="1132870">
                    <a:tc>
                      <a:txBody>
                        <a:bodyPr/>
                        <a:lstStyle/>
                        <a:p>
                          <a:endParaRPr lang="zh-TW"/>
                        </a:p>
                      </a:txBody>
                      <a:tcPr anchor="ctr">
                        <a:blipFill>
                          <a:blip r:embed="rId2"/>
                          <a:stretch>
                            <a:fillRect l="-132" t="-48387" r="-527" b="-153763"/>
                          </a:stretch>
                        </a:blipFill>
                      </a:tcPr>
                    </a:tc>
                    <a:extLst>
                      <a:ext uri="{0D108BD9-81ED-4DB2-BD59-A6C34878D82A}">
                        <a16:rowId xmlns:a16="http://schemas.microsoft.com/office/drawing/2014/main" val="687304305"/>
                      </a:ext>
                    </a:extLst>
                  </a:tr>
                  <a:tr h="594992">
                    <a:tc>
                      <a:txBody>
                        <a:bodyPr/>
                        <a:lstStyle/>
                        <a:p>
                          <a:pPr marL="342900" indent="-342900" algn="l">
                            <a:buFont typeface="Arial" panose="020B0604020202020204" pitchFamily="34" charset="0"/>
                            <a:buChar char="•"/>
                          </a:pPr>
                          <a:r>
                            <a:rPr lang="en-US" altLang="zh-TW" sz="2000" b="1" dirty="0">
                              <a:solidFill>
                                <a:srgbClr val="404040"/>
                              </a:solidFill>
                              <a:latin typeface="微軟正黑體" panose="020B0604030504040204" pitchFamily="34" charset="-120"/>
                              <a:ea typeface="微軟正黑體" panose="020B0604030504040204" pitchFamily="34" charset="-120"/>
                            </a:rPr>
                            <a:t>CH</a:t>
                          </a:r>
                          <a:r>
                            <a:rPr lang="en-US" altLang="zh-TW" sz="2000" b="1" baseline="-25000" dirty="0">
                              <a:solidFill>
                                <a:srgbClr val="404040"/>
                              </a:solidFill>
                              <a:latin typeface="微軟正黑體" panose="020B0604030504040204" pitchFamily="34" charset="-120"/>
                              <a:ea typeface="微軟正黑體" panose="020B0604030504040204" pitchFamily="34" charset="-120"/>
                            </a:rPr>
                            <a:t>4</a:t>
                          </a:r>
                          <a:r>
                            <a:rPr lang="zh-TW" altLang="en-US" sz="2000" b="1" dirty="0">
                              <a:solidFill>
                                <a:srgbClr val="404040"/>
                              </a:solidFill>
                              <a:latin typeface="微軟正黑體" panose="020B0604030504040204" pitchFamily="34" charset="-120"/>
                              <a:ea typeface="微軟正黑體" panose="020B0604030504040204" pitchFamily="34" charset="-120"/>
                            </a:rPr>
                            <a:t>及</a:t>
                          </a:r>
                          <a:r>
                            <a:rPr lang="en-US" altLang="zh-TW" sz="2000" b="1" dirty="0">
                              <a:solidFill>
                                <a:srgbClr val="404040"/>
                              </a:solidFill>
                              <a:latin typeface="微軟正黑體" panose="020B0604030504040204" pitchFamily="34" charset="-120"/>
                              <a:ea typeface="微軟正黑體" panose="020B0604030504040204" pitchFamily="34" charset="-120"/>
                            </a:rPr>
                            <a:t>N</a:t>
                          </a:r>
                          <a:r>
                            <a:rPr lang="en-US" altLang="zh-TW" sz="2000" b="1" baseline="-25000" dirty="0">
                              <a:solidFill>
                                <a:srgbClr val="404040"/>
                              </a:solidFill>
                              <a:latin typeface="微軟正黑體" panose="020B0604030504040204" pitchFamily="34" charset="-120"/>
                              <a:ea typeface="微軟正黑體" panose="020B0604030504040204" pitchFamily="34" charset="-120"/>
                            </a:rPr>
                            <a:t>2</a:t>
                          </a:r>
                          <a:r>
                            <a:rPr lang="en-US" altLang="zh-TW" sz="2000" b="1" dirty="0">
                              <a:solidFill>
                                <a:srgbClr val="404040"/>
                              </a:solidFill>
                              <a:latin typeface="微軟正黑體" panose="020B0604030504040204" pitchFamily="34" charset="-120"/>
                              <a:ea typeface="微軟正黑體" panose="020B0604030504040204" pitchFamily="34" charset="-120"/>
                            </a:rPr>
                            <a:t>O</a:t>
                          </a:r>
                          <a:r>
                            <a:rPr lang="zh-TW" altLang="en-US" sz="2000" b="1" dirty="0">
                              <a:solidFill>
                                <a:srgbClr val="404040"/>
                              </a:solidFill>
                              <a:latin typeface="微軟正黑體" panose="020B0604030504040204" pitchFamily="34" charset="-120"/>
                              <a:ea typeface="微軟正黑體" panose="020B0604030504040204" pitchFamily="34" charset="-120"/>
                            </a:rPr>
                            <a:t>年排放量 </a:t>
                          </a:r>
                          <a:r>
                            <a:rPr lang="en-US" altLang="zh-TW" sz="2000" b="1" dirty="0">
                              <a:solidFill>
                                <a:srgbClr val="404040"/>
                              </a:solidFill>
                              <a:latin typeface="微軟正黑體" panose="020B0604030504040204" pitchFamily="34" charset="-120"/>
                              <a:ea typeface="微軟正黑體" panose="020B0604030504040204" pitchFamily="34" charset="-120"/>
                            </a:rPr>
                            <a:t>=</a:t>
                          </a:r>
                        </a:p>
                      </a:txBody>
                      <a:tcPr anchor="ctr">
                        <a:noFill/>
                      </a:tcPr>
                    </a:tc>
                    <a:extLst>
                      <a:ext uri="{0D108BD9-81ED-4DB2-BD59-A6C34878D82A}">
                        <a16:rowId xmlns:a16="http://schemas.microsoft.com/office/drawing/2014/main" val="3982536056"/>
                      </a:ext>
                    </a:extLst>
                  </a:tr>
                  <a:tr h="1132870">
                    <a:tc>
                      <a:txBody>
                        <a:bodyPr/>
                        <a:lstStyle/>
                        <a:p>
                          <a:pPr marL="0" marR="0" lvl="0" indent="0" algn="ctr" defTabSz="914400" rtl="0" eaLnBrk="1" fontAlgn="auto" latinLnBrk="0" hangingPunct="1">
                            <a:lnSpc>
                              <a:spcPts val="3000"/>
                            </a:lnSpc>
                            <a:spcBef>
                              <a:spcPts val="0"/>
                            </a:spcBef>
                            <a:spcAft>
                              <a:spcPts val="0"/>
                            </a:spcAft>
                            <a:buClrTx/>
                            <a:buSzTx/>
                            <a:buFontTx/>
                            <a:buNone/>
                            <a:tabLst/>
                            <a:defRPr/>
                          </a:pPr>
                          <a:r>
                            <a:rPr lang="zh-TW" altLang="en-US" sz="2000" b="0" dirty="0">
                              <a:solidFill>
                                <a:srgbClr val="404040"/>
                              </a:solidFill>
                              <a:latin typeface="微軟正黑體" panose="020B0604030504040204" pitchFamily="34" charset="-120"/>
                              <a:ea typeface="微軟正黑體" panose="020B0604030504040204" pitchFamily="34" charset="-120"/>
                            </a:rPr>
                            <a:t>年活動數據</a:t>
                          </a:r>
                          <a:r>
                            <a:rPr lang="en-US" altLang="zh-TW" sz="2000" b="0" dirty="0">
                              <a:solidFill>
                                <a:srgbClr val="404040"/>
                              </a:solidFill>
                              <a:latin typeface="微軟正黑體" panose="020B0604030504040204" pitchFamily="34" charset="-120"/>
                              <a:ea typeface="微軟正黑體" panose="020B0604030504040204" pitchFamily="34" charset="-120"/>
                            </a:rPr>
                            <a:t>×</a:t>
                          </a:r>
                          <a:r>
                            <a:rPr lang="zh-TW" altLang="en-US" sz="2000" b="0" dirty="0">
                              <a:solidFill>
                                <a:srgbClr val="404040"/>
                              </a:solidFill>
                              <a:latin typeface="微軟正黑體" panose="020B0604030504040204" pitchFamily="34" charset="-120"/>
                              <a:ea typeface="微軟正黑體" panose="020B0604030504040204" pitchFamily="34" charset="-120"/>
                            </a:rPr>
                            <a:t>低位熱值</a:t>
                          </a:r>
                          <a:r>
                            <a:rPr lang="en-US" altLang="zh-TW" sz="2000" b="0" dirty="0">
                              <a:solidFill>
                                <a:srgbClr val="404040"/>
                              </a:solidFill>
                              <a:latin typeface="微軟正黑體" panose="020B0604030504040204" pitchFamily="34" charset="-120"/>
                              <a:ea typeface="微軟正黑體" panose="020B0604030504040204" pitchFamily="34" charset="-120"/>
                            </a:rPr>
                            <a:t>×</a:t>
                          </a:r>
                          <a:r>
                            <a:rPr lang="zh-TW" altLang="en-US" sz="2000" b="0" dirty="0">
                              <a:solidFill>
                                <a:srgbClr val="404040"/>
                              </a:solidFill>
                              <a:latin typeface="微軟正黑體" panose="020B0604030504040204" pitchFamily="34" charset="-120"/>
                              <a:ea typeface="微軟正黑體" panose="020B0604030504040204" pitchFamily="34" charset="-120"/>
                            </a:rPr>
                            <a:t>單位轉換因子</a:t>
                          </a:r>
                          <a:r>
                            <a:rPr lang="zh-TW" altLang="en-US" sz="2000" b="1" u="sng" dirty="0">
                              <a:solidFill>
                                <a:srgbClr val="404040"/>
                              </a:solidFill>
                              <a:latin typeface="微軟正黑體" panose="020B0604030504040204" pitchFamily="34" charset="-120"/>
                              <a:ea typeface="微軟正黑體" panose="020B0604030504040204" pitchFamily="34" charset="-120"/>
                            </a:rPr>
                            <a:t> </a:t>
                          </a:r>
                          <a:r>
                            <a:rPr lang="en-US" altLang="zh-TW" sz="2000" b="0" dirty="0">
                              <a:solidFill>
                                <a:srgbClr val="404040"/>
                              </a:solidFill>
                              <a:latin typeface="微軟正黑體" panose="020B0604030504040204" pitchFamily="34" charset="-120"/>
                              <a:ea typeface="微軟正黑體" panose="020B0604030504040204" pitchFamily="34" charset="-120"/>
                            </a:rPr>
                            <a:t>×</a:t>
                          </a:r>
                          <a:r>
                            <a:rPr lang="zh-TW" altLang="en-US" sz="2000" b="0" dirty="0">
                              <a:solidFill>
                                <a:srgbClr val="404040"/>
                              </a:solidFill>
                              <a:latin typeface="微軟正黑體" panose="020B0604030504040204" pitchFamily="34" charset="-120"/>
                              <a:ea typeface="微軟正黑體" panose="020B0604030504040204" pitchFamily="34" charset="-120"/>
                            </a:rPr>
                            <a:t>排放係數</a:t>
                          </a:r>
                          <a:r>
                            <a:rPr lang="en-US" altLang="zh-TW" sz="2000" b="0" dirty="0">
                              <a:solidFill>
                                <a:srgbClr val="404040"/>
                              </a:solidFill>
                              <a:latin typeface="微軟正黑體" panose="020B0604030504040204" pitchFamily="34" charset="-120"/>
                              <a:ea typeface="微軟正黑體" panose="020B0604030504040204" pitchFamily="34" charset="-120"/>
                            </a:rPr>
                            <a:t>×</a:t>
                          </a:r>
                          <a:r>
                            <a:rPr lang="zh-TW" altLang="en-US" sz="2000" b="0" dirty="0">
                              <a:solidFill>
                                <a:srgbClr val="404040"/>
                              </a:solidFill>
                              <a:latin typeface="微軟正黑體" panose="020B0604030504040204" pitchFamily="34" charset="-120"/>
                              <a:ea typeface="微軟正黑體" panose="020B0604030504040204" pitchFamily="34" charset="-120"/>
                            </a:rPr>
                            <a:t>溫暖化潛勢</a:t>
                          </a:r>
                        </a:p>
                      </a:txBody>
                      <a:tcPr anchor="ctr">
                        <a:noFill/>
                      </a:tcPr>
                    </a:tc>
                    <a:extLst>
                      <a:ext uri="{0D108BD9-81ED-4DB2-BD59-A6C34878D82A}">
                        <a16:rowId xmlns:a16="http://schemas.microsoft.com/office/drawing/2014/main" val="487345187"/>
                      </a:ext>
                    </a:extLst>
                  </a:tr>
                </a:tbl>
              </a:graphicData>
            </a:graphic>
          </p:graphicFrame>
        </mc:Fallback>
      </mc:AlternateContent>
      <p:graphicFrame>
        <p:nvGraphicFramePr>
          <p:cNvPr id="8" name="表格 7">
            <a:extLst>
              <a:ext uri="{FF2B5EF4-FFF2-40B4-BE49-F238E27FC236}">
                <a16:creationId xmlns:a16="http://schemas.microsoft.com/office/drawing/2014/main" id="{8E8D10B0-1FD1-B7E1-6174-51B55A70257F}"/>
              </a:ext>
            </a:extLst>
          </p:cNvPr>
          <p:cNvGraphicFramePr>
            <a:graphicFrameLocks noGrp="1"/>
          </p:cNvGraphicFramePr>
          <p:nvPr>
            <p:extLst>
              <p:ext uri="{D42A27DB-BD31-4B8C-83A1-F6EECF244321}">
                <p14:modId xmlns:p14="http://schemas.microsoft.com/office/powerpoint/2010/main" val="1136001914"/>
              </p:ext>
            </p:extLst>
          </p:nvPr>
        </p:nvGraphicFramePr>
        <p:xfrm>
          <a:off x="5862597" y="3425453"/>
          <a:ext cx="5408456" cy="1925320"/>
        </p:xfrm>
        <a:graphic>
          <a:graphicData uri="http://schemas.openxmlformats.org/drawingml/2006/table">
            <a:tbl>
              <a:tblPr bandRow="1">
                <a:tableStyleId>{5C22544A-7EE6-4342-B048-85BDC9FD1C3A}</a:tableStyleId>
              </a:tblPr>
              <a:tblGrid>
                <a:gridCol w="2704228">
                  <a:extLst>
                    <a:ext uri="{9D8B030D-6E8A-4147-A177-3AD203B41FA5}">
                      <a16:colId xmlns:a16="http://schemas.microsoft.com/office/drawing/2014/main" val="1688870438"/>
                    </a:ext>
                  </a:extLst>
                </a:gridCol>
                <a:gridCol w="2704228">
                  <a:extLst>
                    <a:ext uri="{9D8B030D-6E8A-4147-A177-3AD203B41FA5}">
                      <a16:colId xmlns:a16="http://schemas.microsoft.com/office/drawing/2014/main" val="519473115"/>
                    </a:ext>
                  </a:extLst>
                </a:gridCol>
              </a:tblGrid>
              <a:tr h="984239">
                <a:tc>
                  <a:txBody>
                    <a:bodyPr/>
                    <a:lstStyle/>
                    <a:p>
                      <a:pPr marL="144000" lvl="1" indent="-144000" algn="just">
                        <a:spcBef>
                          <a:spcPts val="200"/>
                        </a:spcBef>
                        <a:buFont typeface="Wingdings" panose="05000000000000000000" pitchFamily="2" charset="2"/>
                        <a:buChar char="ü"/>
                      </a:pPr>
                      <a:r>
                        <a:rPr lang="zh-TW" altLang="en-US" sz="1400" dirty="0">
                          <a:solidFill>
                            <a:srgbClr val="404040"/>
                          </a:solidFill>
                          <a:latin typeface="Times New Roman" panose="02020603050405020304" pitchFamily="18" charset="0"/>
                          <a:ea typeface="微軟正黑體" panose="020B0604030504040204" pitchFamily="34" charset="-120"/>
                          <a:cs typeface="Times New Roman" panose="02020603050405020304" pitchFamily="18" charset="0"/>
                        </a:rPr>
                        <a:t>環境檢測標準方法</a:t>
                      </a:r>
                      <a:endParaRPr lang="en-US" altLang="zh-TW" sz="1400" dirty="0">
                        <a:solidFill>
                          <a:srgbClr val="404040"/>
                        </a:solidFill>
                        <a:latin typeface="Times New Roman" panose="02020603050405020304" pitchFamily="18" charset="0"/>
                        <a:ea typeface="微軟正黑體" panose="020B0604030504040204" pitchFamily="34" charset="-120"/>
                        <a:cs typeface="Times New Roman" panose="02020603050405020304" pitchFamily="18" charset="0"/>
                      </a:endParaRPr>
                    </a:p>
                    <a:p>
                      <a:pPr marL="144000" lvl="1" indent="-144000" algn="just">
                        <a:spcBef>
                          <a:spcPts val="200"/>
                        </a:spcBef>
                        <a:buFont typeface="Wingdings" panose="05000000000000000000" pitchFamily="2" charset="2"/>
                        <a:buChar char="ü"/>
                      </a:pPr>
                      <a:r>
                        <a:rPr lang="zh-TW" altLang="en-US" sz="1400" dirty="0">
                          <a:solidFill>
                            <a:srgbClr val="404040"/>
                          </a:solidFill>
                          <a:latin typeface="Times New Roman" panose="02020603050405020304" pitchFamily="18" charset="0"/>
                          <a:ea typeface="微軟正黑體" panose="020B0604030504040204" pitchFamily="34" charset="-120"/>
                          <a:cs typeface="Times New Roman" panose="02020603050405020304" pitchFamily="18" charset="0"/>
                        </a:rPr>
                        <a:t>中華民國國家標準</a:t>
                      </a:r>
                      <a:endParaRPr lang="en-US" altLang="zh-TW" sz="1400" dirty="0">
                        <a:solidFill>
                          <a:srgbClr val="404040"/>
                        </a:solidFill>
                        <a:latin typeface="Times New Roman" panose="02020603050405020304" pitchFamily="18" charset="0"/>
                        <a:ea typeface="微軟正黑體" panose="020B0604030504040204" pitchFamily="34" charset="-120"/>
                        <a:cs typeface="Times New Roman" panose="02020603050405020304" pitchFamily="18" charset="0"/>
                      </a:endParaRPr>
                    </a:p>
                    <a:p>
                      <a:pPr marL="144000" lvl="1" indent="-144000" algn="just">
                        <a:spcBef>
                          <a:spcPts val="200"/>
                        </a:spcBef>
                        <a:buFont typeface="Wingdings" panose="05000000000000000000" pitchFamily="2" charset="2"/>
                        <a:buChar char="ü"/>
                      </a:pPr>
                      <a:r>
                        <a:rPr lang="zh-TW" altLang="en-US" sz="1400" dirty="0">
                          <a:solidFill>
                            <a:srgbClr val="404040"/>
                          </a:solidFill>
                          <a:latin typeface="Times New Roman" panose="02020603050405020304" pitchFamily="18" charset="0"/>
                          <a:ea typeface="微軟正黑體" panose="020B0604030504040204" pitchFamily="34" charset="-120"/>
                          <a:cs typeface="Times New Roman" panose="02020603050405020304" pitchFamily="18" charset="0"/>
                        </a:rPr>
                        <a:t>美國環保署公告方法</a:t>
                      </a:r>
                      <a:endParaRPr lang="en-US" altLang="zh-TW" sz="1400" dirty="0">
                        <a:solidFill>
                          <a:srgbClr val="404040"/>
                        </a:solidFill>
                        <a:latin typeface="Times New Roman" panose="02020603050405020304" pitchFamily="18" charset="0"/>
                        <a:ea typeface="微軟正黑體" panose="020B0604030504040204" pitchFamily="34" charset="-120"/>
                        <a:cs typeface="Times New Roman" panose="02020603050405020304" pitchFamily="18" charset="0"/>
                      </a:endParaRPr>
                    </a:p>
                    <a:p>
                      <a:pPr marL="144000" lvl="1" indent="-144000" algn="just">
                        <a:spcBef>
                          <a:spcPts val="200"/>
                        </a:spcBef>
                        <a:buFont typeface="Wingdings" panose="05000000000000000000" pitchFamily="2" charset="2"/>
                        <a:buChar char="ü"/>
                      </a:pPr>
                      <a:r>
                        <a:rPr lang="zh-TW" altLang="en-US" sz="1400" dirty="0">
                          <a:solidFill>
                            <a:srgbClr val="404040"/>
                          </a:solidFill>
                          <a:latin typeface="Times New Roman" panose="02020603050405020304" pitchFamily="18" charset="0"/>
                          <a:ea typeface="微軟正黑體" panose="020B0604030504040204" pitchFamily="34" charset="-120"/>
                          <a:cs typeface="Times New Roman" panose="02020603050405020304" pitchFamily="18" charset="0"/>
                        </a:rPr>
                        <a:t>美國公共衛生協會之水質及廢水標準方法</a:t>
                      </a:r>
                      <a:endParaRPr lang="en-US" altLang="zh-TW" sz="1400" dirty="0">
                        <a:solidFill>
                          <a:srgbClr val="404040"/>
                        </a:solidFill>
                        <a:latin typeface="Times New Roman" panose="02020603050405020304" pitchFamily="18" charset="0"/>
                        <a:ea typeface="微軟正黑體" panose="020B0604030504040204" pitchFamily="34" charset="-120"/>
                        <a:cs typeface="Times New Roman" panose="02020603050405020304" pitchFamily="18" charset="0"/>
                      </a:endParaRPr>
                    </a:p>
                    <a:p>
                      <a:pPr marL="144000" lvl="1" indent="-144000" algn="just">
                        <a:spcBef>
                          <a:spcPts val="200"/>
                        </a:spcBef>
                        <a:buFont typeface="Wingdings" panose="05000000000000000000" pitchFamily="2" charset="2"/>
                        <a:buChar char="ü"/>
                      </a:pPr>
                      <a:r>
                        <a:rPr lang="zh-TW" altLang="en-US" sz="1400" dirty="0">
                          <a:solidFill>
                            <a:srgbClr val="404040"/>
                          </a:solidFill>
                          <a:latin typeface="Times New Roman" panose="02020603050405020304" pitchFamily="18" charset="0"/>
                          <a:ea typeface="微軟正黑體" panose="020B0604030504040204" pitchFamily="34" charset="-120"/>
                          <a:cs typeface="Times New Roman" panose="02020603050405020304" pitchFamily="18" charset="0"/>
                        </a:rPr>
                        <a:t>日本工業規格協會之日本工業標準</a:t>
                      </a:r>
                      <a:endParaRPr lang="en-US" altLang="zh-TW" sz="1400" dirty="0">
                        <a:solidFill>
                          <a:srgbClr val="404040"/>
                        </a:solidFill>
                        <a:latin typeface="Times New Roman" panose="02020603050405020304" pitchFamily="18" charset="0"/>
                        <a:ea typeface="微軟正黑體" panose="020B0604030504040204" pitchFamily="34" charset="-120"/>
                        <a:cs typeface="Times New Roman" panose="02020603050405020304" pitchFamily="18" charset="0"/>
                      </a:endParaRPr>
                    </a:p>
                    <a:p>
                      <a:pPr marL="144000" marR="0" lvl="1" indent="-144000" algn="just" defTabSz="914400" rtl="0" eaLnBrk="1" fontAlgn="auto" latinLnBrk="0" hangingPunct="1">
                        <a:lnSpc>
                          <a:spcPct val="100000"/>
                        </a:lnSpc>
                        <a:spcBef>
                          <a:spcPts val="200"/>
                        </a:spcBef>
                        <a:spcAft>
                          <a:spcPts val="0"/>
                        </a:spcAft>
                        <a:buClrTx/>
                        <a:buSzTx/>
                        <a:buFont typeface="Wingdings" panose="05000000000000000000" pitchFamily="2" charset="2"/>
                        <a:buChar char="ü"/>
                        <a:tabLst/>
                        <a:defRPr/>
                      </a:pPr>
                      <a:r>
                        <a:rPr lang="zh-TW" altLang="en-US" sz="1400" dirty="0">
                          <a:solidFill>
                            <a:srgbClr val="404040"/>
                          </a:solidFill>
                          <a:latin typeface="Times New Roman" panose="02020603050405020304" pitchFamily="18" charset="0"/>
                          <a:ea typeface="微軟正黑體" panose="020B0604030504040204" pitchFamily="34" charset="-120"/>
                          <a:cs typeface="Times New Roman" panose="02020603050405020304" pitchFamily="18" charset="0"/>
                        </a:rPr>
                        <a:t>美國材料試驗協會之方法</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44000" lvl="1" indent="-144000" algn="just">
                        <a:spcBef>
                          <a:spcPts val="200"/>
                        </a:spcBef>
                        <a:buFont typeface="Wingdings" panose="05000000000000000000" pitchFamily="2" charset="2"/>
                        <a:buChar char="ü"/>
                      </a:pPr>
                      <a:r>
                        <a:rPr lang="zh-TW" altLang="en-US" sz="1400" dirty="0">
                          <a:solidFill>
                            <a:srgbClr val="404040"/>
                          </a:solidFill>
                          <a:latin typeface="Times New Roman" panose="02020603050405020304" pitchFamily="18" charset="0"/>
                          <a:ea typeface="微軟正黑體" panose="020B0604030504040204" pitchFamily="34" charset="-120"/>
                          <a:cs typeface="Times New Roman" panose="02020603050405020304" pitchFamily="18" charset="0"/>
                        </a:rPr>
                        <a:t>國際公定分析化學家協會之標準方法</a:t>
                      </a:r>
                      <a:endParaRPr lang="en-US" altLang="zh-TW" sz="1400" dirty="0">
                        <a:solidFill>
                          <a:srgbClr val="404040"/>
                        </a:solidFill>
                        <a:latin typeface="Times New Roman" panose="02020603050405020304" pitchFamily="18" charset="0"/>
                        <a:ea typeface="微軟正黑體" panose="020B0604030504040204" pitchFamily="34" charset="-120"/>
                        <a:cs typeface="Times New Roman" panose="02020603050405020304" pitchFamily="18" charset="0"/>
                      </a:endParaRPr>
                    </a:p>
                    <a:p>
                      <a:pPr marL="144000" lvl="1" indent="-144000" algn="just">
                        <a:spcBef>
                          <a:spcPts val="200"/>
                        </a:spcBef>
                        <a:buFont typeface="Wingdings" panose="05000000000000000000" pitchFamily="2" charset="2"/>
                        <a:buChar char="ü"/>
                      </a:pPr>
                      <a:r>
                        <a:rPr lang="zh-TW" altLang="en-US" sz="1400" dirty="0">
                          <a:solidFill>
                            <a:srgbClr val="404040"/>
                          </a:solidFill>
                          <a:latin typeface="Times New Roman" panose="02020603050405020304" pitchFamily="18" charset="0"/>
                          <a:ea typeface="微軟正黑體" panose="020B0604030504040204" pitchFamily="34" charset="-120"/>
                          <a:cs typeface="Times New Roman" panose="02020603050405020304" pitchFamily="18" charset="0"/>
                        </a:rPr>
                        <a:t>國際標準組織之標準測定方法</a:t>
                      </a:r>
                      <a:endParaRPr lang="en-US" altLang="zh-TW" sz="1400" dirty="0">
                        <a:solidFill>
                          <a:srgbClr val="404040"/>
                        </a:solidFill>
                        <a:latin typeface="Times New Roman" panose="02020603050405020304" pitchFamily="18" charset="0"/>
                        <a:ea typeface="微軟正黑體" panose="020B0604030504040204" pitchFamily="34" charset="-120"/>
                        <a:cs typeface="Times New Roman" panose="02020603050405020304" pitchFamily="18" charset="0"/>
                      </a:endParaRPr>
                    </a:p>
                    <a:p>
                      <a:pPr marL="144000" lvl="1" indent="-144000" algn="just">
                        <a:spcBef>
                          <a:spcPts val="200"/>
                        </a:spcBef>
                        <a:buFont typeface="Wingdings" panose="05000000000000000000" pitchFamily="2" charset="2"/>
                        <a:buChar char="ü"/>
                      </a:pPr>
                      <a:r>
                        <a:rPr lang="zh-TW" altLang="en-US" sz="1400" dirty="0">
                          <a:solidFill>
                            <a:srgbClr val="404040"/>
                          </a:solidFill>
                          <a:latin typeface="Times New Roman" panose="02020603050405020304" pitchFamily="18" charset="0"/>
                          <a:ea typeface="微軟正黑體" panose="020B0604030504040204" pitchFamily="34" charset="-120"/>
                          <a:cs typeface="Times New Roman" panose="02020603050405020304" pitchFamily="18" charset="0"/>
                        </a:rPr>
                        <a:t>歐盟認可之檢測方法</a:t>
                      </a:r>
                      <a:endParaRPr lang="en-US" altLang="zh-TW" sz="1400" dirty="0">
                        <a:solidFill>
                          <a:srgbClr val="404040"/>
                        </a:solidFill>
                        <a:latin typeface="Times New Roman" panose="02020603050405020304" pitchFamily="18" charset="0"/>
                        <a:ea typeface="微軟正黑體" panose="020B0604030504040204" pitchFamily="34" charset="-120"/>
                        <a:cs typeface="Times New Roman" panose="02020603050405020304" pitchFamily="18" charset="0"/>
                      </a:endParaRPr>
                    </a:p>
                    <a:p>
                      <a:pPr marL="144000" lvl="1" indent="-144000" algn="just">
                        <a:spcBef>
                          <a:spcPts val="200"/>
                        </a:spcBef>
                        <a:buFont typeface="Wingdings" panose="05000000000000000000" pitchFamily="2" charset="2"/>
                        <a:buChar char="ü"/>
                      </a:pPr>
                      <a:r>
                        <a:rPr lang="zh-TW" altLang="en-US" sz="1400" dirty="0">
                          <a:solidFill>
                            <a:srgbClr val="404040"/>
                          </a:solidFill>
                          <a:latin typeface="Times New Roman" panose="02020603050405020304" pitchFamily="18" charset="0"/>
                          <a:ea typeface="微軟正黑體" panose="020B0604030504040204" pitchFamily="34" charset="-120"/>
                          <a:cs typeface="Times New Roman" panose="02020603050405020304" pitchFamily="18" charset="0"/>
                        </a:rPr>
                        <a:t>其他經中央主管機關認可之方法</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29898826"/>
                  </a:ext>
                </a:extLst>
              </a:tr>
            </a:tbl>
          </a:graphicData>
        </a:graphic>
      </p:graphicFrame>
      <p:pic>
        <p:nvPicPr>
          <p:cNvPr id="15" name="圖形 14">
            <a:extLst>
              <a:ext uri="{FF2B5EF4-FFF2-40B4-BE49-F238E27FC236}">
                <a16:creationId xmlns:a16="http://schemas.microsoft.com/office/drawing/2014/main" id="{F7B8D10C-3017-4888-A294-83929255E3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2963" y="183098"/>
            <a:ext cx="1791313" cy="551629"/>
          </a:xfrm>
          <a:prstGeom prst="rect">
            <a:avLst/>
          </a:prstGeom>
        </p:spPr>
      </p:pic>
      <p:sp>
        <p:nvSpPr>
          <p:cNvPr id="16" name="文字方塊 15">
            <a:extLst>
              <a:ext uri="{FF2B5EF4-FFF2-40B4-BE49-F238E27FC236}">
                <a16:creationId xmlns:a16="http://schemas.microsoft.com/office/drawing/2014/main" id="{16FBF248-B43C-4886-A564-C76AB4D2E57D}"/>
              </a:ext>
            </a:extLst>
          </p:cNvPr>
          <p:cNvSpPr txBox="1"/>
          <p:nvPr/>
        </p:nvSpPr>
        <p:spPr>
          <a:xfrm>
            <a:off x="0" y="242008"/>
            <a:ext cx="12192000" cy="830997"/>
          </a:xfrm>
          <a:prstGeom prst="rect">
            <a:avLst/>
          </a:prstGeom>
          <a:noFill/>
        </p:spPr>
        <p:txBody>
          <a:bodyPr wrap="square" rtlCol="0">
            <a:spAutoFit/>
          </a:bodyPr>
          <a:lstStyle/>
          <a:p>
            <a:pPr algn="ct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排放量計算</a:t>
            </a:r>
            <a:r>
              <a:rPr lang="en-US" altLang="zh-TW" sz="4800" b="1" spc="500" dirty="0">
                <a:solidFill>
                  <a:srgbClr val="3B3838"/>
                </a:solidFill>
                <a:latin typeface="微軟正黑體" panose="020B0604030504040204" pitchFamily="34" charset="-120"/>
                <a:ea typeface="微軟正黑體" panose="020B0604030504040204" pitchFamily="34" charset="-120"/>
              </a:rPr>
              <a:t>—</a:t>
            </a:r>
            <a:r>
              <a:rPr lang="zh-TW" altLang="en-US" sz="4800" b="1" spc="500" dirty="0">
                <a:solidFill>
                  <a:srgbClr val="3B3838"/>
                </a:solidFill>
                <a:latin typeface="微軟正黑體" panose="020B0604030504040204" pitchFamily="34" charset="-120"/>
                <a:ea typeface="微軟正黑體" panose="020B0604030504040204" pitchFamily="34" charset="-120"/>
              </a:rPr>
              <a:t>質量平衡法</a:t>
            </a:r>
            <a:endPar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455641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投影片編號版面配置區 8">
            <a:extLst>
              <a:ext uri="{FF2B5EF4-FFF2-40B4-BE49-F238E27FC236}">
                <a16:creationId xmlns:a16="http://schemas.microsoft.com/office/drawing/2014/main" id="{3378FF72-5123-5990-579A-5A1A292D5B93}"/>
              </a:ext>
            </a:extLst>
          </p:cNvPr>
          <p:cNvSpPr txBox="1">
            <a:spLocks/>
          </p:cNvSpPr>
          <p:nvPr/>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01CC4-3E67-4728-A622-C7FB40383D11}" type="slidenum">
              <a:rPr lang="zh-TW" altLang="en-US" sz="1600" smtClean="0">
                <a:solidFill>
                  <a:schemeClr val="tx1">
                    <a:lumMod val="65000"/>
                    <a:lumOff val="35000"/>
                  </a:schemeClr>
                </a:solidFill>
                <a:latin typeface="微軟正黑體" panose="020B0604030504040204" pitchFamily="34" charset="-120"/>
                <a:ea typeface="微軟正黑體" panose="020B0604030504040204" pitchFamily="34" charset="-120"/>
              </a:rPr>
              <a:pPr/>
              <a:t>4</a:t>
            </a:fld>
            <a:endParaRPr lang="zh-TW" altLang="en-US" sz="16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pic>
        <p:nvPicPr>
          <p:cNvPr id="4" name="圖形 3">
            <a:extLst>
              <a:ext uri="{FF2B5EF4-FFF2-40B4-BE49-F238E27FC236}">
                <a16:creationId xmlns:a16="http://schemas.microsoft.com/office/drawing/2014/main" id="{88262BCE-14C3-DA5F-03E5-EB2027B742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2963" y="183098"/>
            <a:ext cx="1791313" cy="551629"/>
          </a:xfrm>
          <a:prstGeom prst="rect">
            <a:avLst/>
          </a:prstGeom>
        </p:spPr>
      </p:pic>
      <p:sp>
        <p:nvSpPr>
          <p:cNvPr id="7" name="文字方塊 6">
            <a:extLst>
              <a:ext uri="{FF2B5EF4-FFF2-40B4-BE49-F238E27FC236}">
                <a16:creationId xmlns:a16="http://schemas.microsoft.com/office/drawing/2014/main" id="{CC4B6DE4-7CCF-41A3-BC19-5D6903CE05A3}"/>
              </a:ext>
            </a:extLst>
          </p:cNvPr>
          <p:cNvSpPr txBox="1"/>
          <p:nvPr/>
        </p:nvSpPr>
        <p:spPr>
          <a:xfrm>
            <a:off x="0" y="242008"/>
            <a:ext cx="12192000" cy="830997"/>
          </a:xfrm>
          <a:prstGeom prst="rect">
            <a:avLst/>
          </a:prstGeom>
          <a:noFill/>
        </p:spPr>
        <p:txBody>
          <a:bodyPr wrap="square" rtlCol="0">
            <a:spAutoFit/>
          </a:bodyPr>
          <a:lstStyle/>
          <a:p>
            <a:pPr algn="ct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溫室氣體種類及主要來源</a:t>
            </a:r>
          </a:p>
        </p:txBody>
      </p:sp>
      <p:graphicFrame>
        <p:nvGraphicFramePr>
          <p:cNvPr id="8" name="表格 7">
            <a:extLst>
              <a:ext uri="{FF2B5EF4-FFF2-40B4-BE49-F238E27FC236}">
                <a16:creationId xmlns:a16="http://schemas.microsoft.com/office/drawing/2014/main" id="{D3615C25-DF52-4D14-B26D-67C283A4DAD1}"/>
              </a:ext>
            </a:extLst>
          </p:cNvPr>
          <p:cNvGraphicFramePr>
            <a:graphicFrameLocks noGrp="1"/>
          </p:cNvGraphicFramePr>
          <p:nvPr>
            <p:extLst>
              <p:ext uri="{D42A27DB-BD31-4B8C-83A1-F6EECF244321}">
                <p14:modId xmlns:p14="http://schemas.microsoft.com/office/powerpoint/2010/main" val="3307513476"/>
              </p:ext>
            </p:extLst>
          </p:nvPr>
        </p:nvGraphicFramePr>
        <p:xfrm>
          <a:off x="1738746" y="1137418"/>
          <a:ext cx="8891154" cy="5537484"/>
        </p:xfrm>
        <a:graphic>
          <a:graphicData uri="http://schemas.openxmlformats.org/drawingml/2006/table">
            <a:tbl>
              <a:tblPr firstRow="1" bandRow="1">
                <a:tableStyleId>{7DF18680-E054-41AD-8BC1-D1AEF772440D}</a:tableStyleId>
              </a:tblPr>
              <a:tblGrid>
                <a:gridCol w="3320336">
                  <a:extLst>
                    <a:ext uri="{9D8B030D-6E8A-4147-A177-3AD203B41FA5}">
                      <a16:colId xmlns:a16="http://schemas.microsoft.com/office/drawing/2014/main" val="3756462125"/>
                    </a:ext>
                  </a:extLst>
                </a:gridCol>
                <a:gridCol w="5570818">
                  <a:extLst>
                    <a:ext uri="{9D8B030D-6E8A-4147-A177-3AD203B41FA5}">
                      <a16:colId xmlns:a16="http://schemas.microsoft.com/office/drawing/2014/main" val="3762077539"/>
                    </a:ext>
                  </a:extLst>
                </a:gridCol>
              </a:tblGrid>
              <a:tr h="571268">
                <a:tc>
                  <a:txBody>
                    <a:bodyPr/>
                    <a:lstStyle>
                      <a:lvl1pPr marL="0" algn="l" defTabSz="914159" rtl="0" eaLnBrk="1" latinLnBrk="0" hangingPunct="1">
                        <a:defRPr sz="1799" kern="1200">
                          <a:solidFill>
                            <a:schemeClr val="tx1"/>
                          </a:solidFill>
                          <a:latin typeface="Calibri" panose="020F0502020204030204"/>
                        </a:defRPr>
                      </a:lvl1pPr>
                      <a:lvl2pPr marL="457081" algn="l" defTabSz="914159" rtl="0" eaLnBrk="1" latinLnBrk="0" hangingPunct="1">
                        <a:defRPr sz="1799" kern="1200">
                          <a:solidFill>
                            <a:schemeClr val="tx1"/>
                          </a:solidFill>
                          <a:latin typeface="Calibri" panose="020F0502020204030204"/>
                        </a:defRPr>
                      </a:lvl2pPr>
                      <a:lvl3pPr marL="914159" algn="l" defTabSz="914159" rtl="0" eaLnBrk="1" latinLnBrk="0" hangingPunct="1">
                        <a:defRPr sz="1799" kern="1200">
                          <a:solidFill>
                            <a:schemeClr val="tx1"/>
                          </a:solidFill>
                          <a:latin typeface="Calibri" panose="020F0502020204030204"/>
                        </a:defRPr>
                      </a:lvl3pPr>
                      <a:lvl4pPr marL="1371240" algn="l" defTabSz="914159" rtl="0" eaLnBrk="1" latinLnBrk="0" hangingPunct="1">
                        <a:defRPr sz="1799" kern="1200">
                          <a:solidFill>
                            <a:schemeClr val="tx1"/>
                          </a:solidFill>
                          <a:latin typeface="Calibri" panose="020F0502020204030204"/>
                        </a:defRPr>
                      </a:lvl4pPr>
                      <a:lvl5pPr marL="1828320" algn="l" defTabSz="914159" rtl="0" eaLnBrk="1" latinLnBrk="0" hangingPunct="1">
                        <a:defRPr sz="1799" kern="1200">
                          <a:solidFill>
                            <a:schemeClr val="tx1"/>
                          </a:solidFill>
                          <a:latin typeface="Calibri" panose="020F0502020204030204"/>
                        </a:defRPr>
                      </a:lvl5pPr>
                      <a:lvl6pPr marL="2285400" algn="l" defTabSz="914159" rtl="0" eaLnBrk="1" latinLnBrk="0" hangingPunct="1">
                        <a:defRPr sz="1799" kern="1200">
                          <a:solidFill>
                            <a:schemeClr val="tx1"/>
                          </a:solidFill>
                          <a:latin typeface="Calibri" panose="020F0502020204030204"/>
                        </a:defRPr>
                      </a:lvl6pPr>
                      <a:lvl7pPr marL="2742479" algn="l" defTabSz="914159" rtl="0" eaLnBrk="1" latinLnBrk="0" hangingPunct="1">
                        <a:defRPr sz="1799" kern="1200">
                          <a:solidFill>
                            <a:schemeClr val="tx1"/>
                          </a:solidFill>
                          <a:latin typeface="Calibri" panose="020F0502020204030204"/>
                        </a:defRPr>
                      </a:lvl7pPr>
                      <a:lvl8pPr marL="3199560" algn="l" defTabSz="914159" rtl="0" eaLnBrk="1" latinLnBrk="0" hangingPunct="1">
                        <a:defRPr sz="1799" kern="1200">
                          <a:solidFill>
                            <a:schemeClr val="tx1"/>
                          </a:solidFill>
                          <a:latin typeface="Calibri" panose="020F0502020204030204"/>
                        </a:defRPr>
                      </a:lvl8pPr>
                      <a:lvl9pPr marL="3656641" algn="l" defTabSz="914159" rtl="0" eaLnBrk="1" latinLnBrk="0" hangingPunct="1">
                        <a:defRPr sz="1799" kern="1200">
                          <a:solidFill>
                            <a:schemeClr val="tx1"/>
                          </a:solidFill>
                          <a:latin typeface="Calibri" panose="020F0502020204030204"/>
                        </a:defRPr>
                      </a:lvl9pPr>
                    </a:lstStyle>
                    <a:p>
                      <a:pPr marL="0" algn="ctr" defTabSz="914400" rtl="0" eaLnBrk="1" latinLnBrk="0" hangingPunct="1"/>
                      <a:r>
                        <a:rPr lang="zh-TW" altLang="en-US" sz="2000" b="1" kern="12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溫室氣體</a:t>
                      </a:r>
                    </a:p>
                  </a:txBody>
                  <a:tcPr marL="90821" marR="90821" marT="45383" marB="45383" anchor="ctr">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solidFill>
                      <a:srgbClr val="88A0B8"/>
                    </a:solidFill>
                  </a:tcPr>
                </a:tc>
                <a:tc>
                  <a:txBody>
                    <a:bodyPr/>
                    <a:lstStyle/>
                    <a:p>
                      <a:pPr marL="0" algn="ctr" defTabSz="914400" rtl="0" eaLnBrk="1" latinLnBrk="0" hangingPunct="1"/>
                      <a:r>
                        <a:rPr lang="zh-TW" altLang="en-US" sz="2000" b="1" kern="12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主要來源</a:t>
                      </a:r>
                    </a:p>
                  </a:txBody>
                  <a:tcPr marL="90821" marR="90821" marT="45383" marB="45383" anchor="ctr">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solidFill>
                      <a:srgbClr val="88A0B8"/>
                    </a:solidFill>
                  </a:tcPr>
                </a:tc>
                <a:extLst>
                  <a:ext uri="{0D108BD9-81ED-4DB2-BD59-A6C34878D82A}">
                    <a16:rowId xmlns:a16="http://schemas.microsoft.com/office/drawing/2014/main" val="1958516031"/>
                  </a:ext>
                </a:extLst>
              </a:tr>
              <a:tr h="643947">
                <a:tc>
                  <a:txBody>
                    <a:bodyPr/>
                    <a:lstStyle/>
                    <a:p>
                      <a:pPr marL="0" marR="0" lvl="0" indent="0" algn="ctr" defTabSz="914400" rtl="0" eaLnBrk="1" fontAlgn="base" latinLnBrk="0" hangingPunct="1">
                        <a:lnSpc>
                          <a:spcPct val="100000"/>
                        </a:lnSpc>
                        <a:spcBef>
                          <a:spcPct val="0"/>
                        </a:spcBef>
                        <a:spcAft>
                          <a:spcPct val="0"/>
                        </a:spcAft>
                        <a:buClr>
                          <a:srgbClr val="000099"/>
                        </a:buClr>
                        <a:buSzTx/>
                        <a:buFont typeface="Wingdings" pitchFamily="2" charset="2"/>
                        <a:buNone/>
                        <a:tabLst/>
                        <a:defRPr/>
                      </a:pPr>
                      <a:r>
                        <a:rPr kumimoji="1" lang="zh-TW" altLang="en-US" sz="2000" b="0" u="none" strike="noStrike" cap="none" normalizeH="0" baseline="0" dirty="0">
                          <a:ln>
                            <a:noFill/>
                          </a:ln>
                          <a:effectLst/>
                          <a:latin typeface="微軟正黑體" panose="020B0604030504040204" pitchFamily="34" charset="-120"/>
                          <a:ea typeface="微軟正黑體" panose="020B0604030504040204" pitchFamily="34" charset="-120"/>
                        </a:rPr>
                        <a:t>二氧化碳 </a:t>
                      </a:r>
                      <a:r>
                        <a:rPr kumimoji="1" lang="en-US" altLang="zh-TW" sz="2000" b="0" u="none" strike="noStrike" cap="none" normalizeH="0" baseline="0" dirty="0">
                          <a:ln>
                            <a:noFill/>
                          </a:ln>
                          <a:effectLst/>
                          <a:latin typeface="微軟正黑體" panose="020B0604030504040204" pitchFamily="34" charset="-120"/>
                          <a:ea typeface="微軟正黑體" panose="020B0604030504040204" pitchFamily="34" charset="-120"/>
                        </a:rPr>
                        <a:t>(CO</a:t>
                      </a:r>
                      <a:r>
                        <a:rPr kumimoji="1" lang="en-US" altLang="zh-TW" sz="2000" b="0" u="none" strike="noStrike" cap="none" normalizeH="0" baseline="-25000" dirty="0">
                          <a:ln>
                            <a:noFill/>
                          </a:ln>
                          <a:effectLst/>
                          <a:latin typeface="微軟正黑體" panose="020B0604030504040204" pitchFamily="34" charset="-120"/>
                          <a:ea typeface="微軟正黑體" panose="020B0604030504040204" pitchFamily="34" charset="-120"/>
                        </a:rPr>
                        <a:t>2</a:t>
                      </a:r>
                      <a:r>
                        <a:rPr kumimoji="1" lang="en-US" altLang="zh-TW" sz="2000" b="0" u="none" strike="noStrike" cap="none" normalizeH="0" baseline="0" dirty="0">
                          <a:ln>
                            <a:noFill/>
                          </a:ln>
                          <a:effectLst/>
                          <a:latin typeface="微軟正黑體" panose="020B0604030504040204" pitchFamily="34" charset="-120"/>
                          <a:ea typeface="微軟正黑體" panose="020B0604030504040204" pitchFamily="34" charset="-120"/>
                        </a:rPr>
                        <a:t>)</a:t>
                      </a:r>
                      <a:endParaRPr kumimoji="1"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endParaRPr>
                    </a:p>
                  </a:txBody>
                  <a:tcPr marL="68580" marR="68580" marT="34292" marB="34292" anchor="ctr" horzOverflow="overflow">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solidFill>
                      <a:srgbClr val="F8F8F8"/>
                    </a:solidFill>
                  </a:tcPr>
                </a:tc>
                <a:tc>
                  <a:txBody>
                    <a:bodyPr/>
                    <a:lstStyle/>
                    <a:p>
                      <a:pPr marL="0" marR="0" lvl="0" indent="0" algn="ctr" defTabSz="914400" rtl="0" eaLnBrk="1" fontAlgn="base" latinLnBrk="0" hangingPunct="1">
                        <a:lnSpc>
                          <a:spcPct val="100000"/>
                        </a:lnSpc>
                        <a:spcBef>
                          <a:spcPct val="0"/>
                        </a:spcBef>
                        <a:spcAft>
                          <a:spcPct val="0"/>
                        </a:spcAft>
                        <a:buClr>
                          <a:srgbClr val="000099"/>
                        </a:buClr>
                        <a:buSzTx/>
                        <a:buFont typeface="Arial" panose="020B0604020202020204" pitchFamily="34" charset="0"/>
                        <a:buNone/>
                        <a:tabLst/>
                      </a:pPr>
                      <a:r>
                        <a:rPr kumimoji="1" lang="zh-TW" altLang="en-US" sz="2000" b="0" i="0" u="sng" strike="noStrike" cap="none" normalizeH="0" baseline="0" dirty="0">
                          <a:ln>
                            <a:noFill/>
                          </a:ln>
                          <a:solidFill>
                            <a:schemeClr val="accent1"/>
                          </a:solidFill>
                          <a:effectLst/>
                          <a:latin typeface="微軟正黑體" panose="020B0604030504040204" pitchFamily="34" charset="-120"/>
                          <a:ea typeface="微軟正黑體" panose="020B0604030504040204" pitchFamily="34" charset="-120"/>
                        </a:rPr>
                        <a:t>化石燃料燃燒</a:t>
                      </a:r>
                      <a:endParaRPr kumimoji="1" lang="en-US" altLang="zh-TW" sz="2000" b="0" i="0" u="sng" strike="noStrike" cap="none" normalizeH="0" baseline="0" dirty="0">
                        <a:ln>
                          <a:noFill/>
                        </a:ln>
                        <a:solidFill>
                          <a:schemeClr val="accent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
                          <a:srgbClr val="000099"/>
                        </a:buClr>
                        <a:buSzTx/>
                        <a:buFont typeface="Arial" panose="020B0604020202020204" pitchFamily="34" charset="0"/>
                        <a:buNone/>
                        <a:tabLst/>
                      </a:pPr>
                      <a:r>
                        <a:rPr kumimoji="1"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土地利用變化（毀壞森林）</a:t>
                      </a:r>
                      <a:endParaRPr kumimoji="1"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endParaRPr>
                    </a:p>
                  </a:txBody>
                  <a:tcPr marL="68580" marR="68580" marT="34292" marB="34292" anchor="ctr" horzOverflow="overflow">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solidFill>
                      <a:srgbClr val="F8F8F8"/>
                    </a:solidFill>
                  </a:tcPr>
                </a:tc>
                <a:extLst>
                  <a:ext uri="{0D108BD9-81ED-4DB2-BD59-A6C34878D82A}">
                    <a16:rowId xmlns:a16="http://schemas.microsoft.com/office/drawing/2014/main" val="305161663"/>
                  </a:ext>
                </a:extLst>
              </a:tr>
              <a:tr h="933360">
                <a:tc>
                  <a:txBody>
                    <a:bodyPr/>
                    <a:lstStyle/>
                    <a:p>
                      <a:pPr marL="0" marR="0" lvl="0" indent="0" algn="ctr" defTabSz="914400" rtl="0" eaLnBrk="1" fontAlgn="base" latinLnBrk="0" hangingPunct="1">
                        <a:lnSpc>
                          <a:spcPct val="100000"/>
                        </a:lnSpc>
                        <a:spcBef>
                          <a:spcPct val="0"/>
                        </a:spcBef>
                        <a:spcAft>
                          <a:spcPct val="0"/>
                        </a:spcAft>
                        <a:buClr>
                          <a:srgbClr val="000099"/>
                        </a:buClr>
                        <a:buSzTx/>
                        <a:buFont typeface="Wingdings" pitchFamily="2" charset="2"/>
                        <a:buNone/>
                        <a:tabLst/>
                        <a:defRPr/>
                      </a:pPr>
                      <a:r>
                        <a:rPr kumimoji="1" lang="zh-TW" altLang="en-US" sz="2000" b="0" u="none" strike="noStrike" cap="none" normalizeH="0" baseline="0" dirty="0">
                          <a:ln>
                            <a:noFill/>
                          </a:ln>
                          <a:effectLst/>
                          <a:latin typeface="微軟正黑體" panose="020B0604030504040204" pitchFamily="34" charset="-120"/>
                          <a:ea typeface="微軟正黑體" panose="020B0604030504040204" pitchFamily="34" charset="-120"/>
                        </a:rPr>
                        <a:t>甲烷 </a:t>
                      </a:r>
                      <a:r>
                        <a:rPr kumimoji="1" lang="en-US" altLang="zh-TW" sz="2000" b="0" u="none" strike="noStrike" cap="none" normalizeH="0" baseline="0" dirty="0">
                          <a:ln>
                            <a:noFill/>
                          </a:ln>
                          <a:effectLst/>
                          <a:latin typeface="微軟正黑體" panose="020B0604030504040204" pitchFamily="34" charset="-120"/>
                          <a:ea typeface="微軟正黑體" panose="020B0604030504040204" pitchFamily="34" charset="-120"/>
                        </a:rPr>
                        <a:t>(CH</a:t>
                      </a:r>
                      <a:r>
                        <a:rPr kumimoji="1" lang="en-US" altLang="zh-TW" sz="2000" b="0" u="none" strike="noStrike" cap="none" normalizeH="0" baseline="-25000" dirty="0">
                          <a:ln>
                            <a:noFill/>
                          </a:ln>
                          <a:effectLst/>
                          <a:latin typeface="微軟正黑體" panose="020B0604030504040204" pitchFamily="34" charset="-120"/>
                          <a:ea typeface="微軟正黑體" panose="020B0604030504040204" pitchFamily="34" charset="-120"/>
                        </a:rPr>
                        <a:t>4</a:t>
                      </a:r>
                      <a:r>
                        <a:rPr kumimoji="1" lang="en-US" altLang="zh-TW" sz="2000" b="0" u="none" strike="noStrike" cap="none" normalizeH="0" baseline="0" dirty="0">
                          <a:ln>
                            <a:noFill/>
                          </a:ln>
                          <a:effectLst/>
                          <a:latin typeface="微軟正黑體" panose="020B0604030504040204" pitchFamily="34" charset="-120"/>
                          <a:ea typeface="微軟正黑體" panose="020B0604030504040204" pitchFamily="34" charset="-120"/>
                        </a:rPr>
                        <a:t>)</a:t>
                      </a:r>
                      <a:endParaRPr kumimoji="1"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endParaRPr>
                    </a:p>
                  </a:txBody>
                  <a:tcPr marL="68580" marR="68580" marT="34292" marB="34292" anchor="ctr" horzOverflow="overflow">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
                          <a:srgbClr val="000099"/>
                        </a:buClr>
                        <a:buSzTx/>
                        <a:buFont typeface="Arial" panose="020B0604020202020204" pitchFamily="34" charset="0"/>
                        <a:buNone/>
                        <a:tabLst/>
                      </a:pPr>
                      <a:r>
                        <a:rPr kumimoji="1" lang="zh-TW" altLang="en-US" sz="2000" b="0" i="0" u="sng" strike="noStrike" cap="none" normalizeH="0" baseline="0" dirty="0">
                          <a:ln>
                            <a:noFill/>
                          </a:ln>
                          <a:solidFill>
                            <a:schemeClr val="accent1"/>
                          </a:solidFill>
                          <a:effectLst/>
                          <a:latin typeface="微軟正黑體" panose="020B0604030504040204" pitchFamily="34" charset="-120"/>
                          <a:ea typeface="微軟正黑體" panose="020B0604030504040204" pitchFamily="34" charset="-120"/>
                        </a:rPr>
                        <a:t>化石燃料燃燒</a:t>
                      </a:r>
                      <a:endParaRPr kumimoji="1" lang="en-US" altLang="zh-TW" sz="2000" b="0" i="0" u="sng" strike="noStrike" cap="none" normalizeH="0" baseline="0" dirty="0">
                        <a:ln>
                          <a:noFill/>
                        </a:ln>
                        <a:solidFill>
                          <a:schemeClr val="accent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
                          <a:srgbClr val="000099"/>
                        </a:buClr>
                        <a:buSzTx/>
                        <a:buFont typeface="Arial" panose="020B0604020202020204" pitchFamily="34" charset="0"/>
                        <a:buNone/>
                        <a:tabLst/>
                      </a:pPr>
                      <a:r>
                        <a:rPr kumimoji="1"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掩埋場</a:t>
                      </a:r>
                      <a:endParaRPr kumimoji="1"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
                          <a:srgbClr val="000099"/>
                        </a:buClr>
                        <a:buSzTx/>
                        <a:buFont typeface="Arial" panose="020B0604020202020204" pitchFamily="34" charset="0"/>
                        <a:buNone/>
                        <a:tabLst/>
                      </a:pPr>
                      <a:r>
                        <a:rPr kumimoji="1"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飼養反芻動物、農業活動</a:t>
                      </a:r>
                      <a:endParaRPr kumimoji="1"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endParaRPr>
                    </a:p>
                  </a:txBody>
                  <a:tcPr marL="68580" marR="68580" marT="34292" marB="34292" anchor="ctr" horzOverflow="overflow">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3424782311"/>
                  </a:ext>
                </a:extLst>
              </a:tr>
              <a:tr h="643947">
                <a:tc>
                  <a:txBody>
                    <a:bodyPr/>
                    <a:lstStyle/>
                    <a:p>
                      <a:pPr marL="0" marR="0" lvl="0" indent="0" algn="ctr" defTabSz="914400" rtl="0" eaLnBrk="1" fontAlgn="base" latinLnBrk="0" hangingPunct="1">
                        <a:lnSpc>
                          <a:spcPct val="100000"/>
                        </a:lnSpc>
                        <a:spcBef>
                          <a:spcPct val="0"/>
                        </a:spcBef>
                        <a:spcAft>
                          <a:spcPct val="0"/>
                        </a:spcAft>
                        <a:buClr>
                          <a:srgbClr val="000099"/>
                        </a:buClr>
                        <a:buSzTx/>
                        <a:buFont typeface="Wingdings" pitchFamily="2" charset="2"/>
                        <a:buNone/>
                        <a:tabLst/>
                        <a:defRPr/>
                      </a:pPr>
                      <a:r>
                        <a:rPr kumimoji="1" lang="zh-TW" altLang="en-US" sz="2000" b="0" u="none" strike="noStrike" cap="none" normalizeH="0" baseline="0" dirty="0">
                          <a:ln>
                            <a:noFill/>
                          </a:ln>
                          <a:effectLst/>
                          <a:latin typeface="微軟正黑體" panose="020B0604030504040204" pitchFamily="34" charset="-120"/>
                          <a:ea typeface="微軟正黑體" panose="020B0604030504040204" pitchFamily="34" charset="-120"/>
                        </a:rPr>
                        <a:t>氧化亞氮 </a:t>
                      </a:r>
                      <a:r>
                        <a:rPr kumimoji="1" lang="en-US" altLang="zh-TW" sz="2000" b="0" u="none" strike="noStrike" cap="none" normalizeH="0" baseline="0" dirty="0">
                          <a:ln>
                            <a:noFill/>
                          </a:ln>
                          <a:effectLst/>
                          <a:latin typeface="微軟正黑體" panose="020B0604030504040204" pitchFamily="34" charset="-120"/>
                          <a:ea typeface="微軟正黑體" panose="020B0604030504040204" pitchFamily="34" charset="-120"/>
                        </a:rPr>
                        <a:t>(N</a:t>
                      </a:r>
                      <a:r>
                        <a:rPr kumimoji="1" lang="en-US" altLang="zh-TW" sz="2000" b="0" u="none" strike="noStrike" cap="none" normalizeH="0" baseline="-25000" dirty="0">
                          <a:ln>
                            <a:noFill/>
                          </a:ln>
                          <a:effectLst/>
                          <a:latin typeface="微軟正黑體" panose="020B0604030504040204" pitchFamily="34" charset="-120"/>
                          <a:ea typeface="微軟正黑體" panose="020B0604030504040204" pitchFamily="34" charset="-120"/>
                        </a:rPr>
                        <a:t>2</a:t>
                      </a:r>
                      <a:r>
                        <a:rPr kumimoji="1" lang="en-US" altLang="zh-TW" sz="2000" b="0" u="none" strike="noStrike" cap="none" normalizeH="0" baseline="0" dirty="0">
                          <a:ln>
                            <a:noFill/>
                          </a:ln>
                          <a:effectLst/>
                          <a:latin typeface="微軟正黑體" panose="020B0604030504040204" pitchFamily="34" charset="-120"/>
                          <a:ea typeface="微軟正黑體" panose="020B0604030504040204" pitchFamily="34" charset="-120"/>
                        </a:rPr>
                        <a:t>O)</a:t>
                      </a:r>
                      <a:endParaRPr kumimoji="1"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endParaRPr>
                    </a:p>
                  </a:txBody>
                  <a:tcPr marL="68580" marR="68580" marT="34292" marB="34292" anchor="ctr" horzOverflow="overflow">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solidFill>
                      <a:srgbClr val="F8F8F8"/>
                    </a:solidFill>
                  </a:tcPr>
                </a:tc>
                <a:tc>
                  <a:txBody>
                    <a:bodyPr/>
                    <a:lstStyle/>
                    <a:p>
                      <a:pPr marL="0" marR="0" lvl="0" indent="0" algn="ctr" defTabSz="914400" rtl="0" eaLnBrk="1" fontAlgn="base" latinLnBrk="0" hangingPunct="1">
                        <a:lnSpc>
                          <a:spcPct val="100000"/>
                        </a:lnSpc>
                        <a:spcBef>
                          <a:spcPct val="0"/>
                        </a:spcBef>
                        <a:spcAft>
                          <a:spcPct val="0"/>
                        </a:spcAft>
                        <a:buClr>
                          <a:srgbClr val="000099"/>
                        </a:buClr>
                        <a:buSzTx/>
                        <a:buFont typeface="Arial" panose="020B0604020202020204" pitchFamily="34" charset="0"/>
                        <a:buNone/>
                        <a:tabLst/>
                      </a:pPr>
                      <a:r>
                        <a:rPr kumimoji="1" lang="zh-TW" altLang="en-US" sz="2000" b="0" i="0" u="sng" strike="noStrike" cap="none" normalizeH="0" baseline="0" dirty="0">
                          <a:ln>
                            <a:noFill/>
                          </a:ln>
                          <a:solidFill>
                            <a:schemeClr val="accent1"/>
                          </a:solidFill>
                          <a:effectLst/>
                          <a:latin typeface="微軟正黑體" panose="020B0604030504040204" pitchFamily="34" charset="-120"/>
                          <a:ea typeface="微軟正黑體" panose="020B0604030504040204" pitchFamily="34" charset="-120"/>
                        </a:rPr>
                        <a:t>化石燃料燃燒</a:t>
                      </a:r>
                      <a:r>
                        <a:rPr kumimoji="1"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、工業活動</a:t>
                      </a:r>
                      <a:endParaRPr kumimoji="1"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
                          <a:srgbClr val="000099"/>
                        </a:buClr>
                        <a:buSzTx/>
                        <a:buFont typeface="Arial" panose="020B0604020202020204" pitchFamily="34" charset="0"/>
                        <a:buNone/>
                        <a:tabLst/>
                      </a:pPr>
                      <a:r>
                        <a:rPr kumimoji="1"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使用肥料</a:t>
                      </a:r>
                      <a:endParaRPr kumimoji="1"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endParaRPr>
                    </a:p>
                  </a:txBody>
                  <a:tcPr marL="68580" marR="68580" marT="34292" marB="34292" anchor="ctr" horzOverflow="overflow">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solidFill>
                      <a:srgbClr val="F8F8F8"/>
                    </a:solidFill>
                  </a:tcPr>
                </a:tc>
                <a:extLst>
                  <a:ext uri="{0D108BD9-81ED-4DB2-BD59-A6C34878D82A}">
                    <a16:rowId xmlns:a16="http://schemas.microsoft.com/office/drawing/2014/main" val="1336148064"/>
                  </a:ext>
                </a:extLst>
              </a:tr>
              <a:tr h="635248">
                <a:tc>
                  <a:txBody>
                    <a:bodyPr/>
                    <a:lstStyle/>
                    <a:p>
                      <a:pPr marL="0" marR="0" lvl="0" indent="0" algn="ctr" defTabSz="914400" rtl="0" eaLnBrk="1" fontAlgn="base" latinLnBrk="0" hangingPunct="1">
                        <a:lnSpc>
                          <a:spcPct val="100000"/>
                        </a:lnSpc>
                        <a:spcBef>
                          <a:spcPct val="0"/>
                        </a:spcBef>
                        <a:spcAft>
                          <a:spcPct val="0"/>
                        </a:spcAft>
                        <a:buClr>
                          <a:srgbClr val="000099"/>
                        </a:buClr>
                        <a:buSzTx/>
                        <a:buFont typeface="Wingdings" pitchFamily="2" charset="2"/>
                        <a:buNone/>
                        <a:tabLst/>
                        <a:defRPr/>
                      </a:pPr>
                      <a:r>
                        <a:rPr kumimoji="1" lang="zh-TW" altLang="en-US" sz="2000" b="0" u="none" strike="noStrike" cap="none" normalizeH="0" baseline="0" dirty="0">
                          <a:ln>
                            <a:noFill/>
                          </a:ln>
                          <a:effectLst/>
                          <a:latin typeface="微軟正黑體" panose="020B0604030504040204" pitchFamily="34" charset="-120"/>
                          <a:ea typeface="微軟正黑體" panose="020B0604030504040204" pitchFamily="34" charset="-120"/>
                        </a:rPr>
                        <a:t>氫氟碳化物 </a:t>
                      </a:r>
                      <a:r>
                        <a:rPr kumimoji="1" lang="en-US" altLang="zh-TW" sz="2000" b="0" u="none" strike="noStrike" cap="none" normalizeH="0" baseline="0" dirty="0">
                          <a:ln>
                            <a:noFill/>
                          </a:ln>
                          <a:effectLst/>
                          <a:latin typeface="微軟正黑體" panose="020B0604030504040204" pitchFamily="34" charset="-120"/>
                          <a:ea typeface="微軟正黑體" panose="020B0604030504040204" pitchFamily="34" charset="-120"/>
                        </a:rPr>
                        <a:t>(HFCs)</a:t>
                      </a:r>
                      <a:endParaRPr kumimoji="1" lang="en-US" altLang="zh-TW" sz="20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endParaRPr>
                    </a:p>
                  </a:txBody>
                  <a:tcPr marL="68580" marR="68580" marT="34292" marB="34292" anchor="ctr" horzOverflow="overflow">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
                          <a:srgbClr val="000099"/>
                        </a:buClr>
                        <a:buSzTx/>
                        <a:buFont typeface="Arial" panose="020B0604020202020204" pitchFamily="34" charset="0"/>
                        <a:buNone/>
                        <a:tabLst/>
                      </a:pPr>
                      <a:r>
                        <a:rPr kumimoji="1"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製冷劑、冷媒、噴霧器等</a:t>
                      </a:r>
                      <a:endParaRPr kumimoji="1"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endParaRPr>
                    </a:p>
                  </a:txBody>
                  <a:tcPr marL="68580" marR="68580" marT="34292" marB="34292" anchor="ctr" horzOverflow="overflow">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63587053"/>
                  </a:ext>
                </a:extLst>
              </a:tr>
              <a:tr h="643947">
                <a:tc>
                  <a:txBody>
                    <a:bodyPr/>
                    <a:lstStyle/>
                    <a:p>
                      <a:pPr marL="0" marR="0" lvl="0" indent="0" algn="ctr" defTabSz="914400" rtl="0" eaLnBrk="1" fontAlgn="base" latinLnBrk="0" hangingPunct="1">
                        <a:lnSpc>
                          <a:spcPct val="100000"/>
                        </a:lnSpc>
                        <a:spcBef>
                          <a:spcPct val="0"/>
                        </a:spcBef>
                        <a:spcAft>
                          <a:spcPct val="0"/>
                        </a:spcAft>
                        <a:buClr>
                          <a:srgbClr val="000099"/>
                        </a:buClr>
                        <a:buSzTx/>
                        <a:buFont typeface="Wingdings" pitchFamily="2" charset="2"/>
                        <a:buNone/>
                        <a:tabLst/>
                        <a:defRPr/>
                      </a:pPr>
                      <a:r>
                        <a:rPr kumimoji="1" lang="zh-TW" altLang="en-US" sz="2000" b="0" u="none" strike="noStrike" cap="none" normalizeH="0" baseline="0" dirty="0">
                          <a:ln>
                            <a:noFill/>
                          </a:ln>
                          <a:effectLst/>
                          <a:latin typeface="微軟正黑體" panose="020B0604030504040204" pitchFamily="34" charset="-120"/>
                          <a:ea typeface="微軟正黑體" panose="020B0604030504040204" pitchFamily="34" charset="-120"/>
                        </a:rPr>
                        <a:t>全氟碳化物 </a:t>
                      </a:r>
                      <a:r>
                        <a:rPr kumimoji="1" lang="en-US" altLang="zh-TW" sz="2000" b="0" u="none" strike="noStrike" cap="none" normalizeH="0" baseline="0" dirty="0">
                          <a:ln>
                            <a:noFill/>
                          </a:ln>
                          <a:effectLst/>
                          <a:latin typeface="微軟正黑體" panose="020B0604030504040204" pitchFamily="34" charset="-120"/>
                          <a:ea typeface="微軟正黑體" panose="020B0604030504040204" pitchFamily="34" charset="-120"/>
                        </a:rPr>
                        <a:t>(PFCs)</a:t>
                      </a:r>
                      <a:endParaRPr kumimoji="1" lang="en-US" altLang="zh-TW" sz="20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endParaRPr>
                    </a:p>
                  </a:txBody>
                  <a:tcPr marL="68580" marR="68580" marT="34292" marB="34292" anchor="ctr" horzOverflow="overflow">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solidFill>
                      <a:srgbClr val="F8F8F8"/>
                    </a:solidFill>
                  </a:tcPr>
                </a:tc>
                <a:tc>
                  <a:txBody>
                    <a:bodyPr/>
                    <a:lstStyle/>
                    <a:p>
                      <a:pPr marL="0" marR="0" lvl="0" indent="0" algn="ctr" defTabSz="914400" rtl="0" eaLnBrk="1" fontAlgn="base" latinLnBrk="0" hangingPunct="1">
                        <a:lnSpc>
                          <a:spcPct val="100000"/>
                        </a:lnSpc>
                        <a:spcBef>
                          <a:spcPct val="0"/>
                        </a:spcBef>
                        <a:spcAft>
                          <a:spcPct val="0"/>
                        </a:spcAft>
                        <a:buClr>
                          <a:srgbClr val="000099"/>
                        </a:buClr>
                        <a:buSzTx/>
                        <a:buFont typeface="Arial" panose="020B0604020202020204" pitchFamily="34" charset="0"/>
                        <a:buNone/>
                        <a:tabLst/>
                      </a:pPr>
                      <a:r>
                        <a:rPr kumimoji="1"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工業活動（光電半導體製程）</a:t>
                      </a:r>
                      <a:endParaRPr kumimoji="1"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
                          <a:srgbClr val="000099"/>
                        </a:buClr>
                        <a:buSzTx/>
                        <a:buFont typeface="Arial" panose="020B0604020202020204" pitchFamily="34" charset="0"/>
                        <a:buNone/>
                        <a:tabLst/>
                      </a:pPr>
                      <a:r>
                        <a:rPr kumimoji="1"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鋁製程</a:t>
                      </a:r>
                      <a:endParaRPr kumimoji="1"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endParaRPr>
                    </a:p>
                  </a:txBody>
                  <a:tcPr marL="68580" marR="68580" marT="34292" marB="34292" anchor="ctr" horzOverflow="overflow">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solidFill>
                      <a:srgbClr val="F8F8F8"/>
                    </a:solidFill>
                  </a:tcPr>
                </a:tc>
                <a:extLst>
                  <a:ext uri="{0D108BD9-81ED-4DB2-BD59-A6C34878D82A}">
                    <a16:rowId xmlns:a16="http://schemas.microsoft.com/office/drawing/2014/main" val="1498337904"/>
                  </a:ext>
                </a:extLst>
              </a:tr>
              <a:tr h="643947">
                <a:tc>
                  <a:txBody>
                    <a:bodyPr/>
                    <a:lstStyle/>
                    <a:p>
                      <a:pPr marL="0" marR="0" lvl="0" indent="0" algn="ctr" defTabSz="914400" rtl="0" eaLnBrk="1" fontAlgn="base" latinLnBrk="0" hangingPunct="1">
                        <a:lnSpc>
                          <a:spcPct val="100000"/>
                        </a:lnSpc>
                        <a:spcBef>
                          <a:spcPct val="0"/>
                        </a:spcBef>
                        <a:spcAft>
                          <a:spcPct val="0"/>
                        </a:spcAft>
                        <a:buClr>
                          <a:srgbClr val="000099"/>
                        </a:buClr>
                        <a:buSzTx/>
                        <a:buFont typeface="Wingdings" pitchFamily="2" charset="2"/>
                        <a:buNone/>
                        <a:tabLst/>
                        <a:defRPr/>
                      </a:pPr>
                      <a:r>
                        <a:rPr kumimoji="1" lang="zh-TW" altLang="en-US" sz="2000" b="0" u="none" strike="noStrike" cap="none" normalizeH="0" baseline="0" dirty="0">
                          <a:ln>
                            <a:noFill/>
                          </a:ln>
                          <a:effectLst/>
                          <a:latin typeface="微軟正黑體" panose="020B0604030504040204" pitchFamily="34" charset="-120"/>
                          <a:ea typeface="微軟正黑體" panose="020B0604030504040204" pitchFamily="34" charset="-120"/>
                        </a:rPr>
                        <a:t>六氟化硫 </a:t>
                      </a:r>
                      <a:r>
                        <a:rPr kumimoji="1" lang="en-US" altLang="zh-TW" sz="2000" b="0" u="none" strike="noStrike" cap="none" normalizeH="0" baseline="0" dirty="0">
                          <a:ln>
                            <a:noFill/>
                          </a:ln>
                          <a:effectLst/>
                          <a:latin typeface="微軟正黑體" panose="020B0604030504040204" pitchFamily="34" charset="-120"/>
                          <a:ea typeface="微軟正黑體" panose="020B0604030504040204" pitchFamily="34" charset="-120"/>
                        </a:rPr>
                        <a:t>(SF</a:t>
                      </a:r>
                      <a:r>
                        <a:rPr kumimoji="1" lang="en-US" altLang="zh-TW" sz="2000" b="0" u="none" strike="noStrike" cap="none" normalizeH="0" baseline="-25000" dirty="0">
                          <a:ln>
                            <a:noFill/>
                          </a:ln>
                          <a:effectLst/>
                          <a:latin typeface="微軟正黑體" panose="020B0604030504040204" pitchFamily="34" charset="-120"/>
                          <a:ea typeface="微軟正黑體" panose="020B0604030504040204" pitchFamily="34" charset="-120"/>
                        </a:rPr>
                        <a:t>6</a:t>
                      </a:r>
                      <a:r>
                        <a:rPr kumimoji="1" lang="en-US" altLang="zh-TW" sz="2000" b="0" u="none" strike="noStrike" cap="none" normalizeH="0" baseline="0" dirty="0">
                          <a:ln>
                            <a:noFill/>
                          </a:ln>
                          <a:effectLst/>
                          <a:latin typeface="微軟正黑體" panose="020B0604030504040204" pitchFamily="34" charset="-120"/>
                          <a:ea typeface="微軟正黑體" panose="020B0604030504040204" pitchFamily="34" charset="-120"/>
                        </a:rPr>
                        <a:t>)</a:t>
                      </a:r>
                      <a:endParaRPr kumimoji="1" lang="en-US" altLang="zh-TW" sz="2000" b="0" i="0" u="none" strike="noStrike" cap="none" normalizeH="0" baseline="-25000" dirty="0">
                        <a:ln>
                          <a:noFill/>
                        </a:ln>
                        <a:solidFill>
                          <a:srgbClr val="000000"/>
                        </a:solidFill>
                        <a:effectLst/>
                        <a:latin typeface="微軟正黑體" panose="020B0604030504040204" pitchFamily="34" charset="-120"/>
                        <a:ea typeface="微軟正黑體" panose="020B0604030504040204" pitchFamily="34" charset="-120"/>
                      </a:endParaRPr>
                    </a:p>
                  </a:txBody>
                  <a:tcPr marL="68580" marR="68580" marT="34292" marB="34292" anchor="ctr" horzOverflow="overflow">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
                          <a:srgbClr val="000099"/>
                        </a:buClr>
                        <a:buSzTx/>
                        <a:buFont typeface="Arial" panose="020B0604020202020204" pitchFamily="34" charset="0"/>
                        <a:buNone/>
                        <a:tabLst/>
                      </a:pPr>
                      <a:r>
                        <a:rPr kumimoji="1"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工業活動（光電半導體製程）</a:t>
                      </a:r>
                      <a:endParaRPr kumimoji="1"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
                          <a:srgbClr val="000099"/>
                        </a:buClr>
                        <a:buSzTx/>
                        <a:buFont typeface="Arial" panose="020B0604020202020204" pitchFamily="34" charset="0"/>
                        <a:buNone/>
                        <a:tabLst/>
                      </a:pPr>
                      <a:r>
                        <a:rPr kumimoji="1"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氣體阻斷器</a:t>
                      </a:r>
                      <a:endParaRPr kumimoji="1"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endParaRPr>
                    </a:p>
                  </a:txBody>
                  <a:tcPr marL="68580" marR="68580" marT="34292" marB="34292" anchor="ctr" horzOverflow="overflow">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3476162953"/>
                  </a:ext>
                </a:extLst>
              </a:tr>
              <a:tr h="635248">
                <a:tc>
                  <a:txBody>
                    <a:bodyPr/>
                    <a:lstStyle/>
                    <a:p>
                      <a:pPr marL="0" marR="0" lvl="0" indent="0" algn="ctr" defTabSz="914400" rtl="0" eaLnBrk="1" fontAlgn="base" latinLnBrk="0" hangingPunct="1">
                        <a:lnSpc>
                          <a:spcPct val="100000"/>
                        </a:lnSpc>
                        <a:spcBef>
                          <a:spcPct val="0"/>
                        </a:spcBef>
                        <a:spcAft>
                          <a:spcPct val="0"/>
                        </a:spcAft>
                        <a:buClr>
                          <a:srgbClr val="000099"/>
                        </a:buClr>
                        <a:buSzTx/>
                        <a:buFont typeface="Wingdings" pitchFamily="2" charset="2"/>
                        <a:buNone/>
                        <a:tabLst/>
                      </a:pPr>
                      <a:r>
                        <a:rPr kumimoji="1"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三氟化氮 </a:t>
                      </a:r>
                      <a:r>
                        <a:rPr kumimoji="1"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(NF</a:t>
                      </a:r>
                      <a:r>
                        <a:rPr kumimoji="1" lang="en-US" altLang="zh-TW" sz="2000" b="0" i="0" u="none" strike="noStrike" cap="none" normalizeH="0" baseline="-25000" dirty="0">
                          <a:ln>
                            <a:noFill/>
                          </a:ln>
                          <a:solidFill>
                            <a:srgbClr val="000000"/>
                          </a:solidFill>
                          <a:effectLst/>
                          <a:latin typeface="微軟正黑體" panose="020B0604030504040204" pitchFamily="34" charset="-120"/>
                          <a:ea typeface="微軟正黑體" panose="020B0604030504040204" pitchFamily="34" charset="-120"/>
                        </a:rPr>
                        <a:t>3</a:t>
                      </a:r>
                      <a:r>
                        <a:rPr kumimoji="1"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a:t>
                      </a:r>
                      <a:endParaRPr kumimoji="1" lang="zh-TW" altLang="en-US" sz="2000" b="0" i="0" u="none" strike="noStrike" cap="none" normalizeH="0" baseline="-25000" dirty="0">
                        <a:ln>
                          <a:noFill/>
                        </a:ln>
                        <a:solidFill>
                          <a:srgbClr val="000000"/>
                        </a:solidFill>
                        <a:effectLst/>
                        <a:latin typeface="微軟正黑體" panose="020B0604030504040204" pitchFamily="34" charset="-120"/>
                        <a:ea typeface="微軟正黑體" panose="020B0604030504040204" pitchFamily="34" charset="-120"/>
                      </a:endParaRPr>
                    </a:p>
                  </a:txBody>
                  <a:tcPr marL="68580" marR="68580" marT="34292" marB="34292" anchor="ctr" horzOverflow="overflow">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
                          <a:srgbClr val="000099"/>
                        </a:buClr>
                        <a:buSzTx/>
                        <a:buFont typeface="Arial" panose="020B0604020202020204" pitchFamily="34" charset="0"/>
                        <a:buNone/>
                        <a:tabLst/>
                      </a:pPr>
                      <a:r>
                        <a:rPr kumimoji="1"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rPr>
                        <a:t>工業活動（光電半導體製程）</a:t>
                      </a:r>
                      <a:endParaRPr kumimoji="1" lang="en-US" altLang="zh-TW"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endParaRPr>
                    </a:p>
                  </a:txBody>
                  <a:tcPr marL="68580" marR="68580" marT="34292" marB="34292" anchor="ctr" horzOverflow="overflow">
                    <a:lnL w="9525" cap="flat" cmpd="sng" algn="ctr">
                      <a:solidFill>
                        <a:schemeClr val="bg1">
                          <a:lumMod val="95000"/>
                        </a:schemeClr>
                      </a:solidFill>
                      <a:prstDash val="solid"/>
                      <a:round/>
                      <a:headEnd type="none" w="med" len="med"/>
                      <a:tailEnd type="none" w="med" len="med"/>
                    </a:lnL>
                    <a:lnR w="9525" cap="flat" cmpd="sng" algn="ctr">
                      <a:solidFill>
                        <a:schemeClr val="bg1">
                          <a:lumMod val="95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1758790457"/>
                  </a:ext>
                </a:extLst>
              </a:tr>
            </a:tbl>
          </a:graphicData>
        </a:graphic>
      </p:graphicFrame>
    </p:spTree>
    <p:extLst>
      <p:ext uri="{BB962C8B-B14F-4D97-AF65-F5344CB8AC3E}">
        <p14:creationId xmlns:p14="http://schemas.microsoft.com/office/powerpoint/2010/main" val="12417434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投影片編號版面配置區 8">
            <a:extLst>
              <a:ext uri="{FF2B5EF4-FFF2-40B4-BE49-F238E27FC236}">
                <a16:creationId xmlns:a16="http://schemas.microsoft.com/office/drawing/2014/main" id="{3378FF72-5123-5990-579A-5A1A292D5B93}"/>
              </a:ext>
            </a:extLst>
          </p:cNvPr>
          <p:cNvSpPr txBox="1">
            <a:spLocks/>
          </p:cNvSpPr>
          <p:nvPr/>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01CC4-3E67-4728-A622-C7FB40383D11}" type="slidenum">
              <a:rPr lang="zh-TW" altLang="en-US" sz="1600" smtClean="0">
                <a:solidFill>
                  <a:schemeClr val="tx1">
                    <a:lumMod val="65000"/>
                    <a:lumOff val="35000"/>
                  </a:schemeClr>
                </a:solidFill>
                <a:latin typeface="微軟正黑體" panose="020B0604030504040204" pitchFamily="34" charset="-120"/>
                <a:ea typeface="微軟正黑體" panose="020B0604030504040204" pitchFamily="34" charset="-120"/>
              </a:rPr>
              <a:pPr/>
              <a:t>40</a:t>
            </a:fld>
            <a:endParaRPr lang="zh-TW" altLang="en-US" sz="16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7" name="文字方塊 6">
            <a:extLst>
              <a:ext uri="{FF2B5EF4-FFF2-40B4-BE49-F238E27FC236}">
                <a16:creationId xmlns:a16="http://schemas.microsoft.com/office/drawing/2014/main" id="{42052872-3C50-429D-ADF7-BD5EEFE98C32}"/>
              </a:ext>
            </a:extLst>
          </p:cNvPr>
          <p:cNvSpPr txBox="1"/>
          <p:nvPr/>
        </p:nvSpPr>
        <p:spPr>
          <a:xfrm>
            <a:off x="0" y="242008"/>
            <a:ext cx="12192000" cy="769441"/>
          </a:xfrm>
          <a:prstGeom prst="rect">
            <a:avLst/>
          </a:prstGeom>
          <a:noFill/>
        </p:spPr>
        <p:txBody>
          <a:bodyPr wrap="square" rtlCol="0">
            <a:spAutoFit/>
          </a:bodyPr>
          <a:lstStyle/>
          <a:p>
            <a:pPr algn="ctr"/>
            <a:r>
              <a:rPr lang="zh-TW" altLang="en-US" sz="4400" b="1" dirty="0">
                <a:solidFill>
                  <a:schemeClr val="tx1">
                    <a:lumMod val="65000"/>
                    <a:lumOff val="35000"/>
                  </a:schemeClr>
                </a:solidFill>
                <a:latin typeface="微軟正黑體" panose="020B0604030504040204" pitchFamily="34" charset="-120"/>
                <a:ea typeface="微軟正黑體" panose="020B0604030504040204" pitchFamily="34" charset="-120"/>
              </a:rPr>
              <a:t>燃料熱值及原（物）料碳含量測值之規範</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（第</a:t>
            </a:r>
            <a:r>
              <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rPr>
              <a:t>5</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條）</a:t>
            </a:r>
          </a:p>
        </p:txBody>
      </p:sp>
      <p:sp>
        <p:nvSpPr>
          <p:cNvPr id="17" name="文字方塊 17">
            <a:extLst>
              <a:ext uri="{FF2B5EF4-FFF2-40B4-BE49-F238E27FC236}">
                <a16:creationId xmlns:a16="http://schemas.microsoft.com/office/drawing/2014/main" id="{5DC18A89-FC93-41D4-86E3-918BCFD9247A}"/>
              </a:ext>
            </a:extLst>
          </p:cNvPr>
          <p:cNvSpPr txBox="1"/>
          <p:nvPr/>
        </p:nvSpPr>
        <p:spPr>
          <a:xfrm>
            <a:off x="1083380" y="2936756"/>
            <a:ext cx="3247320" cy="3331553"/>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nSpc>
                <a:spcPts val="3200"/>
              </a:lnSpc>
              <a:defRPr/>
            </a:pPr>
            <a:r>
              <a:rPr lang="zh-TW" altLang="en-US"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執行</a:t>
            </a:r>
            <a:r>
              <a:rPr lang="zh-TW" altLang="en-US" sz="2000" b="1"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燃料熱值</a:t>
            </a:r>
            <a:r>
              <a:rPr lang="zh-TW" altLang="en-US"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及</a:t>
            </a:r>
            <a:r>
              <a:rPr lang="zh-TW" altLang="en-US" sz="2000" b="1"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原（物）料與燃料碳含量</a:t>
            </a:r>
            <a:r>
              <a:rPr lang="zh-TW" altLang="en-US"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之檢測，應</a:t>
            </a:r>
            <a:r>
              <a:rPr lang="zh-TW" altLang="en-US" sz="2000" b="1"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由中央主管機關許可之環境檢驗測定機構</a:t>
            </a:r>
            <a:r>
              <a:rPr lang="zh-TW" altLang="en-US"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取得</a:t>
            </a:r>
            <a:r>
              <a:rPr lang="en-US" altLang="zh-TW" sz="2000" b="1"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CNS 17025</a:t>
            </a:r>
            <a:r>
              <a:rPr lang="zh-TW" altLang="en-US" sz="2000" b="1"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或</a:t>
            </a:r>
            <a:r>
              <a:rPr lang="en-US" altLang="zh-TW" sz="2000" b="1"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ISO/IEC 17025 </a:t>
            </a:r>
            <a:r>
              <a:rPr lang="zh-TW" altLang="en-US" sz="2000" b="1"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認證</a:t>
            </a:r>
            <a:r>
              <a:rPr lang="zh-TW" altLang="en-US"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之實驗室或檢測機構，</a:t>
            </a:r>
          </a:p>
          <a:p>
            <a:pPr marL="0" lvl="1" algn="just" hangingPunct="0">
              <a:lnSpc>
                <a:spcPts val="3200"/>
              </a:lnSpc>
              <a:defRPr/>
            </a:pPr>
            <a:r>
              <a:rPr lang="zh-TW" altLang="en-US"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依據右列最新版次檢測方法為之。</a:t>
            </a:r>
          </a:p>
        </p:txBody>
      </p:sp>
      <p:pic>
        <p:nvPicPr>
          <p:cNvPr id="2" name="圖片 1">
            <a:extLst>
              <a:ext uri="{FF2B5EF4-FFF2-40B4-BE49-F238E27FC236}">
                <a16:creationId xmlns:a16="http://schemas.microsoft.com/office/drawing/2014/main" id="{7B56D823-C410-FF3B-6931-B1BA532F4335}"/>
              </a:ext>
            </a:extLst>
          </p:cNvPr>
          <p:cNvPicPr>
            <a:picLocks noChangeAspect="1"/>
          </p:cNvPicPr>
          <p:nvPr/>
        </p:nvPicPr>
        <p:blipFill>
          <a:blip r:embed="rId2"/>
          <a:stretch>
            <a:fillRect/>
          </a:stretch>
        </p:blipFill>
        <p:spPr>
          <a:xfrm>
            <a:off x="4453441" y="2431581"/>
            <a:ext cx="6395243" cy="4341904"/>
          </a:xfrm>
          <a:prstGeom prst="rect">
            <a:avLst/>
          </a:prstGeom>
        </p:spPr>
      </p:pic>
      <p:sp>
        <p:nvSpPr>
          <p:cNvPr id="3" name="文字方塊 2">
            <a:extLst>
              <a:ext uri="{FF2B5EF4-FFF2-40B4-BE49-F238E27FC236}">
                <a16:creationId xmlns:a16="http://schemas.microsoft.com/office/drawing/2014/main" id="{FE1A8FB0-012E-5E6F-4966-19DC1C792218}"/>
              </a:ext>
            </a:extLst>
          </p:cNvPr>
          <p:cNvSpPr txBox="1"/>
          <p:nvPr/>
        </p:nvSpPr>
        <p:spPr>
          <a:xfrm>
            <a:off x="480178" y="1231252"/>
            <a:ext cx="11597522" cy="830997"/>
          </a:xfrm>
          <a:prstGeom prst="rect">
            <a:avLst/>
          </a:prstGeom>
          <a:noFill/>
        </p:spPr>
        <p:txBody>
          <a:bodyPr wrap="square">
            <a:spAutoFit/>
          </a:bodyPr>
          <a:lstStyle/>
          <a:p>
            <a:pPr marL="457200" indent="-457200">
              <a:buBlip>
                <a:blip r:embed="rId3"/>
              </a:buBlip>
            </a:pP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事業使用</a:t>
            </a:r>
            <a:r>
              <a:rPr lang="zh-TW" altLang="en-US" sz="2400" b="1" dirty="0">
                <a:solidFill>
                  <a:srgbClr val="C00000"/>
                </a:solidFill>
                <a:latin typeface="微軟正黑體" panose="020B0604030504040204" pitchFamily="34" charset="-120"/>
                <a:ea typeface="微軟正黑體" panose="020B0604030504040204" pitchFamily="34" charset="-120"/>
              </a:rPr>
              <a:t>經中央主管機關公告之燃料及原（物）料</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者，得以該燃料及原（物）料商品標示之熱值或碳含量計算排放量，不適用前項規定。</a:t>
            </a:r>
          </a:p>
        </p:txBody>
      </p:sp>
    </p:spTree>
    <p:extLst>
      <p:ext uri="{BB962C8B-B14F-4D97-AF65-F5344CB8AC3E}">
        <p14:creationId xmlns:p14="http://schemas.microsoft.com/office/powerpoint/2010/main" val="13233834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2ED285C-9EAA-3CB4-2758-BE5DC946B9A1}"/>
              </a:ext>
            </a:extLst>
          </p:cNvPr>
          <p:cNvSpPr/>
          <p:nvPr/>
        </p:nvSpPr>
        <p:spPr>
          <a:xfrm>
            <a:off x="443138" y="2054785"/>
            <a:ext cx="7514597" cy="4485715"/>
          </a:xfrm>
          <a:prstGeom prst="rect">
            <a:avLst/>
          </a:prstGeom>
        </p:spPr>
        <p:txBody>
          <a:bodyPr wrap="square">
            <a:spAutoFit/>
          </a:bodyPr>
          <a:lstStyle/>
          <a:p>
            <a:pPr marL="541338" indent="-342900">
              <a:lnSpc>
                <a:spcPts val="3600"/>
              </a:lnSpc>
              <a:spcBef>
                <a:spcPts val="200"/>
              </a:spcBef>
              <a:spcAft>
                <a:spcPts val="200"/>
              </a:spcAft>
              <a:buFont typeface="Arial" panose="020B0604020202020204" pitchFamily="34" charset="0"/>
              <a:buChar char="•"/>
            </a:pPr>
            <a:r>
              <a:rPr lang="zh-TW" altLang="en-US" sz="2400" dirty="0">
                <a:solidFill>
                  <a:srgbClr val="404040"/>
                </a:solidFill>
                <a:latin typeface="微軟正黑體" panose="020B0604030504040204" pitchFamily="34" charset="-120"/>
                <a:ea typeface="微軟正黑體" panose="020B0604030504040204" pitchFamily="34" charset="-120"/>
              </a:rPr>
              <a:t>以連續排放監（檢）測，測定</a:t>
            </a:r>
            <a:r>
              <a:rPr lang="zh-TW" altLang="en-US" sz="2400" dirty="0">
                <a:solidFill>
                  <a:schemeClr val="bg2">
                    <a:lumMod val="25000"/>
                  </a:schemeClr>
                </a:solidFill>
                <a:latin typeface="微軟正黑體" panose="020B0604030504040204" pitchFamily="34" charset="-120"/>
                <a:ea typeface="微軟正黑體" panose="020B0604030504040204" pitchFamily="34" charset="-120"/>
              </a:rPr>
              <a:t>出</a:t>
            </a:r>
            <a:r>
              <a:rPr lang="zh-TW" altLang="en-US" sz="2400" b="1" dirty="0">
                <a:solidFill>
                  <a:srgbClr val="C00000"/>
                </a:solidFill>
                <a:latin typeface="微軟正黑體" panose="020B0604030504040204" pitchFamily="34" charset="-120"/>
                <a:ea typeface="微軟正黑體" panose="020B0604030504040204" pitchFamily="34" charset="-120"/>
              </a:rPr>
              <a:t>溫室氣體排氣濃度</a:t>
            </a:r>
            <a:r>
              <a:rPr lang="zh-TW" altLang="en-US" sz="2400" dirty="0">
                <a:solidFill>
                  <a:schemeClr val="bg2">
                    <a:lumMod val="25000"/>
                  </a:schemeClr>
                </a:solidFill>
                <a:latin typeface="微軟正黑體" panose="020B0604030504040204" pitchFamily="34" charset="-120"/>
                <a:ea typeface="微軟正黑體" panose="020B0604030504040204" pitchFamily="34" charset="-120"/>
              </a:rPr>
              <a:t>，並根據排氣濃度與流量計算排放量之方法（如右圖）。</a:t>
            </a:r>
            <a:endParaRPr lang="en-US" altLang="zh-TW" sz="2400" dirty="0">
              <a:solidFill>
                <a:schemeClr val="bg2">
                  <a:lumMod val="25000"/>
                </a:schemeClr>
              </a:solidFill>
              <a:latin typeface="微軟正黑體" panose="020B0604030504040204" pitchFamily="34" charset="-120"/>
              <a:ea typeface="微軟正黑體" panose="020B0604030504040204" pitchFamily="34" charset="-120"/>
            </a:endParaRPr>
          </a:p>
          <a:p>
            <a:pPr marL="541338" indent="-354013">
              <a:lnSpc>
                <a:spcPts val="3600"/>
              </a:lnSpc>
              <a:spcBef>
                <a:spcPts val="200"/>
              </a:spcBef>
              <a:spcAft>
                <a:spcPts val="200"/>
              </a:spcAft>
              <a:buFont typeface="Arial" panose="020B0604020202020204" pitchFamily="34" charset="0"/>
              <a:buChar char="•"/>
            </a:pPr>
            <a:r>
              <a:rPr lang="zh-TW" altLang="en-US" sz="2400" dirty="0">
                <a:solidFill>
                  <a:schemeClr val="bg2">
                    <a:lumMod val="25000"/>
                  </a:schemeClr>
                </a:solidFill>
                <a:latin typeface="微軟正黑體" panose="020B0604030504040204" pitchFamily="34" charset="-120"/>
                <a:ea typeface="微軟正黑體" panose="020B0604030504040204" pitchFamily="34" charset="-120"/>
              </a:rPr>
              <a:t>事業應提出</a:t>
            </a:r>
            <a:r>
              <a:rPr lang="zh-TW" altLang="en-US" sz="2400" b="1" dirty="0">
                <a:solidFill>
                  <a:srgbClr val="C00000"/>
                </a:solidFill>
                <a:latin typeface="微軟正黑體" panose="020B0604030504040204" pitchFamily="34" charset="-120"/>
                <a:ea typeface="微軟正黑體" panose="020B0604030504040204" pitchFamily="34" charset="-120"/>
              </a:rPr>
              <a:t>排放量監（檢）測計畫書</a:t>
            </a:r>
            <a:r>
              <a:rPr lang="zh-TW" altLang="en-US" sz="2400" dirty="0">
                <a:solidFill>
                  <a:schemeClr val="bg2">
                    <a:lumMod val="25000"/>
                  </a:schemeClr>
                </a:solidFill>
                <a:latin typeface="微軟正黑體" panose="020B0604030504040204" pitchFamily="34" charset="-120"/>
                <a:ea typeface="微軟正黑體" panose="020B0604030504040204" pitchFamily="34" charset="-120"/>
              </a:rPr>
              <a:t>並送經中央主管機關核定後實施，計畫書應包含：</a:t>
            </a:r>
            <a:endParaRPr lang="en-US" altLang="zh-TW" sz="2400" dirty="0">
              <a:solidFill>
                <a:schemeClr val="bg2">
                  <a:lumMod val="25000"/>
                </a:schemeClr>
              </a:solidFill>
              <a:latin typeface="微軟正黑體" panose="020B0604030504040204" pitchFamily="34" charset="-120"/>
              <a:ea typeface="微軟正黑體" panose="020B0604030504040204" pitchFamily="34" charset="-120"/>
            </a:endParaRPr>
          </a:p>
          <a:p>
            <a:pPr marL="1247775" lvl="1" indent="-342900">
              <a:lnSpc>
                <a:spcPts val="3200"/>
              </a:lnSpc>
              <a:spcBef>
                <a:spcPts val="0"/>
              </a:spcBef>
              <a:spcAft>
                <a:spcPts val="0"/>
              </a:spcAft>
              <a:buFont typeface="Wingdings" panose="05000000000000000000" pitchFamily="2" charset="2"/>
              <a:buChar char="Ø"/>
            </a:pPr>
            <a:r>
              <a:rPr lang="zh-TW" altLang="en-US" sz="2000" dirty="0">
                <a:solidFill>
                  <a:srgbClr val="E7E6E6">
                    <a:lumMod val="25000"/>
                  </a:srgbClr>
                </a:solidFill>
                <a:latin typeface="微軟正黑體" panose="020B0604030504040204" pitchFamily="34" charset="-120"/>
                <a:ea typeface="微軟正黑體" panose="020B0604030504040204" pitchFamily="34" charset="-120"/>
              </a:rPr>
              <a:t>監（檢）測方法與原理。</a:t>
            </a:r>
          </a:p>
          <a:p>
            <a:pPr marL="1247775" lvl="1" indent="-342900">
              <a:lnSpc>
                <a:spcPts val="3200"/>
              </a:lnSpc>
              <a:spcBef>
                <a:spcPts val="0"/>
              </a:spcBef>
              <a:spcAft>
                <a:spcPts val="0"/>
              </a:spcAft>
              <a:buFont typeface="Wingdings" panose="05000000000000000000" pitchFamily="2" charset="2"/>
              <a:buChar char="Ø"/>
            </a:pPr>
            <a:r>
              <a:rPr lang="zh-TW" altLang="en-US" sz="2000" dirty="0">
                <a:solidFill>
                  <a:srgbClr val="E7E6E6">
                    <a:lumMod val="25000"/>
                  </a:srgbClr>
                </a:solidFill>
                <a:latin typeface="微軟正黑體" panose="020B0604030504040204" pitchFamily="34" charset="-120"/>
                <a:ea typeface="微軟正黑體" panose="020B0604030504040204" pitchFamily="34" charset="-120"/>
              </a:rPr>
              <a:t>連續監測設施之規格、設置位置。</a:t>
            </a:r>
          </a:p>
          <a:p>
            <a:pPr marL="1247775" lvl="1" indent="-342900">
              <a:lnSpc>
                <a:spcPts val="3200"/>
              </a:lnSpc>
              <a:spcBef>
                <a:spcPts val="0"/>
              </a:spcBef>
              <a:spcAft>
                <a:spcPts val="0"/>
              </a:spcAft>
              <a:buFont typeface="Wingdings" panose="05000000000000000000" pitchFamily="2" charset="2"/>
              <a:buChar char="Ø"/>
            </a:pPr>
            <a:r>
              <a:rPr lang="zh-TW" altLang="en-US" sz="2000" dirty="0">
                <a:solidFill>
                  <a:srgbClr val="E7E6E6">
                    <a:lumMod val="25000"/>
                  </a:srgbClr>
                </a:solidFill>
                <a:latin typeface="微軟正黑體" panose="020B0604030504040204" pitchFamily="34" charset="-120"/>
                <a:ea typeface="微軟正黑體" panose="020B0604030504040204" pitchFamily="34" charset="-120"/>
              </a:rPr>
              <a:t>監（檢）測結果與其數據處理及品質保證作業。</a:t>
            </a:r>
          </a:p>
          <a:p>
            <a:pPr marL="1247775" lvl="1" indent="-342900">
              <a:lnSpc>
                <a:spcPts val="3200"/>
              </a:lnSpc>
              <a:spcBef>
                <a:spcPts val="0"/>
              </a:spcBef>
              <a:spcAft>
                <a:spcPts val="0"/>
              </a:spcAft>
              <a:buFont typeface="Wingdings" panose="05000000000000000000" pitchFamily="2" charset="2"/>
              <a:buChar char="Ø"/>
            </a:pPr>
            <a:r>
              <a:rPr lang="zh-TW" altLang="en-US" sz="2000" dirty="0">
                <a:solidFill>
                  <a:srgbClr val="E7E6E6">
                    <a:lumMod val="25000"/>
                  </a:srgbClr>
                </a:solidFill>
                <a:latin typeface="微軟正黑體" panose="020B0604030504040204" pitchFamily="34" charset="-120"/>
                <a:ea typeface="微軟正黑體" panose="020B0604030504040204" pitchFamily="34" charset="-120"/>
              </a:rPr>
              <a:t>監（檢）測結果之記錄方式及保存。</a:t>
            </a:r>
          </a:p>
          <a:p>
            <a:pPr marL="1247775" lvl="1" indent="-342900">
              <a:lnSpc>
                <a:spcPts val="3200"/>
              </a:lnSpc>
              <a:spcBef>
                <a:spcPts val="0"/>
              </a:spcBef>
              <a:spcAft>
                <a:spcPts val="0"/>
              </a:spcAft>
              <a:buFont typeface="Wingdings" panose="05000000000000000000" pitchFamily="2" charset="2"/>
              <a:buChar char="Ø"/>
            </a:pPr>
            <a:r>
              <a:rPr lang="zh-TW" altLang="en-US" sz="2000" dirty="0">
                <a:solidFill>
                  <a:srgbClr val="E7E6E6">
                    <a:lumMod val="25000"/>
                  </a:srgbClr>
                </a:solidFill>
                <a:latin typeface="微軟正黑體" panose="020B0604030504040204" pitchFamily="34" charset="-120"/>
                <a:ea typeface="微軟正黑體" panose="020B0604030504040204" pitchFamily="34" charset="-120"/>
              </a:rPr>
              <a:t>其他經中央主管機關指定之事項。</a:t>
            </a:r>
            <a:endParaRPr lang="en-US" altLang="zh-TW" sz="2000" dirty="0">
              <a:solidFill>
                <a:srgbClr val="E7E6E6">
                  <a:lumMod val="25000"/>
                </a:srgbClr>
              </a:solidFill>
              <a:latin typeface="微軟正黑體" panose="020B0604030504040204" pitchFamily="34" charset="-120"/>
              <a:ea typeface="微軟正黑體" panose="020B0604030504040204" pitchFamily="34" charset="-120"/>
            </a:endParaRPr>
          </a:p>
        </p:txBody>
      </p:sp>
      <p:grpSp>
        <p:nvGrpSpPr>
          <p:cNvPr id="6" name="群組 5">
            <a:extLst>
              <a:ext uri="{FF2B5EF4-FFF2-40B4-BE49-F238E27FC236}">
                <a16:creationId xmlns:a16="http://schemas.microsoft.com/office/drawing/2014/main" id="{49AF3E0F-6678-E2EE-421F-862F24BC05B2}"/>
              </a:ext>
            </a:extLst>
          </p:cNvPr>
          <p:cNvGrpSpPr/>
          <p:nvPr/>
        </p:nvGrpSpPr>
        <p:grpSpPr>
          <a:xfrm>
            <a:off x="7957735" y="2236062"/>
            <a:ext cx="3401863" cy="2778704"/>
            <a:chOff x="8200549" y="3119982"/>
            <a:chExt cx="3401863" cy="2778704"/>
          </a:xfrm>
        </p:grpSpPr>
        <p:pic>
          <p:nvPicPr>
            <p:cNvPr id="7" name="圖片 6">
              <a:extLst>
                <a:ext uri="{FF2B5EF4-FFF2-40B4-BE49-F238E27FC236}">
                  <a16:creationId xmlns:a16="http://schemas.microsoft.com/office/drawing/2014/main" id="{DCE4B405-6DCE-3D35-064C-0FEA0D53041C}"/>
                </a:ext>
              </a:extLst>
            </p:cNvPr>
            <p:cNvPicPr>
              <a:picLocks noChangeAspect="1"/>
            </p:cNvPicPr>
            <p:nvPr/>
          </p:nvPicPr>
          <p:blipFill>
            <a:blip r:embed="rId2"/>
            <a:stretch>
              <a:fillRect/>
            </a:stretch>
          </p:blipFill>
          <p:spPr>
            <a:xfrm>
              <a:off x="8200549" y="3119982"/>
              <a:ext cx="3401863" cy="2359356"/>
            </a:xfrm>
            <a:prstGeom prst="rect">
              <a:avLst/>
            </a:prstGeom>
          </p:spPr>
        </p:pic>
        <p:sp>
          <p:nvSpPr>
            <p:cNvPr id="10" name="矩形 9">
              <a:extLst>
                <a:ext uri="{FF2B5EF4-FFF2-40B4-BE49-F238E27FC236}">
                  <a16:creationId xmlns:a16="http://schemas.microsoft.com/office/drawing/2014/main" id="{B191F01A-6D60-B90E-7219-80DF6C53016A}"/>
                </a:ext>
              </a:extLst>
            </p:cNvPr>
            <p:cNvSpPr/>
            <p:nvPr/>
          </p:nvSpPr>
          <p:spPr>
            <a:xfrm>
              <a:off x="9167946" y="5560132"/>
              <a:ext cx="1467068" cy="338554"/>
            </a:xfrm>
            <a:prstGeom prst="rect">
              <a:avLst/>
            </a:prstGeom>
          </p:spPr>
          <p:txBody>
            <a:bodyPr wrap="square">
              <a:spAutoFit/>
            </a:bodyPr>
            <a:lstStyle/>
            <a:p>
              <a:pPr lvl="0" algn="ctr"/>
              <a:r>
                <a:rPr lang="zh-TW" altLang="en-US" sz="1600" b="1" dirty="0">
                  <a:solidFill>
                    <a:prstClr val="black"/>
                  </a:solidFill>
                  <a:latin typeface="微軟正黑體" panose="020B0604030504040204" pitchFamily="34" charset="-120"/>
                  <a:ea typeface="微軟正黑體" panose="020B0604030504040204" pitchFamily="34" charset="-120"/>
                </a:rPr>
                <a:t>直接監測法</a:t>
              </a:r>
            </a:p>
          </p:txBody>
        </p:sp>
      </p:grpSp>
      <p:grpSp>
        <p:nvGrpSpPr>
          <p:cNvPr id="8" name="群組 7">
            <a:extLst>
              <a:ext uri="{FF2B5EF4-FFF2-40B4-BE49-F238E27FC236}">
                <a16:creationId xmlns:a16="http://schemas.microsoft.com/office/drawing/2014/main" id="{0FCC7966-2984-4EFB-82DF-ECAA73AC089C}"/>
              </a:ext>
            </a:extLst>
          </p:cNvPr>
          <p:cNvGrpSpPr/>
          <p:nvPr/>
        </p:nvGrpSpPr>
        <p:grpSpPr>
          <a:xfrm>
            <a:off x="640288" y="1406691"/>
            <a:ext cx="1602378" cy="646114"/>
            <a:chOff x="5538651" y="696082"/>
            <a:chExt cx="1602378" cy="646114"/>
          </a:xfrm>
        </p:grpSpPr>
        <p:sp>
          <p:nvSpPr>
            <p:cNvPr id="9" name="矩形 8">
              <a:extLst>
                <a:ext uri="{FF2B5EF4-FFF2-40B4-BE49-F238E27FC236}">
                  <a16:creationId xmlns:a16="http://schemas.microsoft.com/office/drawing/2014/main" id="{F8BA3E81-901A-4456-A84E-1D0FF16D7BB5}"/>
                </a:ext>
              </a:extLst>
            </p:cNvPr>
            <p:cNvSpPr/>
            <p:nvPr/>
          </p:nvSpPr>
          <p:spPr>
            <a:xfrm>
              <a:off x="5538651" y="696082"/>
              <a:ext cx="1602378" cy="64611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sz="2000" b="1" dirty="0">
                  <a:solidFill>
                    <a:srgbClr val="50B495"/>
                  </a:solidFill>
                  <a:latin typeface="微軟正黑體" panose="020B0604030504040204" pitchFamily="34" charset="-120"/>
                  <a:ea typeface="微軟正黑體" panose="020B0604030504040204" pitchFamily="34" charset="-120"/>
                </a:rPr>
                <a:t>        第</a:t>
              </a:r>
              <a:r>
                <a:rPr lang="en-US" altLang="zh-TW" sz="2000" b="1" dirty="0">
                  <a:solidFill>
                    <a:srgbClr val="50B495"/>
                  </a:solidFill>
                  <a:latin typeface="微軟正黑體" panose="020B0604030504040204" pitchFamily="34" charset="-120"/>
                  <a:ea typeface="微軟正黑體" panose="020B0604030504040204" pitchFamily="34" charset="-120"/>
                </a:rPr>
                <a:t>4</a:t>
              </a:r>
              <a:r>
                <a:rPr lang="zh-TW" altLang="en-US" sz="2000" b="1" dirty="0">
                  <a:solidFill>
                    <a:srgbClr val="50B495"/>
                  </a:solidFill>
                  <a:latin typeface="微軟正黑體" panose="020B0604030504040204" pitchFamily="34" charset="-120"/>
                  <a:ea typeface="微軟正黑體" panose="020B0604030504040204" pitchFamily="34" charset="-120"/>
                </a:rPr>
                <a:t>條</a:t>
              </a:r>
            </a:p>
          </p:txBody>
        </p:sp>
        <p:sp>
          <p:nvSpPr>
            <p:cNvPr id="11" name="Freeform: Shape 46">
              <a:extLst>
                <a:ext uri="{FF2B5EF4-FFF2-40B4-BE49-F238E27FC236}">
                  <a16:creationId xmlns:a16="http://schemas.microsoft.com/office/drawing/2014/main" id="{59E1191B-6557-4C7E-90AB-9B56FA7DF1B3}"/>
                </a:ext>
              </a:extLst>
            </p:cNvPr>
            <p:cNvSpPr>
              <a:spLocks noChangeArrowheads="1"/>
            </p:cNvSpPr>
            <p:nvPr/>
          </p:nvSpPr>
          <p:spPr bwMode="auto">
            <a:xfrm>
              <a:off x="5610935" y="817057"/>
              <a:ext cx="546026" cy="434803"/>
            </a:xfrm>
            <a:custGeom>
              <a:avLst/>
              <a:gdLst>
                <a:gd name="connsiteX0" fmla="*/ 147264 w 1018237"/>
                <a:gd name="connsiteY0" fmla="*/ 509749 h 771181"/>
                <a:gd name="connsiteX1" fmla="*/ 198105 w 1018237"/>
                <a:gd name="connsiteY1" fmla="*/ 733583 h 771181"/>
                <a:gd name="connsiteX2" fmla="*/ 212130 w 1018237"/>
                <a:gd name="connsiteY2" fmla="*/ 744076 h 771181"/>
                <a:gd name="connsiteX3" fmla="*/ 301540 w 1018237"/>
                <a:gd name="connsiteY3" fmla="*/ 744076 h 771181"/>
                <a:gd name="connsiteX4" fmla="*/ 312935 w 1018237"/>
                <a:gd name="connsiteY4" fmla="*/ 737955 h 771181"/>
                <a:gd name="connsiteX5" fmla="*/ 315565 w 1018237"/>
                <a:gd name="connsiteY5" fmla="*/ 726589 h 771181"/>
                <a:gd name="connsiteX6" fmla="*/ 284009 w 1018237"/>
                <a:gd name="connsiteY6" fmla="*/ 584943 h 771181"/>
                <a:gd name="connsiteX7" fmla="*/ 267354 w 1018237"/>
                <a:gd name="connsiteY7" fmla="*/ 509749 h 771181"/>
                <a:gd name="connsiteX8" fmla="*/ 293651 w 1018237"/>
                <a:gd name="connsiteY8" fmla="*/ 507126 h 771181"/>
                <a:gd name="connsiteX9" fmla="*/ 306799 w 1018237"/>
                <a:gd name="connsiteY9" fmla="*/ 567456 h 771181"/>
                <a:gd name="connsiteX10" fmla="*/ 352381 w 1018237"/>
                <a:gd name="connsiteY10" fmla="*/ 514995 h 771181"/>
                <a:gd name="connsiteX11" fmla="*/ 352381 w 1018237"/>
                <a:gd name="connsiteY11" fmla="*/ 507126 h 771181"/>
                <a:gd name="connsiteX12" fmla="*/ 920084 w 1018237"/>
                <a:gd name="connsiteY12" fmla="*/ 457657 h 771181"/>
                <a:gd name="connsiteX13" fmla="*/ 928695 w 1018237"/>
                <a:gd name="connsiteY13" fmla="*/ 459801 h 771181"/>
                <a:gd name="connsiteX14" fmla="*/ 1010503 w 1018237"/>
                <a:gd name="connsiteY14" fmla="*/ 515561 h 771181"/>
                <a:gd name="connsiteX15" fmla="*/ 1014808 w 1018237"/>
                <a:gd name="connsiteY15" fmla="*/ 534433 h 771181"/>
                <a:gd name="connsiteX16" fmla="*/ 1003614 w 1018237"/>
                <a:gd name="connsiteY16" fmla="*/ 539580 h 771181"/>
                <a:gd name="connsiteX17" fmla="*/ 995863 w 1018237"/>
                <a:gd name="connsiteY17" fmla="*/ 537007 h 771181"/>
                <a:gd name="connsiteX18" fmla="*/ 914917 w 1018237"/>
                <a:gd name="connsiteY18" fmla="*/ 481247 h 771181"/>
                <a:gd name="connsiteX19" fmla="*/ 911473 w 1018237"/>
                <a:gd name="connsiteY19" fmla="*/ 463233 h 771181"/>
                <a:gd name="connsiteX20" fmla="*/ 920084 w 1018237"/>
                <a:gd name="connsiteY20" fmla="*/ 457657 h 771181"/>
                <a:gd name="connsiteX21" fmla="*/ 834938 w 1018237"/>
                <a:gd name="connsiteY21" fmla="*/ 396113 h 771181"/>
                <a:gd name="connsiteX22" fmla="*/ 844714 w 1018237"/>
                <a:gd name="connsiteY22" fmla="*/ 399153 h 771181"/>
                <a:gd name="connsiteX23" fmla="*/ 879772 w 1018237"/>
                <a:gd name="connsiteY23" fmla="*/ 421671 h 771181"/>
                <a:gd name="connsiteX24" fmla="*/ 882469 w 1018237"/>
                <a:gd name="connsiteY24" fmla="*/ 440586 h 771181"/>
                <a:gd name="connsiteX25" fmla="*/ 871682 w 1018237"/>
                <a:gd name="connsiteY25" fmla="*/ 446892 h 771181"/>
                <a:gd name="connsiteX26" fmla="*/ 863591 w 1018237"/>
                <a:gd name="connsiteY26" fmla="*/ 444189 h 771181"/>
                <a:gd name="connsiteX27" fmla="*/ 830331 w 1018237"/>
                <a:gd name="connsiteY27" fmla="*/ 421671 h 771181"/>
                <a:gd name="connsiteX28" fmla="*/ 825836 w 1018237"/>
                <a:gd name="connsiteY28" fmla="*/ 401855 h 771181"/>
                <a:gd name="connsiteX29" fmla="*/ 834938 w 1018237"/>
                <a:gd name="connsiteY29" fmla="*/ 396113 h 771181"/>
                <a:gd name="connsiteX30" fmla="*/ 948195 w 1018237"/>
                <a:gd name="connsiteY30" fmla="*/ 285660 h 771181"/>
                <a:gd name="connsiteX31" fmla="*/ 1005105 w 1018237"/>
                <a:gd name="connsiteY31" fmla="*/ 285660 h 771181"/>
                <a:gd name="connsiteX32" fmla="*/ 1018237 w 1018237"/>
                <a:gd name="connsiteY32" fmla="*/ 298734 h 771181"/>
                <a:gd name="connsiteX33" fmla="*/ 1005105 w 1018237"/>
                <a:gd name="connsiteY33" fmla="*/ 311809 h 771181"/>
                <a:gd name="connsiteX34" fmla="*/ 948195 w 1018237"/>
                <a:gd name="connsiteY34" fmla="*/ 311809 h 771181"/>
                <a:gd name="connsiteX35" fmla="*/ 934187 w 1018237"/>
                <a:gd name="connsiteY35" fmla="*/ 298734 h 771181"/>
                <a:gd name="connsiteX36" fmla="*/ 948195 w 1018237"/>
                <a:gd name="connsiteY36" fmla="*/ 285660 h 771181"/>
                <a:gd name="connsiteX37" fmla="*/ 835373 w 1018237"/>
                <a:gd name="connsiteY37" fmla="*/ 285660 h 771181"/>
                <a:gd name="connsiteX38" fmla="*/ 892282 w 1018237"/>
                <a:gd name="connsiteY38" fmla="*/ 285660 h 771181"/>
                <a:gd name="connsiteX39" fmla="*/ 906290 w 1018237"/>
                <a:gd name="connsiteY39" fmla="*/ 298734 h 771181"/>
                <a:gd name="connsiteX40" fmla="*/ 892282 w 1018237"/>
                <a:gd name="connsiteY40" fmla="*/ 311809 h 771181"/>
                <a:gd name="connsiteX41" fmla="*/ 835373 w 1018237"/>
                <a:gd name="connsiteY41" fmla="*/ 311809 h 771181"/>
                <a:gd name="connsiteX42" fmla="*/ 822240 w 1018237"/>
                <a:gd name="connsiteY42" fmla="*/ 298734 h 771181"/>
                <a:gd name="connsiteX43" fmla="*/ 835373 w 1018237"/>
                <a:gd name="connsiteY43" fmla="*/ 285660 h 771181"/>
                <a:gd name="connsiteX44" fmla="*/ 731059 w 1018237"/>
                <a:gd name="connsiteY44" fmla="*/ 227332 h 771181"/>
                <a:gd name="connsiteX45" fmla="*/ 731059 w 1018237"/>
                <a:gd name="connsiteY45" fmla="*/ 409198 h 771181"/>
                <a:gd name="connsiteX46" fmla="*/ 774888 w 1018237"/>
                <a:gd name="connsiteY46" fmla="*/ 318265 h 771181"/>
                <a:gd name="connsiteX47" fmla="*/ 731059 w 1018237"/>
                <a:gd name="connsiteY47" fmla="*/ 227332 h 771181"/>
                <a:gd name="connsiteX48" fmla="*/ 174437 w 1018237"/>
                <a:gd name="connsiteY48" fmla="*/ 156509 h 771181"/>
                <a:gd name="connsiteX49" fmla="*/ 27174 w 1018237"/>
                <a:gd name="connsiteY49" fmla="*/ 304275 h 771181"/>
                <a:gd name="connsiteX50" fmla="*/ 27174 w 1018237"/>
                <a:gd name="connsiteY50" fmla="*/ 333129 h 771181"/>
                <a:gd name="connsiteX51" fmla="*/ 174437 w 1018237"/>
                <a:gd name="connsiteY51" fmla="*/ 480895 h 771181"/>
                <a:gd name="connsiteX52" fmla="*/ 381308 w 1018237"/>
                <a:gd name="connsiteY52" fmla="*/ 480895 h 771181"/>
                <a:gd name="connsiteX53" fmla="*/ 381308 w 1018237"/>
                <a:gd name="connsiteY53" fmla="*/ 156509 h 771181"/>
                <a:gd name="connsiteX54" fmla="*/ 863591 w 1018237"/>
                <a:gd name="connsiteY54" fmla="*/ 153951 h 771181"/>
                <a:gd name="connsiteX55" fmla="*/ 882469 w 1018237"/>
                <a:gd name="connsiteY55" fmla="*/ 156503 h 771181"/>
                <a:gd name="connsiteX56" fmla="*/ 879772 w 1018237"/>
                <a:gd name="connsiteY56" fmla="*/ 175216 h 771181"/>
                <a:gd name="connsiteX57" fmla="*/ 844714 w 1018237"/>
                <a:gd name="connsiteY57" fmla="*/ 198182 h 771181"/>
                <a:gd name="connsiteX58" fmla="*/ 837522 w 1018237"/>
                <a:gd name="connsiteY58" fmla="*/ 199883 h 771181"/>
                <a:gd name="connsiteX59" fmla="*/ 825836 w 1018237"/>
                <a:gd name="connsiteY59" fmla="*/ 193929 h 771181"/>
                <a:gd name="connsiteX60" fmla="*/ 830331 w 1018237"/>
                <a:gd name="connsiteY60" fmla="*/ 176067 h 771181"/>
                <a:gd name="connsiteX61" fmla="*/ 626747 w 1018237"/>
                <a:gd name="connsiteY61" fmla="*/ 90933 h 771181"/>
                <a:gd name="connsiteX62" fmla="*/ 604833 w 1018237"/>
                <a:gd name="connsiteY62" fmla="*/ 103174 h 771181"/>
                <a:gd name="connsiteX63" fmla="*/ 459323 w 1018237"/>
                <a:gd name="connsiteY63" fmla="*/ 149514 h 771181"/>
                <a:gd name="connsiteX64" fmla="*/ 408482 w 1018237"/>
                <a:gd name="connsiteY64" fmla="*/ 154760 h 771181"/>
                <a:gd name="connsiteX65" fmla="*/ 408482 w 1018237"/>
                <a:gd name="connsiteY65" fmla="*/ 481770 h 771181"/>
                <a:gd name="connsiteX66" fmla="*/ 459323 w 1018237"/>
                <a:gd name="connsiteY66" fmla="*/ 487016 h 771181"/>
                <a:gd name="connsiteX67" fmla="*/ 604833 w 1018237"/>
                <a:gd name="connsiteY67" fmla="*/ 533356 h 771181"/>
                <a:gd name="connsiteX68" fmla="*/ 626747 w 1018237"/>
                <a:gd name="connsiteY68" fmla="*/ 545597 h 771181"/>
                <a:gd name="connsiteX69" fmla="*/ 1005659 w 1018237"/>
                <a:gd name="connsiteY69" fmla="*/ 59961 h 771181"/>
                <a:gd name="connsiteX70" fmla="*/ 1014808 w 1018237"/>
                <a:gd name="connsiteY70" fmla="*/ 65702 h 771181"/>
                <a:gd name="connsiteX71" fmla="*/ 1010503 w 1018237"/>
                <a:gd name="connsiteY71" fmla="*/ 83901 h 771181"/>
                <a:gd name="connsiteX72" fmla="*/ 928695 w 1018237"/>
                <a:gd name="connsiteY72" fmla="*/ 140229 h 771181"/>
                <a:gd name="connsiteX73" fmla="*/ 921806 w 1018237"/>
                <a:gd name="connsiteY73" fmla="*/ 141962 h 771181"/>
                <a:gd name="connsiteX74" fmla="*/ 911473 w 1018237"/>
                <a:gd name="connsiteY74" fmla="*/ 135896 h 771181"/>
                <a:gd name="connsiteX75" fmla="*/ 914917 w 1018237"/>
                <a:gd name="connsiteY75" fmla="*/ 117698 h 771181"/>
                <a:gd name="connsiteX76" fmla="*/ 995863 w 1018237"/>
                <a:gd name="connsiteY76" fmla="*/ 61369 h 771181"/>
                <a:gd name="connsiteX77" fmla="*/ 1005659 w 1018237"/>
                <a:gd name="connsiteY77" fmla="*/ 59961 h 771181"/>
                <a:gd name="connsiteX78" fmla="*/ 678465 w 1018237"/>
                <a:gd name="connsiteY78" fmla="*/ 27105 h 771181"/>
                <a:gd name="connsiteX79" fmla="*/ 653045 w 1018237"/>
                <a:gd name="connsiteY79" fmla="*/ 50712 h 771181"/>
                <a:gd name="connsiteX80" fmla="*/ 653045 w 1018237"/>
                <a:gd name="connsiteY80" fmla="*/ 591064 h 771181"/>
                <a:gd name="connsiteX81" fmla="*/ 653045 w 1018237"/>
                <a:gd name="connsiteY81" fmla="*/ 602430 h 771181"/>
                <a:gd name="connsiteX82" fmla="*/ 678465 w 1018237"/>
                <a:gd name="connsiteY82" fmla="*/ 626038 h 771181"/>
                <a:gd name="connsiteX83" fmla="*/ 703886 w 1018237"/>
                <a:gd name="connsiteY83" fmla="*/ 602430 h 771181"/>
                <a:gd name="connsiteX84" fmla="*/ 703886 w 1018237"/>
                <a:gd name="connsiteY84" fmla="*/ 50712 h 771181"/>
                <a:gd name="connsiteX85" fmla="*/ 678465 w 1018237"/>
                <a:gd name="connsiteY85" fmla="*/ 27105 h 771181"/>
                <a:gd name="connsiteX86" fmla="*/ 678465 w 1018237"/>
                <a:gd name="connsiteY86" fmla="*/ 0 h 771181"/>
                <a:gd name="connsiteX87" fmla="*/ 731059 w 1018237"/>
                <a:gd name="connsiteY87" fmla="*/ 50712 h 771181"/>
                <a:gd name="connsiteX88" fmla="*/ 731059 w 1018237"/>
                <a:gd name="connsiteY88" fmla="*/ 195855 h 771181"/>
                <a:gd name="connsiteX89" fmla="*/ 802061 w 1018237"/>
                <a:gd name="connsiteY89" fmla="*/ 318265 h 771181"/>
                <a:gd name="connsiteX90" fmla="*/ 731059 w 1018237"/>
                <a:gd name="connsiteY90" fmla="*/ 440675 h 771181"/>
                <a:gd name="connsiteX91" fmla="*/ 731059 w 1018237"/>
                <a:gd name="connsiteY91" fmla="*/ 602430 h 771181"/>
                <a:gd name="connsiteX92" fmla="*/ 678465 w 1018237"/>
                <a:gd name="connsiteY92" fmla="*/ 652268 h 771181"/>
                <a:gd name="connsiteX93" fmla="*/ 626747 w 1018237"/>
                <a:gd name="connsiteY93" fmla="*/ 602430 h 771181"/>
                <a:gd name="connsiteX94" fmla="*/ 626747 w 1018237"/>
                <a:gd name="connsiteY94" fmla="*/ 576200 h 771181"/>
                <a:gd name="connsiteX95" fmla="*/ 592561 w 1018237"/>
                <a:gd name="connsiteY95" fmla="*/ 557838 h 771181"/>
                <a:gd name="connsiteX96" fmla="*/ 456693 w 1018237"/>
                <a:gd name="connsiteY96" fmla="*/ 514121 h 771181"/>
                <a:gd name="connsiteX97" fmla="*/ 394456 w 1018237"/>
                <a:gd name="connsiteY97" fmla="*/ 507126 h 771181"/>
                <a:gd name="connsiteX98" fmla="*/ 379555 w 1018237"/>
                <a:gd name="connsiteY98" fmla="*/ 507126 h 771181"/>
                <a:gd name="connsiteX99" fmla="*/ 379555 w 1018237"/>
                <a:gd name="connsiteY99" fmla="*/ 514995 h 771181"/>
                <a:gd name="connsiteX100" fmla="*/ 312935 w 1018237"/>
                <a:gd name="connsiteY100" fmla="*/ 593687 h 771181"/>
                <a:gd name="connsiteX101" fmla="*/ 341862 w 1018237"/>
                <a:gd name="connsiteY101" fmla="*/ 721342 h 771181"/>
                <a:gd name="connsiteX102" fmla="*/ 333973 w 1018237"/>
                <a:gd name="connsiteY102" fmla="*/ 755442 h 771181"/>
                <a:gd name="connsiteX103" fmla="*/ 301540 w 1018237"/>
                <a:gd name="connsiteY103" fmla="*/ 771181 h 771181"/>
                <a:gd name="connsiteX104" fmla="*/ 212130 w 1018237"/>
                <a:gd name="connsiteY104" fmla="*/ 771181 h 771181"/>
                <a:gd name="connsiteX105" fmla="*/ 171808 w 1018237"/>
                <a:gd name="connsiteY105" fmla="*/ 737955 h 771181"/>
                <a:gd name="connsiteX106" fmla="*/ 116584 w 1018237"/>
                <a:gd name="connsiteY106" fmla="*/ 496634 h 771181"/>
                <a:gd name="connsiteX107" fmla="*/ 0 w 1018237"/>
                <a:gd name="connsiteY107" fmla="*/ 333129 h 771181"/>
                <a:gd name="connsiteX108" fmla="*/ 0 w 1018237"/>
                <a:gd name="connsiteY108" fmla="*/ 304275 h 771181"/>
                <a:gd name="connsiteX109" fmla="*/ 174437 w 1018237"/>
                <a:gd name="connsiteY109" fmla="*/ 129404 h 771181"/>
                <a:gd name="connsiteX110" fmla="*/ 394456 w 1018237"/>
                <a:gd name="connsiteY110" fmla="*/ 129404 h 771181"/>
                <a:gd name="connsiteX111" fmla="*/ 456693 w 1018237"/>
                <a:gd name="connsiteY111" fmla="*/ 122409 h 771181"/>
                <a:gd name="connsiteX112" fmla="*/ 592561 w 1018237"/>
                <a:gd name="connsiteY112" fmla="*/ 79566 h 771181"/>
                <a:gd name="connsiteX113" fmla="*/ 626747 w 1018237"/>
                <a:gd name="connsiteY113" fmla="*/ 60330 h 771181"/>
                <a:gd name="connsiteX114" fmla="*/ 626747 w 1018237"/>
                <a:gd name="connsiteY114" fmla="*/ 50712 h 771181"/>
                <a:gd name="connsiteX115" fmla="*/ 678465 w 1018237"/>
                <a:gd name="connsiteY115" fmla="*/ 0 h 771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018237" h="771181">
                  <a:moveTo>
                    <a:pt x="147264" y="509749"/>
                  </a:moveTo>
                  <a:lnTo>
                    <a:pt x="198105" y="733583"/>
                  </a:lnTo>
                  <a:cubicBezTo>
                    <a:pt x="198981" y="738830"/>
                    <a:pt x="205117" y="744076"/>
                    <a:pt x="212130" y="744076"/>
                  </a:cubicBezTo>
                  <a:lnTo>
                    <a:pt x="301540" y="744076"/>
                  </a:lnTo>
                  <a:cubicBezTo>
                    <a:pt x="305923" y="744076"/>
                    <a:pt x="310306" y="742327"/>
                    <a:pt x="312935" y="737955"/>
                  </a:cubicBezTo>
                  <a:cubicBezTo>
                    <a:pt x="315565" y="735332"/>
                    <a:pt x="316442" y="730960"/>
                    <a:pt x="315565" y="726589"/>
                  </a:cubicBezTo>
                  <a:lnTo>
                    <a:pt x="284009" y="584943"/>
                  </a:lnTo>
                  <a:lnTo>
                    <a:pt x="267354" y="509749"/>
                  </a:lnTo>
                  <a:close/>
                  <a:moveTo>
                    <a:pt x="293651" y="507126"/>
                  </a:moveTo>
                  <a:lnTo>
                    <a:pt x="306799" y="567456"/>
                  </a:lnTo>
                  <a:cubicBezTo>
                    <a:pt x="332220" y="563959"/>
                    <a:pt x="352381" y="541226"/>
                    <a:pt x="352381" y="514995"/>
                  </a:cubicBezTo>
                  <a:lnTo>
                    <a:pt x="352381" y="507126"/>
                  </a:lnTo>
                  <a:close/>
                  <a:moveTo>
                    <a:pt x="920084" y="457657"/>
                  </a:moveTo>
                  <a:cubicBezTo>
                    <a:pt x="923313" y="457013"/>
                    <a:pt x="926542" y="457657"/>
                    <a:pt x="928695" y="459801"/>
                  </a:cubicBezTo>
                  <a:lnTo>
                    <a:pt x="1010503" y="515561"/>
                  </a:lnTo>
                  <a:cubicBezTo>
                    <a:pt x="1016531" y="519850"/>
                    <a:pt x="1018253" y="528429"/>
                    <a:pt x="1014808" y="534433"/>
                  </a:cubicBezTo>
                  <a:cubicBezTo>
                    <a:pt x="1011364" y="537865"/>
                    <a:pt x="1007919" y="539580"/>
                    <a:pt x="1003614" y="539580"/>
                  </a:cubicBezTo>
                  <a:cubicBezTo>
                    <a:pt x="1001030" y="539580"/>
                    <a:pt x="998447" y="538723"/>
                    <a:pt x="995863" y="537007"/>
                  </a:cubicBezTo>
                  <a:lnTo>
                    <a:pt x="914917" y="481247"/>
                  </a:lnTo>
                  <a:cubicBezTo>
                    <a:pt x="908889" y="476958"/>
                    <a:pt x="907167" y="469238"/>
                    <a:pt x="911473" y="463233"/>
                  </a:cubicBezTo>
                  <a:cubicBezTo>
                    <a:pt x="913626" y="460230"/>
                    <a:pt x="916855" y="458300"/>
                    <a:pt x="920084" y="457657"/>
                  </a:cubicBezTo>
                  <a:close/>
                  <a:moveTo>
                    <a:pt x="834938" y="396113"/>
                  </a:moveTo>
                  <a:cubicBezTo>
                    <a:pt x="838196" y="395550"/>
                    <a:pt x="841568" y="396451"/>
                    <a:pt x="844714" y="399153"/>
                  </a:cubicBezTo>
                  <a:lnTo>
                    <a:pt x="879772" y="421671"/>
                  </a:lnTo>
                  <a:cubicBezTo>
                    <a:pt x="886065" y="426175"/>
                    <a:pt x="886964" y="434281"/>
                    <a:pt x="882469" y="440586"/>
                  </a:cubicBezTo>
                  <a:cubicBezTo>
                    <a:pt x="879772" y="445090"/>
                    <a:pt x="875278" y="446892"/>
                    <a:pt x="871682" y="446892"/>
                  </a:cubicBezTo>
                  <a:cubicBezTo>
                    <a:pt x="868086" y="446892"/>
                    <a:pt x="866288" y="445991"/>
                    <a:pt x="863591" y="444189"/>
                  </a:cubicBezTo>
                  <a:lnTo>
                    <a:pt x="830331" y="421671"/>
                  </a:lnTo>
                  <a:cubicBezTo>
                    <a:pt x="824038" y="417167"/>
                    <a:pt x="822240" y="408160"/>
                    <a:pt x="825836" y="401855"/>
                  </a:cubicBezTo>
                  <a:cubicBezTo>
                    <a:pt x="828532" y="398702"/>
                    <a:pt x="831679" y="396676"/>
                    <a:pt x="834938" y="396113"/>
                  </a:cubicBezTo>
                  <a:close/>
                  <a:moveTo>
                    <a:pt x="948195" y="285660"/>
                  </a:moveTo>
                  <a:lnTo>
                    <a:pt x="1005105" y="285660"/>
                  </a:lnTo>
                  <a:cubicBezTo>
                    <a:pt x="1012109" y="285660"/>
                    <a:pt x="1018237" y="290890"/>
                    <a:pt x="1018237" y="298734"/>
                  </a:cubicBezTo>
                  <a:cubicBezTo>
                    <a:pt x="1018237" y="305708"/>
                    <a:pt x="1012109" y="311809"/>
                    <a:pt x="1005105" y="311809"/>
                  </a:cubicBezTo>
                  <a:lnTo>
                    <a:pt x="948195" y="311809"/>
                  </a:lnTo>
                  <a:cubicBezTo>
                    <a:pt x="940316" y="311809"/>
                    <a:pt x="934187" y="305708"/>
                    <a:pt x="934187" y="298734"/>
                  </a:cubicBezTo>
                  <a:cubicBezTo>
                    <a:pt x="934187" y="290890"/>
                    <a:pt x="940316" y="285660"/>
                    <a:pt x="948195" y="285660"/>
                  </a:cubicBezTo>
                  <a:close/>
                  <a:moveTo>
                    <a:pt x="835373" y="285660"/>
                  </a:moveTo>
                  <a:lnTo>
                    <a:pt x="892282" y="285660"/>
                  </a:lnTo>
                  <a:cubicBezTo>
                    <a:pt x="900162" y="285660"/>
                    <a:pt x="906290" y="290890"/>
                    <a:pt x="906290" y="298734"/>
                  </a:cubicBezTo>
                  <a:cubicBezTo>
                    <a:pt x="906290" y="305708"/>
                    <a:pt x="900162" y="311809"/>
                    <a:pt x="892282" y="311809"/>
                  </a:cubicBezTo>
                  <a:lnTo>
                    <a:pt x="835373" y="311809"/>
                  </a:lnTo>
                  <a:cubicBezTo>
                    <a:pt x="828369" y="311809"/>
                    <a:pt x="822240" y="305708"/>
                    <a:pt x="822240" y="298734"/>
                  </a:cubicBezTo>
                  <a:cubicBezTo>
                    <a:pt x="822240" y="290890"/>
                    <a:pt x="828369" y="285660"/>
                    <a:pt x="835373" y="285660"/>
                  </a:cubicBezTo>
                  <a:close/>
                  <a:moveTo>
                    <a:pt x="731059" y="227332"/>
                  </a:moveTo>
                  <a:lnTo>
                    <a:pt x="731059" y="409198"/>
                  </a:lnTo>
                  <a:cubicBezTo>
                    <a:pt x="758233" y="386464"/>
                    <a:pt x="774888" y="354113"/>
                    <a:pt x="774888" y="318265"/>
                  </a:cubicBezTo>
                  <a:cubicBezTo>
                    <a:pt x="774888" y="282416"/>
                    <a:pt x="758233" y="250065"/>
                    <a:pt x="731059" y="227332"/>
                  </a:cubicBezTo>
                  <a:close/>
                  <a:moveTo>
                    <a:pt x="174437" y="156509"/>
                  </a:moveTo>
                  <a:cubicBezTo>
                    <a:pt x="92916" y="156509"/>
                    <a:pt x="27174" y="222086"/>
                    <a:pt x="27174" y="304275"/>
                  </a:cubicBezTo>
                  <a:lnTo>
                    <a:pt x="27174" y="333129"/>
                  </a:lnTo>
                  <a:cubicBezTo>
                    <a:pt x="27174" y="414444"/>
                    <a:pt x="92916" y="480895"/>
                    <a:pt x="174437" y="480895"/>
                  </a:cubicBezTo>
                  <a:lnTo>
                    <a:pt x="381308" y="480895"/>
                  </a:lnTo>
                  <a:lnTo>
                    <a:pt x="381308" y="156509"/>
                  </a:lnTo>
                  <a:close/>
                  <a:moveTo>
                    <a:pt x="863591" y="153951"/>
                  </a:moveTo>
                  <a:cubicBezTo>
                    <a:pt x="869884" y="150549"/>
                    <a:pt x="878874" y="151399"/>
                    <a:pt x="882469" y="156503"/>
                  </a:cubicBezTo>
                  <a:cubicBezTo>
                    <a:pt x="886964" y="162457"/>
                    <a:pt x="886065" y="170963"/>
                    <a:pt x="879772" y="175216"/>
                  </a:cubicBezTo>
                  <a:lnTo>
                    <a:pt x="844714" y="198182"/>
                  </a:lnTo>
                  <a:cubicBezTo>
                    <a:pt x="842916" y="199033"/>
                    <a:pt x="840219" y="199883"/>
                    <a:pt x="837522" y="199883"/>
                  </a:cubicBezTo>
                  <a:cubicBezTo>
                    <a:pt x="833027" y="199883"/>
                    <a:pt x="828533" y="198182"/>
                    <a:pt x="825836" y="193929"/>
                  </a:cubicBezTo>
                  <a:cubicBezTo>
                    <a:pt x="822240" y="187975"/>
                    <a:pt x="824038" y="180320"/>
                    <a:pt x="830331" y="176067"/>
                  </a:cubicBezTo>
                  <a:close/>
                  <a:moveTo>
                    <a:pt x="626747" y="90933"/>
                  </a:moveTo>
                  <a:lnTo>
                    <a:pt x="604833" y="103174"/>
                  </a:lnTo>
                  <a:cubicBezTo>
                    <a:pt x="558375" y="128530"/>
                    <a:pt x="510164" y="144268"/>
                    <a:pt x="459323" y="149514"/>
                  </a:cubicBezTo>
                  <a:lnTo>
                    <a:pt x="408482" y="154760"/>
                  </a:lnTo>
                  <a:lnTo>
                    <a:pt x="408482" y="481770"/>
                  </a:lnTo>
                  <a:lnTo>
                    <a:pt x="459323" y="487016"/>
                  </a:lnTo>
                  <a:cubicBezTo>
                    <a:pt x="510164" y="493136"/>
                    <a:pt x="558375" y="508875"/>
                    <a:pt x="604833" y="533356"/>
                  </a:cubicBezTo>
                  <a:lnTo>
                    <a:pt x="626747" y="545597"/>
                  </a:lnTo>
                  <a:close/>
                  <a:moveTo>
                    <a:pt x="1005659" y="59961"/>
                  </a:moveTo>
                  <a:cubicBezTo>
                    <a:pt x="1008996" y="60719"/>
                    <a:pt x="1012225" y="62669"/>
                    <a:pt x="1014808" y="65702"/>
                  </a:cubicBezTo>
                  <a:cubicBezTo>
                    <a:pt x="1018253" y="71768"/>
                    <a:pt x="1016531" y="79568"/>
                    <a:pt x="1010503" y="83901"/>
                  </a:cubicBezTo>
                  <a:lnTo>
                    <a:pt x="928695" y="140229"/>
                  </a:lnTo>
                  <a:cubicBezTo>
                    <a:pt x="926973" y="141962"/>
                    <a:pt x="924390" y="141962"/>
                    <a:pt x="921806" y="141962"/>
                  </a:cubicBezTo>
                  <a:cubicBezTo>
                    <a:pt x="918362" y="141962"/>
                    <a:pt x="914056" y="140229"/>
                    <a:pt x="911473" y="135896"/>
                  </a:cubicBezTo>
                  <a:cubicBezTo>
                    <a:pt x="907167" y="129830"/>
                    <a:pt x="908889" y="122031"/>
                    <a:pt x="914917" y="117698"/>
                  </a:cubicBezTo>
                  <a:lnTo>
                    <a:pt x="995863" y="61369"/>
                  </a:lnTo>
                  <a:cubicBezTo>
                    <a:pt x="998877" y="59636"/>
                    <a:pt x="1002322" y="59203"/>
                    <a:pt x="1005659" y="59961"/>
                  </a:cubicBezTo>
                  <a:close/>
                  <a:moveTo>
                    <a:pt x="678465" y="27105"/>
                  </a:moveTo>
                  <a:cubicBezTo>
                    <a:pt x="664440" y="27105"/>
                    <a:pt x="653045" y="37597"/>
                    <a:pt x="653045" y="50712"/>
                  </a:cubicBezTo>
                  <a:lnTo>
                    <a:pt x="653045" y="591064"/>
                  </a:lnTo>
                  <a:lnTo>
                    <a:pt x="653045" y="602430"/>
                  </a:lnTo>
                  <a:cubicBezTo>
                    <a:pt x="653045" y="614671"/>
                    <a:pt x="664440" y="626038"/>
                    <a:pt x="678465" y="626038"/>
                  </a:cubicBezTo>
                  <a:cubicBezTo>
                    <a:pt x="692490" y="626038"/>
                    <a:pt x="703886" y="614671"/>
                    <a:pt x="703886" y="602430"/>
                  </a:cubicBezTo>
                  <a:lnTo>
                    <a:pt x="703886" y="50712"/>
                  </a:lnTo>
                  <a:cubicBezTo>
                    <a:pt x="703886" y="37597"/>
                    <a:pt x="692490" y="27105"/>
                    <a:pt x="678465" y="27105"/>
                  </a:cubicBezTo>
                  <a:close/>
                  <a:moveTo>
                    <a:pt x="678465" y="0"/>
                  </a:moveTo>
                  <a:cubicBezTo>
                    <a:pt x="707392" y="0"/>
                    <a:pt x="731059" y="23607"/>
                    <a:pt x="731059" y="50712"/>
                  </a:cubicBezTo>
                  <a:lnTo>
                    <a:pt x="731059" y="195855"/>
                  </a:lnTo>
                  <a:cubicBezTo>
                    <a:pt x="774888" y="222086"/>
                    <a:pt x="802061" y="267552"/>
                    <a:pt x="802061" y="318265"/>
                  </a:cubicBezTo>
                  <a:cubicBezTo>
                    <a:pt x="802061" y="368977"/>
                    <a:pt x="774888" y="416193"/>
                    <a:pt x="731059" y="440675"/>
                  </a:cubicBezTo>
                  <a:lnTo>
                    <a:pt x="731059" y="602430"/>
                  </a:lnTo>
                  <a:cubicBezTo>
                    <a:pt x="731059" y="629535"/>
                    <a:pt x="707392" y="652268"/>
                    <a:pt x="678465" y="652268"/>
                  </a:cubicBezTo>
                  <a:cubicBezTo>
                    <a:pt x="650415" y="652268"/>
                    <a:pt x="626747" y="629535"/>
                    <a:pt x="626747" y="602430"/>
                  </a:cubicBezTo>
                  <a:lnTo>
                    <a:pt x="626747" y="576200"/>
                  </a:lnTo>
                  <a:lnTo>
                    <a:pt x="592561" y="557838"/>
                  </a:lnTo>
                  <a:cubicBezTo>
                    <a:pt x="549609" y="533356"/>
                    <a:pt x="504028" y="519367"/>
                    <a:pt x="456693" y="514121"/>
                  </a:cubicBezTo>
                  <a:lnTo>
                    <a:pt x="394456" y="507126"/>
                  </a:lnTo>
                  <a:lnTo>
                    <a:pt x="379555" y="507126"/>
                  </a:lnTo>
                  <a:lnTo>
                    <a:pt x="379555" y="514995"/>
                  </a:lnTo>
                  <a:cubicBezTo>
                    <a:pt x="379555" y="554341"/>
                    <a:pt x="350628" y="586692"/>
                    <a:pt x="312935" y="593687"/>
                  </a:cubicBezTo>
                  <a:lnTo>
                    <a:pt x="341862" y="721342"/>
                  </a:lnTo>
                  <a:cubicBezTo>
                    <a:pt x="344492" y="733583"/>
                    <a:pt x="340986" y="744950"/>
                    <a:pt x="333973" y="755442"/>
                  </a:cubicBezTo>
                  <a:cubicBezTo>
                    <a:pt x="326084" y="765060"/>
                    <a:pt x="313812" y="771181"/>
                    <a:pt x="301540" y="771181"/>
                  </a:cubicBezTo>
                  <a:lnTo>
                    <a:pt x="212130" y="771181"/>
                  </a:lnTo>
                  <a:cubicBezTo>
                    <a:pt x="192845" y="771181"/>
                    <a:pt x="175314" y="757191"/>
                    <a:pt x="171808" y="737955"/>
                  </a:cubicBezTo>
                  <a:lnTo>
                    <a:pt x="116584" y="496634"/>
                  </a:lnTo>
                  <a:cubicBezTo>
                    <a:pt x="49088" y="473900"/>
                    <a:pt x="0" y="409198"/>
                    <a:pt x="0" y="333129"/>
                  </a:cubicBezTo>
                  <a:lnTo>
                    <a:pt x="0" y="304275"/>
                  </a:lnTo>
                  <a:cubicBezTo>
                    <a:pt x="0" y="208096"/>
                    <a:pt x="78891" y="129404"/>
                    <a:pt x="174437" y="129404"/>
                  </a:cubicBezTo>
                  <a:lnTo>
                    <a:pt x="394456" y="129404"/>
                  </a:lnTo>
                  <a:lnTo>
                    <a:pt x="456693" y="122409"/>
                  </a:lnTo>
                  <a:cubicBezTo>
                    <a:pt x="504028" y="117163"/>
                    <a:pt x="549609" y="103174"/>
                    <a:pt x="592561" y="79566"/>
                  </a:cubicBezTo>
                  <a:lnTo>
                    <a:pt x="626747" y="60330"/>
                  </a:lnTo>
                  <a:lnTo>
                    <a:pt x="626747" y="50712"/>
                  </a:lnTo>
                  <a:cubicBezTo>
                    <a:pt x="626747" y="23607"/>
                    <a:pt x="650415" y="0"/>
                    <a:pt x="678465" y="0"/>
                  </a:cubicBezTo>
                  <a:close/>
                </a:path>
              </a:pathLst>
            </a:custGeom>
            <a:solidFill>
              <a:srgbClr val="50B495"/>
            </a:solidFill>
            <a:ln>
              <a:noFill/>
            </a:ln>
            <a:effectLst/>
          </p:spPr>
          <p:txBody>
            <a:bodyPr wrap="square" anchor="ctr">
              <a:noAutofit/>
            </a:bodyPr>
            <a:lstStyle/>
            <a:p>
              <a:endParaRPr lang="en-US" sz="6532" dirty="0">
                <a:solidFill>
                  <a:srgbClr val="50B495"/>
                </a:solidFill>
                <a:latin typeface="Montserrat" panose="00000500000000000000" pitchFamily="2" charset="0"/>
              </a:endParaRPr>
            </a:p>
          </p:txBody>
        </p:sp>
      </p:grpSp>
      <p:pic>
        <p:nvPicPr>
          <p:cNvPr id="12" name="圖形 11">
            <a:extLst>
              <a:ext uri="{FF2B5EF4-FFF2-40B4-BE49-F238E27FC236}">
                <a16:creationId xmlns:a16="http://schemas.microsoft.com/office/drawing/2014/main" id="{F474FF78-C003-4F40-BBBD-F5C095C6CE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2963" y="183098"/>
            <a:ext cx="1791313" cy="551629"/>
          </a:xfrm>
          <a:prstGeom prst="rect">
            <a:avLst/>
          </a:prstGeom>
        </p:spPr>
      </p:pic>
      <p:sp>
        <p:nvSpPr>
          <p:cNvPr id="13" name="文字方塊 12">
            <a:extLst>
              <a:ext uri="{FF2B5EF4-FFF2-40B4-BE49-F238E27FC236}">
                <a16:creationId xmlns:a16="http://schemas.microsoft.com/office/drawing/2014/main" id="{74BB8026-6892-4723-A878-B392D607C6DF}"/>
              </a:ext>
            </a:extLst>
          </p:cNvPr>
          <p:cNvSpPr txBox="1"/>
          <p:nvPr/>
        </p:nvSpPr>
        <p:spPr>
          <a:xfrm>
            <a:off x="0" y="242008"/>
            <a:ext cx="12192000" cy="830997"/>
          </a:xfrm>
          <a:prstGeom prst="rect">
            <a:avLst/>
          </a:prstGeom>
          <a:noFill/>
        </p:spPr>
        <p:txBody>
          <a:bodyPr wrap="square" rtlCol="0">
            <a:spAutoFit/>
          </a:bodyPr>
          <a:lstStyle/>
          <a:p>
            <a:pPr algn="ct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排放量計算</a:t>
            </a:r>
            <a:r>
              <a:rPr lang="en-US" altLang="zh-TW" sz="4800" b="1" spc="500" dirty="0">
                <a:solidFill>
                  <a:srgbClr val="3B3838"/>
                </a:solidFill>
                <a:latin typeface="微軟正黑體" panose="020B0604030504040204" pitchFamily="34" charset="-120"/>
                <a:ea typeface="微軟正黑體" panose="020B0604030504040204" pitchFamily="34" charset="-120"/>
              </a:rPr>
              <a:t>—</a:t>
            </a:r>
            <a:r>
              <a:rPr lang="zh-TW" altLang="en-US" sz="4800" b="1" spc="500" dirty="0">
                <a:solidFill>
                  <a:srgbClr val="3B3838"/>
                </a:solidFill>
                <a:latin typeface="微軟正黑體" panose="020B0604030504040204" pitchFamily="34" charset="-120"/>
                <a:ea typeface="微軟正黑體" panose="020B0604030504040204" pitchFamily="34" charset="-120"/>
              </a:rPr>
              <a:t>直接監測法</a:t>
            </a:r>
            <a:endPar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9523440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投影片編號版面配置區 8">
            <a:extLst>
              <a:ext uri="{FF2B5EF4-FFF2-40B4-BE49-F238E27FC236}">
                <a16:creationId xmlns:a16="http://schemas.microsoft.com/office/drawing/2014/main" id="{3378FF72-5123-5990-579A-5A1A292D5B93}"/>
              </a:ext>
            </a:extLst>
          </p:cNvPr>
          <p:cNvSpPr txBox="1">
            <a:spLocks/>
          </p:cNvSpPr>
          <p:nvPr/>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01CC4-3E67-4728-A622-C7FB40383D11}" type="slidenum">
              <a:rPr lang="zh-TW" altLang="en-US" sz="1600" smtClean="0">
                <a:solidFill>
                  <a:schemeClr val="tx1">
                    <a:lumMod val="65000"/>
                    <a:lumOff val="35000"/>
                  </a:schemeClr>
                </a:solidFill>
                <a:latin typeface="微軟正黑體" panose="020B0604030504040204" pitchFamily="34" charset="-120"/>
                <a:ea typeface="微軟正黑體" panose="020B0604030504040204" pitchFamily="34" charset="-120"/>
              </a:rPr>
              <a:pPr/>
              <a:t>42</a:t>
            </a:fld>
            <a:endParaRPr lang="zh-TW" altLang="en-US" sz="16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7" name="文字方塊 6">
            <a:extLst>
              <a:ext uri="{FF2B5EF4-FFF2-40B4-BE49-F238E27FC236}">
                <a16:creationId xmlns:a16="http://schemas.microsoft.com/office/drawing/2014/main" id="{42052872-3C50-429D-ADF7-BD5EEFE98C32}"/>
              </a:ext>
            </a:extLst>
          </p:cNvPr>
          <p:cNvSpPr txBox="1"/>
          <p:nvPr/>
        </p:nvSpPr>
        <p:spPr>
          <a:xfrm>
            <a:off x="0" y="242008"/>
            <a:ext cx="12192000" cy="830997"/>
          </a:xfrm>
          <a:prstGeom prst="rect">
            <a:avLst/>
          </a:prstGeom>
          <a:noFill/>
        </p:spPr>
        <p:txBody>
          <a:bodyPr wrap="square" rtlCol="0">
            <a:spAutoFit/>
          </a:bodyPr>
          <a:lstStyle/>
          <a:p>
            <a:pPr algn="ct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盤查與查驗時程</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（第</a:t>
            </a:r>
            <a:r>
              <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rPr>
              <a:t>6</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條及第</a:t>
            </a:r>
            <a:r>
              <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rPr>
              <a:t>9</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條）</a:t>
            </a:r>
          </a:p>
        </p:txBody>
      </p:sp>
      <p:sp>
        <p:nvSpPr>
          <p:cNvPr id="17" name="文字方塊 16">
            <a:extLst>
              <a:ext uri="{FF2B5EF4-FFF2-40B4-BE49-F238E27FC236}">
                <a16:creationId xmlns:a16="http://schemas.microsoft.com/office/drawing/2014/main" id="{CA9F70B2-5C74-41F2-9810-619AE84A9768}"/>
              </a:ext>
            </a:extLst>
          </p:cNvPr>
          <p:cNvSpPr txBox="1"/>
          <p:nvPr/>
        </p:nvSpPr>
        <p:spPr>
          <a:xfrm>
            <a:off x="480178" y="1231252"/>
            <a:ext cx="11597522" cy="461665"/>
          </a:xfrm>
          <a:prstGeom prst="rect">
            <a:avLst/>
          </a:prstGeom>
          <a:noFill/>
        </p:spPr>
        <p:txBody>
          <a:bodyPr wrap="square">
            <a:spAutoFit/>
          </a:bodyPr>
          <a:lstStyle/>
          <a:p>
            <a:pPr marL="457200" indent="-457200">
              <a:buBlip>
                <a:blip r:embed="rId2"/>
              </a:buBlip>
            </a:pP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溫室氣體盤查登錄及查驗作業時程如下：</a:t>
            </a:r>
          </a:p>
        </p:txBody>
      </p:sp>
      <p:pic>
        <p:nvPicPr>
          <p:cNvPr id="18" name="圖形 17">
            <a:extLst>
              <a:ext uri="{FF2B5EF4-FFF2-40B4-BE49-F238E27FC236}">
                <a16:creationId xmlns:a16="http://schemas.microsoft.com/office/drawing/2014/main" id="{763D8885-5AF7-48B7-A028-C78BB9F53D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2963" y="183098"/>
            <a:ext cx="1791313" cy="551629"/>
          </a:xfrm>
          <a:prstGeom prst="rect">
            <a:avLst/>
          </a:prstGeom>
        </p:spPr>
      </p:pic>
      <p:sp>
        <p:nvSpPr>
          <p:cNvPr id="16" name="TextBox 21">
            <a:extLst>
              <a:ext uri="{FF2B5EF4-FFF2-40B4-BE49-F238E27FC236}">
                <a16:creationId xmlns:a16="http://schemas.microsoft.com/office/drawing/2014/main" id="{BAAE76AC-DEB0-4C69-9BB1-07E4DC02A748}"/>
              </a:ext>
            </a:extLst>
          </p:cNvPr>
          <p:cNvSpPr txBox="1"/>
          <p:nvPr/>
        </p:nvSpPr>
        <p:spPr>
          <a:xfrm>
            <a:off x="952693" y="2828354"/>
            <a:ext cx="4680000" cy="1883401"/>
          </a:xfrm>
          <a:prstGeom prst="rect">
            <a:avLst/>
          </a:prstGeom>
          <a:noFill/>
        </p:spPr>
        <p:txBody>
          <a:bodyPr wrap="square" rtlCol="0">
            <a:spAutoFit/>
          </a:bodyPr>
          <a:lstStyle/>
          <a:p>
            <a:pPr marL="342900" lvl="0" indent="-342900">
              <a:lnSpc>
                <a:spcPct val="150000"/>
              </a:lnSpc>
              <a:buFont typeface="Wingdings" panose="05000000000000000000" pitchFamily="2" charset="2"/>
              <a:buChar char="p"/>
            </a:pPr>
            <a:r>
              <a:rPr lang="zh-TW" altLang="en-US" sz="2000" spc="100" dirty="0">
                <a:solidFill>
                  <a:schemeClr val="tx1">
                    <a:lumMod val="75000"/>
                    <a:lumOff val="25000"/>
                  </a:schemeClr>
                </a:solidFill>
                <a:latin typeface="Times New Roman" panose="02020603050405020304" pitchFamily="18" charset="0"/>
                <a:ea typeface="微軟正黑體" panose="020B0604030504040204" pitchFamily="34" charset="-120"/>
                <a:cs typeface="Times New Roman" panose="02020603050405020304" pitchFamily="18" charset="0"/>
              </a:rPr>
              <a:t>事業依規定格式，以網路傳輸方法，登錄前一年度溫室氣體排放量。</a:t>
            </a:r>
            <a:endParaRPr lang="en-US" altLang="zh-TW" sz="2000" spc="100" dirty="0">
              <a:solidFill>
                <a:schemeClr val="tx1">
                  <a:lumMod val="75000"/>
                  <a:lumOff val="25000"/>
                </a:schemeClr>
              </a:solidFill>
              <a:latin typeface="Times New Roman" panose="02020603050405020304" pitchFamily="18" charset="0"/>
              <a:ea typeface="微軟正黑體" panose="020B0604030504040204" pitchFamily="34" charset="-120"/>
              <a:cs typeface="Times New Roman" panose="02020603050405020304" pitchFamily="18" charset="0"/>
            </a:endParaRPr>
          </a:p>
          <a:p>
            <a:pPr marL="342900" lvl="0" indent="-342900">
              <a:lnSpc>
                <a:spcPct val="150000"/>
              </a:lnSpc>
              <a:buFont typeface="Wingdings" panose="05000000000000000000" pitchFamily="2" charset="2"/>
              <a:buChar char="p"/>
            </a:pPr>
            <a:r>
              <a:rPr lang="zh-TW" altLang="en-US" sz="2000" spc="100" dirty="0">
                <a:solidFill>
                  <a:schemeClr val="tx1">
                    <a:lumMod val="75000"/>
                    <a:lumOff val="25000"/>
                  </a:schemeClr>
                </a:solidFill>
                <a:latin typeface="Times New Roman" panose="02020603050405020304" pitchFamily="18" charset="0"/>
                <a:ea typeface="微軟正黑體" panose="020B0604030504040204" pitchFamily="34" charset="-120"/>
                <a:cs typeface="Times New Roman" panose="02020603050405020304" pitchFamily="18" charset="0"/>
              </a:rPr>
              <a:t>溫室氣體</a:t>
            </a:r>
            <a:r>
              <a:rPr lang="zh-TW" altLang="en-US" sz="2000" b="1" spc="100" dirty="0">
                <a:solidFill>
                  <a:srgbClr val="C00000"/>
                </a:solidFill>
                <a:latin typeface="Times New Roman" panose="02020603050405020304" pitchFamily="18" charset="0"/>
                <a:ea typeface="微軟正黑體" panose="020B0604030504040204" pitchFamily="34" charset="-120"/>
                <a:cs typeface="Times New Roman" panose="02020603050405020304" pitchFamily="18" charset="0"/>
              </a:rPr>
              <a:t>排放量清冊</a:t>
            </a:r>
            <a:r>
              <a:rPr lang="zh-TW" altLang="en-US" sz="2000" spc="100" dirty="0">
                <a:solidFill>
                  <a:schemeClr val="tx1">
                    <a:lumMod val="75000"/>
                    <a:lumOff val="25000"/>
                  </a:schemeClr>
                </a:solidFill>
                <a:latin typeface="Times New Roman" panose="02020603050405020304" pitchFamily="18" charset="0"/>
                <a:ea typeface="微軟正黑體" panose="020B0604030504040204" pitchFamily="34" charset="-120"/>
                <a:cs typeface="Times New Roman" panose="02020603050405020304" pitchFamily="18" charset="0"/>
              </a:rPr>
              <a:t>及</a:t>
            </a:r>
            <a:r>
              <a:rPr lang="zh-TW" altLang="en-US" sz="2000" b="1" spc="100" dirty="0">
                <a:solidFill>
                  <a:srgbClr val="C00000"/>
                </a:solidFill>
                <a:latin typeface="Times New Roman" panose="02020603050405020304" pitchFamily="18" charset="0"/>
                <a:ea typeface="微軟正黑體" panose="020B0604030504040204" pitchFamily="34" charset="-120"/>
                <a:cs typeface="Times New Roman" panose="02020603050405020304" pitchFamily="18" charset="0"/>
              </a:rPr>
              <a:t>盤查報告書</a:t>
            </a:r>
            <a:r>
              <a:rPr lang="zh-TW" altLang="en-US" sz="2000" b="1" spc="100" dirty="0">
                <a:solidFill>
                  <a:schemeClr val="tx1">
                    <a:lumMod val="75000"/>
                    <a:lumOff val="25000"/>
                  </a:schemeClr>
                </a:solidFill>
                <a:latin typeface="Times New Roman" panose="02020603050405020304" pitchFamily="18" charset="0"/>
                <a:ea typeface="微軟正黑體" panose="020B0604030504040204" pitchFamily="34" charset="-120"/>
                <a:cs typeface="Times New Roman" panose="02020603050405020304" pitchFamily="18" charset="0"/>
              </a:rPr>
              <a:t>上傳</a:t>
            </a:r>
            <a:r>
              <a:rPr lang="zh-TW" altLang="en-US" sz="2000" spc="100" dirty="0">
                <a:solidFill>
                  <a:schemeClr val="tx1">
                    <a:lumMod val="75000"/>
                    <a:lumOff val="25000"/>
                  </a:schemeClr>
                </a:solidFill>
                <a:latin typeface="Times New Roman" panose="02020603050405020304" pitchFamily="18" charset="0"/>
                <a:ea typeface="微軟正黑體" panose="020B0604030504040204" pitchFamily="34" charset="-120"/>
                <a:cs typeface="Times New Roman" panose="02020603050405020304" pitchFamily="18" charset="0"/>
              </a:rPr>
              <a:t>至指定資訊平台。</a:t>
            </a:r>
          </a:p>
        </p:txBody>
      </p:sp>
      <p:sp>
        <p:nvSpPr>
          <p:cNvPr id="30" name="TextBox 23">
            <a:extLst>
              <a:ext uri="{FF2B5EF4-FFF2-40B4-BE49-F238E27FC236}">
                <a16:creationId xmlns:a16="http://schemas.microsoft.com/office/drawing/2014/main" id="{0512842C-2E4A-4CF0-85DF-61C6BC6C302E}"/>
              </a:ext>
            </a:extLst>
          </p:cNvPr>
          <p:cNvSpPr txBox="1"/>
          <p:nvPr/>
        </p:nvSpPr>
        <p:spPr>
          <a:xfrm>
            <a:off x="5921489" y="2795697"/>
            <a:ext cx="4756036" cy="3344377"/>
          </a:xfrm>
          <a:prstGeom prst="rect">
            <a:avLst/>
          </a:prstGeom>
          <a:noFill/>
        </p:spPr>
        <p:txBody>
          <a:bodyPr wrap="square" rtlCol="0">
            <a:spAutoFit/>
          </a:bodyPr>
          <a:lstStyle/>
          <a:p>
            <a:pPr marL="342900" indent="-342900">
              <a:lnSpc>
                <a:spcPct val="150000"/>
              </a:lnSpc>
              <a:spcBef>
                <a:spcPts val="300"/>
              </a:spcBef>
              <a:spcAft>
                <a:spcPts val="300"/>
              </a:spcAft>
              <a:buFont typeface="Wingdings" panose="05000000000000000000" pitchFamily="2" charset="2"/>
              <a:buChar char="p"/>
            </a:pPr>
            <a:r>
              <a:rPr lang="zh-TW" altLang="en-US" sz="2000" spc="100" dirty="0">
                <a:solidFill>
                  <a:schemeClr val="tx1">
                    <a:lumMod val="75000"/>
                    <a:lumOff val="25000"/>
                  </a:schemeClr>
                </a:solidFill>
                <a:latin typeface="Times New Roman" panose="02020603050405020304" pitchFamily="18" charset="0"/>
                <a:ea typeface="微軟正黑體" panose="020B0604030504040204" pitchFamily="34" charset="-120"/>
                <a:cs typeface="Times New Roman" panose="02020603050405020304" pitchFamily="18" charset="0"/>
              </a:rPr>
              <a:t>事業依規定格式，</a:t>
            </a:r>
            <a:r>
              <a:rPr lang="zh-TW" altLang="en-US" sz="2000" b="1" spc="100" dirty="0">
                <a:solidFill>
                  <a:schemeClr val="tx1">
                    <a:lumMod val="75000"/>
                    <a:lumOff val="25000"/>
                  </a:schemeClr>
                </a:solidFill>
                <a:latin typeface="Times New Roman" panose="02020603050405020304" pitchFamily="18" charset="0"/>
                <a:ea typeface="微軟正黑體" panose="020B0604030504040204" pitchFamily="34" charset="-120"/>
                <a:cs typeface="Times New Roman" panose="02020603050405020304" pitchFamily="18" charset="0"/>
              </a:rPr>
              <a:t>上傳</a:t>
            </a:r>
            <a:r>
              <a:rPr lang="zh-TW" altLang="en-US" sz="2000" b="1" spc="100" dirty="0">
                <a:solidFill>
                  <a:srgbClr val="C00000"/>
                </a:solidFill>
                <a:latin typeface="Times New Roman" panose="02020603050405020304" pitchFamily="18" charset="0"/>
                <a:ea typeface="微軟正黑體" panose="020B0604030504040204" pitchFamily="34" charset="-120"/>
                <a:cs typeface="Times New Roman" panose="02020603050405020304" pitchFamily="18" charset="0"/>
              </a:rPr>
              <a:t>查驗總結報告</a:t>
            </a:r>
            <a:r>
              <a:rPr lang="zh-TW" altLang="en-US" sz="2000" b="1" spc="100" dirty="0">
                <a:solidFill>
                  <a:schemeClr val="tx1">
                    <a:lumMod val="75000"/>
                    <a:lumOff val="25000"/>
                  </a:schemeClr>
                </a:solidFill>
                <a:latin typeface="Times New Roman" panose="02020603050405020304" pitchFamily="18" charset="0"/>
                <a:ea typeface="微軟正黑體" panose="020B0604030504040204" pitchFamily="34" charset="-120"/>
                <a:cs typeface="Times New Roman" panose="02020603050405020304" pitchFamily="18" charset="0"/>
              </a:rPr>
              <a:t>及</a:t>
            </a:r>
            <a:r>
              <a:rPr lang="zh-TW" altLang="en-US" sz="2000" b="1" spc="100" dirty="0">
                <a:solidFill>
                  <a:srgbClr val="C00000"/>
                </a:solidFill>
                <a:latin typeface="Times New Roman" panose="02020603050405020304" pitchFamily="18" charset="0"/>
                <a:ea typeface="微軟正黑體" panose="020B0604030504040204" pitchFamily="34" charset="-120"/>
                <a:cs typeface="Times New Roman" panose="02020603050405020304" pitchFamily="18" charset="0"/>
              </a:rPr>
              <a:t>查驗聲明書</a:t>
            </a:r>
            <a:r>
              <a:rPr lang="zh-TW" altLang="en-US" sz="2000" b="1" spc="100" dirty="0">
                <a:solidFill>
                  <a:schemeClr val="tx1">
                    <a:lumMod val="75000"/>
                    <a:lumOff val="25000"/>
                  </a:schemeClr>
                </a:solidFill>
                <a:latin typeface="Times New Roman" panose="02020603050405020304" pitchFamily="18" charset="0"/>
                <a:ea typeface="微軟正黑體" panose="020B0604030504040204" pitchFamily="34" charset="-120"/>
                <a:cs typeface="Times New Roman" panose="02020603050405020304" pitchFamily="18" charset="0"/>
              </a:rPr>
              <a:t>之查驗結果</a:t>
            </a:r>
            <a:r>
              <a:rPr lang="zh-TW" altLang="en-US" sz="2000" spc="100" dirty="0">
                <a:solidFill>
                  <a:schemeClr val="tx1">
                    <a:lumMod val="75000"/>
                    <a:lumOff val="25000"/>
                  </a:schemeClr>
                </a:solidFill>
                <a:latin typeface="Times New Roman" panose="02020603050405020304" pitchFamily="18" charset="0"/>
                <a:ea typeface="微軟正黑體" panose="020B0604030504040204" pitchFamily="34" charset="-120"/>
                <a:cs typeface="Times New Roman" panose="02020603050405020304" pitchFamily="18" charset="0"/>
              </a:rPr>
              <a:t>至指定之資訊平台。</a:t>
            </a:r>
            <a:endParaRPr lang="en-US" altLang="zh-TW" sz="2000" spc="100" dirty="0">
              <a:solidFill>
                <a:schemeClr val="tx1">
                  <a:lumMod val="75000"/>
                  <a:lumOff val="25000"/>
                </a:schemeClr>
              </a:solidFill>
              <a:latin typeface="Times New Roman" panose="02020603050405020304" pitchFamily="18" charset="0"/>
              <a:ea typeface="微軟正黑體" panose="020B0604030504040204" pitchFamily="34" charset="-120"/>
              <a:cs typeface="Times New Roman" panose="02020603050405020304" pitchFamily="18" charset="0"/>
            </a:endParaRPr>
          </a:p>
          <a:p>
            <a:pPr marL="342900" indent="-342900">
              <a:lnSpc>
                <a:spcPct val="150000"/>
              </a:lnSpc>
              <a:spcBef>
                <a:spcPts val="300"/>
              </a:spcBef>
              <a:spcAft>
                <a:spcPts val="300"/>
              </a:spcAft>
              <a:buFont typeface="Wingdings" panose="05000000000000000000" pitchFamily="2" charset="2"/>
              <a:buChar char="p"/>
            </a:pPr>
            <a:r>
              <a:rPr lang="zh-TW" altLang="en-US" sz="2000" spc="100" dirty="0">
                <a:solidFill>
                  <a:schemeClr val="tx1">
                    <a:lumMod val="75000"/>
                    <a:lumOff val="25000"/>
                  </a:schemeClr>
                </a:solidFill>
                <a:latin typeface="Times New Roman" panose="02020603050405020304" pitchFamily="18" charset="0"/>
                <a:ea typeface="微軟正黑體" panose="020B0604030504040204" pitchFamily="34" charset="-120"/>
                <a:cs typeface="Times New Roman" panose="02020603050405020304" pitchFamily="18" charset="0"/>
              </a:rPr>
              <a:t>事業原登錄之排放量盤查資料與查驗機構查驗結果不一致者，事業應於</a:t>
            </a:r>
            <a:r>
              <a:rPr lang="zh-TW" altLang="en-US" sz="2000" b="1" spc="100" dirty="0">
                <a:solidFill>
                  <a:schemeClr val="tx1">
                    <a:lumMod val="75000"/>
                    <a:lumOff val="25000"/>
                  </a:schemeClr>
                </a:solidFill>
                <a:latin typeface="Times New Roman" panose="02020603050405020304" pitchFamily="18" charset="0"/>
                <a:ea typeface="微軟正黑體" panose="020B0604030504040204" pitchFamily="34" charset="-120"/>
                <a:cs typeface="Times New Roman" panose="02020603050405020304" pitchFamily="18" charset="0"/>
              </a:rPr>
              <a:t>上傳查驗結果時併同上傳修正後之排放量清冊及盤查報告書</a:t>
            </a:r>
            <a:r>
              <a:rPr lang="zh-TW" altLang="en-US" b="1" spc="100" dirty="0">
                <a:solidFill>
                  <a:schemeClr val="tx1">
                    <a:lumMod val="75000"/>
                    <a:lumOff val="25000"/>
                  </a:schemeClr>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en-US" altLang="zh-TW" b="1" spc="100" dirty="0">
              <a:solidFill>
                <a:schemeClr val="tx1">
                  <a:lumMod val="75000"/>
                  <a:lumOff val="25000"/>
                </a:schemeClr>
              </a:solidFill>
              <a:latin typeface="Times New Roman" panose="02020603050405020304" pitchFamily="18" charset="0"/>
              <a:ea typeface="微軟正黑體" panose="020B0604030504040204" pitchFamily="34" charset="-120"/>
              <a:cs typeface="Times New Roman" panose="02020603050405020304" pitchFamily="18" charset="0"/>
            </a:endParaRPr>
          </a:p>
        </p:txBody>
      </p:sp>
      <p:cxnSp>
        <p:nvCxnSpPr>
          <p:cNvPr id="31" name="Straight Connector 8">
            <a:extLst>
              <a:ext uri="{FF2B5EF4-FFF2-40B4-BE49-F238E27FC236}">
                <a16:creationId xmlns:a16="http://schemas.microsoft.com/office/drawing/2014/main" id="{3B663C48-4473-4AB0-8478-283F846B7F67}"/>
              </a:ext>
            </a:extLst>
          </p:cNvPr>
          <p:cNvCxnSpPr/>
          <p:nvPr/>
        </p:nvCxnSpPr>
        <p:spPr>
          <a:xfrm>
            <a:off x="861809" y="2251829"/>
            <a:ext cx="4680000" cy="0"/>
          </a:xfrm>
          <a:prstGeom prst="line">
            <a:avLst/>
          </a:prstGeom>
          <a:ln w="50800">
            <a:solidFill>
              <a:srgbClr val="56697C"/>
            </a:solidFill>
            <a:headEnd type="oval"/>
          </a:ln>
        </p:spPr>
        <p:style>
          <a:lnRef idx="1">
            <a:schemeClr val="accent1"/>
          </a:lnRef>
          <a:fillRef idx="0">
            <a:schemeClr val="accent1"/>
          </a:fillRef>
          <a:effectRef idx="0">
            <a:schemeClr val="accent1"/>
          </a:effectRef>
          <a:fontRef idx="minor">
            <a:schemeClr val="tx1"/>
          </a:fontRef>
        </p:style>
      </p:cxnSp>
      <p:sp>
        <p:nvSpPr>
          <p:cNvPr id="32" name="Arc 9">
            <a:extLst>
              <a:ext uri="{FF2B5EF4-FFF2-40B4-BE49-F238E27FC236}">
                <a16:creationId xmlns:a16="http://schemas.microsoft.com/office/drawing/2014/main" id="{EA927CCB-741D-405A-8BFF-482345194F16}"/>
              </a:ext>
            </a:extLst>
          </p:cNvPr>
          <p:cNvSpPr/>
          <p:nvPr/>
        </p:nvSpPr>
        <p:spPr>
          <a:xfrm>
            <a:off x="5551375" y="2090416"/>
            <a:ext cx="370114" cy="370114"/>
          </a:xfrm>
          <a:prstGeom prst="arc">
            <a:avLst>
              <a:gd name="adj1" fmla="val 1821037"/>
              <a:gd name="adj2" fmla="val 19752242"/>
            </a:avLst>
          </a:prstGeom>
          <a:noFill/>
          <a:ln w="50800">
            <a:solidFill>
              <a:srgbClr val="5669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cxnSp>
        <p:nvCxnSpPr>
          <p:cNvPr id="33" name="Straight Connector 10">
            <a:extLst>
              <a:ext uri="{FF2B5EF4-FFF2-40B4-BE49-F238E27FC236}">
                <a16:creationId xmlns:a16="http://schemas.microsoft.com/office/drawing/2014/main" id="{7497BBDD-01A5-42E0-A9F3-64C51FD9E01D}"/>
              </a:ext>
            </a:extLst>
          </p:cNvPr>
          <p:cNvCxnSpPr/>
          <p:nvPr/>
        </p:nvCxnSpPr>
        <p:spPr>
          <a:xfrm>
            <a:off x="5736432" y="2251829"/>
            <a:ext cx="4680000" cy="0"/>
          </a:xfrm>
          <a:prstGeom prst="line">
            <a:avLst/>
          </a:prstGeom>
          <a:ln w="50800">
            <a:solidFill>
              <a:srgbClr val="D48709"/>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34" name="Arc 16">
            <a:extLst>
              <a:ext uri="{FF2B5EF4-FFF2-40B4-BE49-F238E27FC236}">
                <a16:creationId xmlns:a16="http://schemas.microsoft.com/office/drawing/2014/main" id="{D34355BA-A4DE-402B-8FDF-8C68C15ABFB9}"/>
              </a:ext>
            </a:extLst>
          </p:cNvPr>
          <p:cNvSpPr/>
          <p:nvPr/>
        </p:nvSpPr>
        <p:spPr>
          <a:xfrm>
            <a:off x="10420111" y="2083082"/>
            <a:ext cx="370114" cy="370114"/>
          </a:xfrm>
          <a:prstGeom prst="arc">
            <a:avLst>
              <a:gd name="adj1" fmla="val 1821037"/>
              <a:gd name="adj2" fmla="val 19752242"/>
            </a:avLst>
          </a:prstGeom>
          <a:noFill/>
          <a:ln w="50800">
            <a:solidFill>
              <a:srgbClr val="D487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sp>
        <p:nvSpPr>
          <p:cNvPr id="35" name="TextBox 22">
            <a:extLst>
              <a:ext uri="{FF2B5EF4-FFF2-40B4-BE49-F238E27FC236}">
                <a16:creationId xmlns:a16="http://schemas.microsoft.com/office/drawing/2014/main" id="{0979A01B-5076-42FF-9456-55D446C056E9}"/>
              </a:ext>
            </a:extLst>
          </p:cNvPr>
          <p:cNvSpPr txBox="1"/>
          <p:nvPr/>
        </p:nvSpPr>
        <p:spPr>
          <a:xfrm>
            <a:off x="7485362" y="1752253"/>
            <a:ext cx="1518364" cy="523220"/>
          </a:xfrm>
          <a:prstGeom prst="rect">
            <a:avLst/>
          </a:prstGeom>
          <a:noFill/>
        </p:spPr>
        <p:txBody>
          <a:bodyPr wrap="none" rtlCol="0">
            <a:spAutoFit/>
          </a:bodyPr>
          <a:lstStyle/>
          <a:p>
            <a:pPr algn="ctr"/>
            <a:r>
              <a:rPr lang="zh-TW" altLang="en-US" sz="2800" b="1" dirty="0">
                <a:solidFill>
                  <a:schemeClr val="accent3">
                    <a:lumMod val="75000"/>
                  </a:schemeClr>
                </a:solidFill>
                <a:latin typeface="微軟正黑體" panose="020B0604030504040204" pitchFamily="34" charset="-120"/>
                <a:ea typeface="微軟正黑體" panose="020B0604030504040204" pitchFamily="34" charset="-120"/>
                <a:cs typeface="Open Sans" panose="020B0606030504020204" pitchFamily="34" charset="0"/>
              </a:rPr>
              <a:t>查驗</a:t>
            </a:r>
            <a:r>
              <a:rPr lang="zh-TW" altLang="en-US" sz="2400" b="1" dirty="0">
                <a:solidFill>
                  <a:schemeClr val="accent3">
                    <a:lumMod val="75000"/>
                  </a:schemeClr>
                </a:solidFill>
                <a:latin typeface="微軟正黑體" panose="020B0604030504040204" pitchFamily="34" charset="-120"/>
                <a:ea typeface="微軟正黑體" panose="020B0604030504040204" pitchFamily="34" charset="-120"/>
                <a:cs typeface="Open Sans" panose="020B0606030504020204" pitchFamily="34" charset="0"/>
              </a:rPr>
              <a:t>作業</a:t>
            </a:r>
            <a:endParaRPr lang="en-US" sz="2400" b="1" dirty="0">
              <a:solidFill>
                <a:schemeClr val="accent3">
                  <a:lumMod val="75000"/>
                </a:schemeClr>
              </a:solidFill>
              <a:latin typeface="微軟正黑體" panose="020B0604030504040204" pitchFamily="34" charset="-120"/>
              <a:ea typeface="微軟正黑體" panose="020B0604030504040204" pitchFamily="34" charset="-120"/>
              <a:cs typeface="Open Sans" panose="020B0606030504020204" pitchFamily="34" charset="0"/>
            </a:endParaRPr>
          </a:p>
        </p:txBody>
      </p:sp>
      <p:sp>
        <p:nvSpPr>
          <p:cNvPr id="36" name="TextBox 20">
            <a:extLst>
              <a:ext uri="{FF2B5EF4-FFF2-40B4-BE49-F238E27FC236}">
                <a16:creationId xmlns:a16="http://schemas.microsoft.com/office/drawing/2014/main" id="{9507BDA5-4A18-434D-8325-3709BB9044B0}"/>
              </a:ext>
            </a:extLst>
          </p:cNvPr>
          <p:cNvSpPr txBox="1"/>
          <p:nvPr/>
        </p:nvSpPr>
        <p:spPr>
          <a:xfrm>
            <a:off x="2598462" y="1752253"/>
            <a:ext cx="1518364" cy="523220"/>
          </a:xfrm>
          <a:prstGeom prst="rect">
            <a:avLst/>
          </a:prstGeom>
          <a:noFill/>
        </p:spPr>
        <p:txBody>
          <a:bodyPr wrap="none" rtlCol="0">
            <a:spAutoFit/>
          </a:bodyPr>
          <a:lstStyle/>
          <a:p>
            <a:pPr algn="ctr"/>
            <a:r>
              <a:rPr lang="zh-TW" altLang="en-US" sz="2800" b="1" dirty="0">
                <a:solidFill>
                  <a:srgbClr val="56697C"/>
                </a:solidFill>
                <a:latin typeface="微軟正黑體" panose="020B0604030504040204" pitchFamily="34" charset="-120"/>
                <a:ea typeface="微軟正黑體" panose="020B0604030504040204" pitchFamily="34" charset="-120"/>
                <a:cs typeface="Open Sans" panose="020B0606030504020204" pitchFamily="34" charset="0"/>
              </a:rPr>
              <a:t>盤查</a:t>
            </a:r>
            <a:r>
              <a:rPr lang="zh-TW" altLang="en-US" sz="2400" b="1" dirty="0">
                <a:solidFill>
                  <a:srgbClr val="56697C"/>
                </a:solidFill>
                <a:latin typeface="微軟正黑體" panose="020B0604030504040204" pitchFamily="34" charset="-120"/>
                <a:ea typeface="微軟正黑體" panose="020B0604030504040204" pitchFamily="34" charset="-120"/>
                <a:cs typeface="Open Sans" panose="020B0606030504020204" pitchFamily="34" charset="0"/>
              </a:rPr>
              <a:t>作業</a:t>
            </a:r>
            <a:endParaRPr lang="en-US" sz="2400" b="1" dirty="0">
              <a:solidFill>
                <a:srgbClr val="56697C"/>
              </a:solidFill>
              <a:latin typeface="微軟正黑體" panose="020B0604030504040204" pitchFamily="34" charset="-120"/>
              <a:ea typeface="微軟正黑體" panose="020B0604030504040204" pitchFamily="34" charset="-120"/>
              <a:cs typeface="Open Sans" panose="020B0606030504020204" pitchFamily="34" charset="0"/>
            </a:endParaRPr>
          </a:p>
        </p:txBody>
      </p:sp>
      <p:sp>
        <p:nvSpPr>
          <p:cNvPr id="37" name="TextBox 21">
            <a:extLst>
              <a:ext uri="{FF2B5EF4-FFF2-40B4-BE49-F238E27FC236}">
                <a16:creationId xmlns:a16="http://schemas.microsoft.com/office/drawing/2014/main" id="{8208F547-E9E5-4C1E-9718-6DC3091FF654}"/>
              </a:ext>
            </a:extLst>
          </p:cNvPr>
          <p:cNvSpPr txBox="1"/>
          <p:nvPr/>
        </p:nvSpPr>
        <p:spPr>
          <a:xfrm>
            <a:off x="2212922" y="2334032"/>
            <a:ext cx="2289443" cy="461665"/>
          </a:xfrm>
          <a:prstGeom prst="rect">
            <a:avLst/>
          </a:prstGeom>
          <a:noFill/>
        </p:spPr>
        <p:txBody>
          <a:bodyPr wrap="square" rtlCol="0">
            <a:spAutoFit/>
          </a:bodyPr>
          <a:lstStyle/>
          <a:p>
            <a:pPr algn="ctr"/>
            <a:r>
              <a:rPr lang="en-US" altLang="zh-TW" sz="2400" b="1" dirty="0">
                <a:solidFill>
                  <a:srgbClr val="56697C"/>
                </a:solidFill>
                <a:latin typeface="微軟正黑體" panose="020B0604030504040204" pitchFamily="34" charset="-120"/>
                <a:ea typeface="微軟正黑體" panose="020B0604030504040204" pitchFamily="34" charset="-120"/>
                <a:cs typeface="Open Sans" panose="020B0606030504020204" pitchFamily="34" charset="0"/>
              </a:rPr>
              <a:t>4 </a:t>
            </a:r>
            <a:r>
              <a:rPr lang="zh-TW" altLang="en-US" sz="2400" b="1" dirty="0">
                <a:solidFill>
                  <a:srgbClr val="56697C"/>
                </a:solidFill>
                <a:latin typeface="微軟正黑體" panose="020B0604030504040204" pitchFamily="34" charset="-120"/>
                <a:ea typeface="微軟正黑體" panose="020B0604030504040204" pitchFamily="34" charset="-120"/>
                <a:cs typeface="Open Sans" panose="020B0606030504020204" pitchFamily="34" charset="0"/>
              </a:rPr>
              <a:t>月</a:t>
            </a:r>
            <a:r>
              <a:rPr lang="en-US" altLang="zh-TW" sz="2400" b="1" dirty="0">
                <a:solidFill>
                  <a:srgbClr val="56697C"/>
                </a:solidFill>
                <a:latin typeface="微軟正黑體" panose="020B0604030504040204" pitchFamily="34" charset="-120"/>
                <a:ea typeface="微軟正黑體" panose="020B0604030504040204" pitchFamily="34" charset="-120"/>
                <a:cs typeface="Open Sans" panose="020B0606030504020204" pitchFamily="34" charset="0"/>
              </a:rPr>
              <a:t>30</a:t>
            </a:r>
            <a:r>
              <a:rPr lang="zh-TW" altLang="en-US" sz="2400" b="1" dirty="0">
                <a:solidFill>
                  <a:srgbClr val="56697C"/>
                </a:solidFill>
                <a:latin typeface="微軟正黑體" panose="020B0604030504040204" pitchFamily="34" charset="-120"/>
                <a:ea typeface="微軟正黑體" panose="020B0604030504040204" pitchFamily="34" charset="-120"/>
                <a:cs typeface="Open Sans" panose="020B0606030504020204" pitchFamily="34" charset="0"/>
              </a:rPr>
              <a:t>日前</a:t>
            </a:r>
            <a:endParaRPr lang="en-US" sz="2400" b="1" dirty="0">
              <a:solidFill>
                <a:srgbClr val="56697C"/>
              </a:solidFill>
              <a:latin typeface="微軟正黑體" panose="020B0604030504040204" pitchFamily="34" charset="-120"/>
              <a:ea typeface="微軟正黑體" panose="020B0604030504040204" pitchFamily="34" charset="-120"/>
              <a:cs typeface="Open Sans" panose="020B0606030504020204" pitchFamily="34" charset="0"/>
            </a:endParaRPr>
          </a:p>
        </p:txBody>
      </p:sp>
      <p:sp>
        <p:nvSpPr>
          <p:cNvPr id="38" name="TextBox 23">
            <a:extLst>
              <a:ext uri="{FF2B5EF4-FFF2-40B4-BE49-F238E27FC236}">
                <a16:creationId xmlns:a16="http://schemas.microsoft.com/office/drawing/2014/main" id="{7B2AA19F-C82D-4B53-85ED-555CB5695773}"/>
              </a:ext>
            </a:extLst>
          </p:cNvPr>
          <p:cNvSpPr txBox="1"/>
          <p:nvPr/>
        </p:nvSpPr>
        <p:spPr>
          <a:xfrm>
            <a:off x="7308174" y="2334032"/>
            <a:ext cx="1918178" cy="461665"/>
          </a:xfrm>
          <a:prstGeom prst="rect">
            <a:avLst/>
          </a:prstGeom>
          <a:noFill/>
        </p:spPr>
        <p:txBody>
          <a:bodyPr wrap="square" rtlCol="0">
            <a:spAutoFit/>
          </a:bodyPr>
          <a:lstStyle/>
          <a:p>
            <a:pPr algn="ctr"/>
            <a:r>
              <a:rPr lang="en-US" altLang="zh-TW" sz="2400" b="1" dirty="0">
                <a:solidFill>
                  <a:schemeClr val="accent3">
                    <a:lumMod val="75000"/>
                  </a:schemeClr>
                </a:solidFill>
                <a:latin typeface="微軟正黑體" panose="020B0604030504040204" pitchFamily="34" charset="-120"/>
                <a:ea typeface="微軟正黑體" panose="020B0604030504040204" pitchFamily="34" charset="-120"/>
                <a:cs typeface="Open Sans" panose="020B0606030504020204" pitchFamily="34" charset="0"/>
              </a:rPr>
              <a:t>10</a:t>
            </a:r>
            <a:r>
              <a:rPr lang="zh-TW" altLang="en-US" sz="2400" b="1" dirty="0">
                <a:solidFill>
                  <a:schemeClr val="accent3">
                    <a:lumMod val="75000"/>
                  </a:schemeClr>
                </a:solidFill>
                <a:latin typeface="微軟正黑體" panose="020B0604030504040204" pitchFamily="34" charset="-120"/>
                <a:ea typeface="微軟正黑體" panose="020B0604030504040204" pitchFamily="34" charset="-120"/>
                <a:cs typeface="Open Sans" panose="020B0606030504020204" pitchFamily="34" charset="0"/>
              </a:rPr>
              <a:t> 月</a:t>
            </a:r>
            <a:r>
              <a:rPr lang="en-US" altLang="zh-TW" sz="2400" b="1" dirty="0">
                <a:solidFill>
                  <a:schemeClr val="accent3">
                    <a:lumMod val="75000"/>
                  </a:schemeClr>
                </a:solidFill>
                <a:latin typeface="微軟正黑體" panose="020B0604030504040204" pitchFamily="34" charset="-120"/>
                <a:ea typeface="微軟正黑體" panose="020B0604030504040204" pitchFamily="34" charset="-120"/>
                <a:cs typeface="Open Sans" panose="020B0606030504020204" pitchFamily="34" charset="0"/>
              </a:rPr>
              <a:t>31</a:t>
            </a:r>
            <a:r>
              <a:rPr lang="zh-TW" altLang="en-US" sz="2400" b="1" dirty="0">
                <a:solidFill>
                  <a:schemeClr val="accent3">
                    <a:lumMod val="75000"/>
                  </a:schemeClr>
                </a:solidFill>
                <a:latin typeface="微軟正黑體" panose="020B0604030504040204" pitchFamily="34" charset="-120"/>
                <a:ea typeface="微軟正黑體" panose="020B0604030504040204" pitchFamily="34" charset="-120"/>
                <a:cs typeface="Open Sans" panose="020B0606030504020204" pitchFamily="34" charset="0"/>
              </a:rPr>
              <a:t>日前</a:t>
            </a:r>
            <a:endParaRPr lang="en-US" altLang="zh-TW" sz="2400" b="1" dirty="0">
              <a:solidFill>
                <a:schemeClr val="accent3">
                  <a:lumMod val="75000"/>
                </a:schemeClr>
              </a:solidFill>
              <a:latin typeface="微軟正黑體" panose="020B0604030504040204" pitchFamily="34" charset="-120"/>
              <a:ea typeface="微軟正黑體" panose="020B0604030504040204" pitchFamily="34" charset="-120"/>
              <a:cs typeface="Open Sans" panose="020B0606030504020204" pitchFamily="34" charset="0"/>
            </a:endParaRPr>
          </a:p>
        </p:txBody>
      </p:sp>
    </p:spTree>
    <p:extLst>
      <p:ext uri="{BB962C8B-B14F-4D97-AF65-F5344CB8AC3E}">
        <p14:creationId xmlns:p14="http://schemas.microsoft.com/office/powerpoint/2010/main" val="11964105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投影片編號版面配置區 8">
            <a:extLst>
              <a:ext uri="{FF2B5EF4-FFF2-40B4-BE49-F238E27FC236}">
                <a16:creationId xmlns:a16="http://schemas.microsoft.com/office/drawing/2014/main" id="{3378FF72-5123-5990-579A-5A1A292D5B93}"/>
              </a:ext>
            </a:extLst>
          </p:cNvPr>
          <p:cNvSpPr txBox="1">
            <a:spLocks/>
          </p:cNvSpPr>
          <p:nvPr/>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01CC4-3E67-4728-A622-C7FB40383D11}" type="slidenum">
              <a:rPr lang="zh-TW" altLang="en-US" sz="1600" smtClean="0">
                <a:solidFill>
                  <a:schemeClr val="tx1">
                    <a:lumMod val="65000"/>
                    <a:lumOff val="35000"/>
                  </a:schemeClr>
                </a:solidFill>
                <a:latin typeface="微軟正黑體" panose="020B0604030504040204" pitchFamily="34" charset="-120"/>
                <a:ea typeface="微軟正黑體" panose="020B0604030504040204" pitchFamily="34" charset="-120"/>
              </a:rPr>
              <a:pPr/>
              <a:t>43</a:t>
            </a:fld>
            <a:endParaRPr lang="zh-TW" altLang="en-US" sz="16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7" name="文字方塊 6">
            <a:extLst>
              <a:ext uri="{FF2B5EF4-FFF2-40B4-BE49-F238E27FC236}">
                <a16:creationId xmlns:a16="http://schemas.microsoft.com/office/drawing/2014/main" id="{42052872-3C50-429D-ADF7-BD5EEFE98C32}"/>
              </a:ext>
            </a:extLst>
          </p:cNvPr>
          <p:cNvSpPr txBox="1"/>
          <p:nvPr/>
        </p:nvSpPr>
        <p:spPr>
          <a:xfrm>
            <a:off x="0" y="242008"/>
            <a:ext cx="12192000" cy="830997"/>
          </a:xfrm>
          <a:prstGeom prst="rect">
            <a:avLst/>
          </a:prstGeom>
          <a:noFill/>
        </p:spPr>
        <p:txBody>
          <a:bodyPr wrap="square" rtlCol="0">
            <a:spAutoFit/>
          </a:bodyPr>
          <a:lstStyle/>
          <a:p>
            <a:pPr algn="ct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盤查報告書包含事項</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（第</a:t>
            </a:r>
            <a:r>
              <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rPr>
              <a:t>7</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條）</a:t>
            </a:r>
          </a:p>
        </p:txBody>
      </p:sp>
      <p:sp>
        <p:nvSpPr>
          <p:cNvPr id="17" name="文字方塊 16">
            <a:extLst>
              <a:ext uri="{FF2B5EF4-FFF2-40B4-BE49-F238E27FC236}">
                <a16:creationId xmlns:a16="http://schemas.microsoft.com/office/drawing/2014/main" id="{CA9F70B2-5C74-41F2-9810-619AE84A9768}"/>
              </a:ext>
            </a:extLst>
          </p:cNvPr>
          <p:cNvSpPr txBox="1"/>
          <p:nvPr/>
        </p:nvSpPr>
        <p:spPr>
          <a:xfrm>
            <a:off x="480178" y="1231252"/>
            <a:ext cx="11597522" cy="461665"/>
          </a:xfrm>
          <a:prstGeom prst="rect">
            <a:avLst/>
          </a:prstGeom>
          <a:noFill/>
        </p:spPr>
        <p:txBody>
          <a:bodyPr wrap="square">
            <a:spAutoFit/>
          </a:bodyPr>
          <a:lstStyle/>
          <a:p>
            <a:pPr marL="457200" indent="-457200">
              <a:buBlip>
                <a:blip r:embed="rId2"/>
              </a:buBlip>
            </a:pP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屬</a:t>
            </a:r>
            <a:r>
              <a:rPr lang="zh-TW" altLang="en-US" sz="2400" b="1" dirty="0">
                <a:solidFill>
                  <a:srgbClr val="C00000"/>
                </a:solidFill>
                <a:latin typeface="微軟正黑體" panose="020B0604030504040204" pitchFamily="34" charset="-120"/>
                <a:ea typeface="微軟正黑體" panose="020B0604030504040204" pitchFamily="34" charset="-120"/>
              </a:rPr>
              <a:t>應盤查登錄及查驗</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之排放源者，溫室氣體盤查報告書應包含內容：</a:t>
            </a:r>
          </a:p>
        </p:txBody>
      </p:sp>
      <p:pic>
        <p:nvPicPr>
          <p:cNvPr id="18" name="圖形 17">
            <a:extLst>
              <a:ext uri="{FF2B5EF4-FFF2-40B4-BE49-F238E27FC236}">
                <a16:creationId xmlns:a16="http://schemas.microsoft.com/office/drawing/2014/main" id="{763D8885-5AF7-48B7-A028-C78BB9F53D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2963" y="183098"/>
            <a:ext cx="1791313" cy="551629"/>
          </a:xfrm>
          <a:prstGeom prst="rect">
            <a:avLst/>
          </a:prstGeom>
        </p:spPr>
      </p:pic>
      <p:sp>
        <p:nvSpPr>
          <p:cNvPr id="23" name="矩形 22">
            <a:extLst>
              <a:ext uri="{FF2B5EF4-FFF2-40B4-BE49-F238E27FC236}">
                <a16:creationId xmlns:a16="http://schemas.microsoft.com/office/drawing/2014/main" id="{95346B2A-0043-4AA2-8C53-D9EC28854A93}"/>
              </a:ext>
            </a:extLst>
          </p:cNvPr>
          <p:cNvSpPr/>
          <p:nvPr/>
        </p:nvSpPr>
        <p:spPr>
          <a:xfrm>
            <a:off x="1052889" y="1885295"/>
            <a:ext cx="9881812" cy="4383379"/>
          </a:xfrm>
          <a:prstGeom prst="rect">
            <a:avLst/>
          </a:prstGeom>
          <a:ln w="28575">
            <a:solidFill>
              <a:schemeClr val="tx1"/>
            </a:solidFill>
          </a:ln>
        </p:spPr>
        <p:txBody>
          <a:bodyPr wrap="square">
            <a:spAutoFit/>
          </a:bodyPr>
          <a:lstStyle/>
          <a:p>
            <a:pPr marL="360000" indent="-360000">
              <a:lnSpc>
                <a:spcPct val="120000"/>
              </a:lnSpc>
            </a:pPr>
            <a:r>
              <a:rPr lang="zh-TW" altLang="en-US" b="1" spc="100" dirty="0">
                <a:latin typeface="微軟正黑體" panose="020B0604030504040204" pitchFamily="34" charset="-120"/>
                <a:ea typeface="微軟正黑體" panose="020B0604030504040204" pitchFamily="34" charset="-120"/>
              </a:rPr>
              <a:t>一、基本資料：</a:t>
            </a:r>
          </a:p>
          <a:p>
            <a:pPr marL="817200" lvl="1" indent="-360000">
              <a:lnSpc>
                <a:spcPct val="120000"/>
              </a:lnSpc>
            </a:pPr>
            <a:r>
              <a:rPr lang="zh-TW" altLang="en-US" spc="100" dirty="0">
                <a:latin typeface="微軟正黑體" panose="020B0604030504040204" pitchFamily="34" charset="-120"/>
                <a:ea typeface="微軟正黑體" panose="020B0604030504040204" pitchFamily="34" charset="-120"/>
              </a:rPr>
              <a:t>（一）事業名稱及地址。</a:t>
            </a:r>
          </a:p>
          <a:p>
            <a:pPr marL="817200" lvl="1" indent="-360000">
              <a:lnSpc>
                <a:spcPct val="120000"/>
              </a:lnSpc>
            </a:pPr>
            <a:r>
              <a:rPr lang="zh-TW" altLang="en-US" spc="100" dirty="0">
                <a:latin typeface="微軟正黑體" panose="020B0604030504040204" pitchFamily="34" charset="-120"/>
                <a:ea typeface="微軟正黑體" panose="020B0604030504040204" pitchFamily="34" charset="-120"/>
              </a:rPr>
              <a:t>（二）事業負責人姓名。</a:t>
            </a:r>
          </a:p>
          <a:p>
            <a:pPr marL="360000" indent="-360000">
              <a:lnSpc>
                <a:spcPct val="120000"/>
              </a:lnSpc>
            </a:pPr>
            <a:r>
              <a:rPr lang="zh-TW" altLang="en-US" b="1" spc="100" dirty="0">
                <a:latin typeface="微軟正黑體" panose="020B0604030504040204" pitchFamily="34" charset="-120"/>
                <a:ea typeface="微軟正黑體" panose="020B0604030504040204" pitchFamily="34" charset="-120"/>
              </a:rPr>
              <a:t>二、廠（場）排放源</a:t>
            </a:r>
            <a:r>
              <a:rPr lang="zh-TW" altLang="en-US" b="1" spc="100" dirty="0">
                <a:solidFill>
                  <a:schemeClr val="accent1"/>
                </a:solidFill>
                <a:latin typeface="微軟正黑體" panose="020B0604030504040204" pitchFamily="34" charset="-120"/>
                <a:ea typeface="微軟正黑體" panose="020B0604030504040204" pitchFamily="34" charset="-120"/>
              </a:rPr>
              <a:t>平面配置圖說</a:t>
            </a:r>
            <a:r>
              <a:rPr lang="zh-TW" altLang="en-US" b="1" spc="100" dirty="0">
                <a:latin typeface="微軟正黑體" panose="020B0604030504040204" pitchFamily="34" charset="-120"/>
                <a:ea typeface="微軟正黑體" panose="020B0604030504040204" pitchFamily="34" charset="-120"/>
              </a:rPr>
              <a:t>。</a:t>
            </a:r>
          </a:p>
          <a:p>
            <a:pPr marL="360000" indent="-360000">
              <a:lnSpc>
                <a:spcPct val="120000"/>
              </a:lnSpc>
            </a:pPr>
            <a:r>
              <a:rPr lang="zh-TW" altLang="en-US" b="1" spc="100" dirty="0">
                <a:latin typeface="微軟正黑體" panose="020B0604030504040204" pitchFamily="34" charset="-120"/>
                <a:ea typeface="微軟正黑體" panose="020B0604030504040204" pitchFamily="34" charset="-120"/>
              </a:rPr>
              <a:t>三、</a:t>
            </a:r>
            <a:r>
              <a:rPr lang="zh-TW" altLang="en-US" b="1" spc="100" dirty="0">
                <a:solidFill>
                  <a:schemeClr val="accent1"/>
                </a:solidFill>
                <a:latin typeface="微軟正黑體" panose="020B0604030504040204" pitchFamily="34" charset="-120"/>
                <a:ea typeface="微軟正黑體" panose="020B0604030504040204" pitchFamily="34" charset="-120"/>
              </a:rPr>
              <a:t>製程流程圖說</a:t>
            </a:r>
            <a:r>
              <a:rPr lang="zh-TW" altLang="en-US" b="1" spc="100" dirty="0">
                <a:latin typeface="微軟正黑體" panose="020B0604030504040204" pitchFamily="34" charset="-120"/>
                <a:ea typeface="微軟正黑體" panose="020B0604030504040204" pitchFamily="34" charset="-120"/>
              </a:rPr>
              <a:t>、產製期程及產品產量。</a:t>
            </a:r>
          </a:p>
          <a:p>
            <a:pPr marL="360000" indent="-360000">
              <a:lnSpc>
                <a:spcPct val="120000"/>
              </a:lnSpc>
            </a:pPr>
            <a:r>
              <a:rPr lang="zh-TW" altLang="en-US" b="1" spc="100" dirty="0">
                <a:latin typeface="微軟正黑體" panose="020B0604030504040204" pitchFamily="34" charset="-120"/>
                <a:ea typeface="微軟正黑體" panose="020B0604030504040204" pitchFamily="34" charset="-120"/>
              </a:rPr>
              <a:t>四、</a:t>
            </a:r>
            <a:r>
              <a:rPr lang="zh-TW" altLang="en-US" b="1" spc="100" dirty="0">
                <a:solidFill>
                  <a:schemeClr val="accent1"/>
                </a:solidFill>
                <a:latin typeface="微軟正黑體" panose="020B0604030504040204" pitchFamily="34" charset="-120"/>
                <a:ea typeface="微軟正黑體" panose="020B0604030504040204" pitchFamily="34" charset="-120"/>
              </a:rPr>
              <a:t>排放源</a:t>
            </a:r>
            <a:r>
              <a:rPr lang="zh-TW" altLang="en-US" b="1" spc="100" dirty="0">
                <a:latin typeface="微軟正黑體" panose="020B0604030504040204" pitchFamily="34" charset="-120"/>
                <a:ea typeface="微軟正黑體" panose="020B0604030504040204" pitchFamily="34" charset="-120"/>
              </a:rPr>
              <a:t>之單元名稱或程序及其排放之溫室氣體種類。</a:t>
            </a:r>
          </a:p>
          <a:p>
            <a:pPr marL="360000" indent="-360000">
              <a:lnSpc>
                <a:spcPct val="120000"/>
              </a:lnSpc>
            </a:pPr>
            <a:r>
              <a:rPr lang="zh-TW" altLang="en-US" b="1" spc="100" dirty="0">
                <a:latin typeface="微軟正黑體" panose="020B0604030504040204" pitchFamily="34" charset="-120"/>
                <a:ea typeface="微軟正黑體" panose="020B0604030504040204" pitchFamily="34" charset="-120"/>
              </a:rPr>
              <a:t>五、與排放量有關之原（物）料、燃料之種類、成分、碳含量、低位熱值及用量。</a:t>
            </a:r>
          </a:p>
          <a:p>
            <a:pPr marL="360000" indent="-360000">
              <a:lnSpc>
                <a:spcPct val="120000"/>
              </a:lnSpc>
            </a:pPr>
            <a:r>
              <a:rPr lang="zh-TW" altLang="en-US" b="1" spc="100" dirty="0">
                <a:latin typeface="微軟正黑體" panose="020B0604030504040204" pitchFamily="34" charset="-120"/>
                <a:ea typeface="微軟正黑體" panose="020B0604030504040204" pitchFamily="34" charset="-120"/>
              </a:rPr>
              <a:t>六、事業執行</a:t>
            </a:r>
            <a:r>
              <a:rPr lang="zh-TW" altLang="en-US" b="1" spc="100" dirty="0">
                <a:solidFill>
                  <a:schemeClr val="accent1"/>
                </a:solidFill>
                <a:latin typeface="微軟正黑體" panose="020B0604030504040204" pitchFamily="34" charset="-120"/>
                <a:ea typeface="微軟正黑體" panose="020B0604030504040204" pitchFamily="34" charset="-120"/>
              </a:rPr>
              <a:t>減量措施</a:t>
            </a:r>
            <a:r>
              <a:rPr lang="zh-TW" altLang="en-US" b="1" spc="100" dirty="0">
                <a:latin typeface="微軟正黑體" panose="020B0604030504040204" pitchFamily="34" charset="-120"/>
                <a:ea typeface="微軟正黑體" panose="020B0604030504040204" pitchFamily="34" charset="-120"/>
              </a:rPr>
              <a:t>及說明。</a:t>
            </a:r>
          </a:p>
          <a:p>
            <a:pPr marL="360000" indent="-360000">
              <a:lnSpc>
                <a:spcPct val="120000"/>
              </a:lnSpc>
            </a:pPr>
            <a:r>
              <a:rPr lang="zh-TW" altLang="en-US" b="1" spc="100" dirty="0">
                <a:latin typeface="微軟正黑體" panose="020B0604030504040204" pitchFamily="34" charset="-120"/>
                <a:ea typeface="微軟正黑體" panose="020B0604030504040204" pitchFamily="34" charset="-120"/>
              </a:rPr>
              <a:t>七、與</a:t>
            </a:r>
            <a:r>
              <a:rPr lang="zh-TW" altLang="en-US" b="1" spc="100" dirty="0">
                <a:solidFill>
                  <a:schemeClr val="accent1"/>
                </a:solidFill>
                <a:latin typeface="微軟正黑體" panose="020B0604030504040204" pitchFamily="34" charset="-120"/>
                <a:ea typeface="微軟正黑體" panose="020B0604030504040204" pitchFamily="34" charset="-120"/>
              </a:rPr>
              <a:t>前一年</a:t>
            </a:r>
            <a:r>
              <a:rPr lang="zh-TW" altLang="en-US" b="1" spc="100" dirty="0">
                <a:latin typeface="微軟正黑體" panose="020B0604030504040204" pitchFamily="34" charset="-120"/>
                <a:ea typeface="微軟正黑體" panose="020B0604030504040204" pitchFamily="34" charset="-120"/>
              </a:rPr>
              <a:t>度相較，排放源增設、拆除或停止使用之情形。</a:t>
            </a:r>
          </a:p>
          <a:p>
            <a:pPr marL="360000" indent="-360000">
              <a:lnSpc>
                <a:spcPct val="120000"/>
              </a:lnSpc>
            </a:pPr>
            <a:r>
              <a:rPr lang="zh-TW" altLang="en-US" b="1" spc="100" dirty="0">
                <a:latin typeface="微軟正黑體" panose="020B0604030504040204" pitchFamily="34" charset="-120"/>
                <a:ea typeface="微軟正黑體" panose="020B0604030504040204" pitchFamily="34" charset="-120"/>
              </a:rPr>
              <a:t>八、年排放量計算採用之方法、排放量參數選用、數據來源、</a:t>
            </a:r>
            <a:r>
              <a:rPr lang="zh-TW" altLang="en-US" b="1" spc="100" dirty="0">
                <a:solidFill>
                  <a:schemeClr val="accent1"/>
                </a:solidFill>
                <a:latin typeface="微軟正黑體" panose="020B0604030504040204" pitchFamily="34" charset="-120"/>
                <a:ea typeface="微軟正黑體" panose="020B0604030504040204" pitchFamily="34" charset="-120"/>
              </a:rPr>
              <a:t>檢測方法</a:t>
            </a:r>
            <a:r>
              <a:rPr lang="zh-TW" altLang="en-US" b="1" spc="100" dirty="0">
                <a:latin typeface="微軟正黑體" panose="020B0604030504040204" pitchFamily="34" charset="-120"/>
                <a:ea typeface="微軟正黑體" panose="020B0604030504040204" pitchFamily="34" charset="-120"/>
              </a:rPr>
              <a:t>及檢測日期。</a:t>
            </a:r>
          </a:p>
          <a:p>
            <a:pPr marL="447675" indent="-447675">
              <a:lnSpc>
                <a:spcPct val="120000"/>
              </a:lnSpc>
            </a:pPr>
            <a:r>
              <a:rPr lang="zh-TW" altLang="en-US" b="1" spc="100" dirty="0">
                <a:latin typeface="微軟正黑體" panose="020B0604030504040204" pitchFamily="34" charset="-120"/>
                <a:ea typeface="微軟正黑體" panose="020B0604030504040204" pitchFamily="34" charset="-120"/>
              </a:rPr>
              <a:t>九、個別固定與移動燃燒排放源、製程排放源及逸散排放源之直接排放、外購電力或蒸汽之能源間接排放等之</a:t>
            </a:r>
            <a:r>
              <a:rPr lang="zh-TW" altLang="en-US" b="1" spc="100" dirty="0">
                <a:solidFill>
                  <a:schemeClr val="accent1"/>
                </a:solidFill>
                <a:latin typeface="微軟正黑體" panose="020B0604030504040204" pitchFamily="34" charset="-120"/>
                <a:ea typeface="微軟正黑體" panose="020B0604030504040204" pitchFamily="34" charset="-120"/>
              </a:rPr>
              <a:t>排放量資料</a:t>
            </a:r>
            <a:r>
              <a:rPr lang="zh-TW" altLang="en-US" b="1" spc="100" dirty="0">
                <a:latin typeface="微軟正黑體" panose="020B0604030504040204" pitchFamily="34" charset="-120"/>
                <a:ea typeface="微軟正黑體" panose="020B0604030504040204" pitchFamily="34" charset="-120"/>
              </a:rPr>
              <a:t>。</a:t>
            </a:r>
          </a:p>
          <a:p>
            <a:pPr marL="360000" indent="-360000">
              <a:lnSpc>
                <a:spcPct val="120000"/>
              </a:lnSpc>
            </a:pPr>
            <a:r>
              <a:rPr lang="zh-TW" altLang="en-US" b="1" spc="100" dirty="0">
                <a:latin typeface="微軟正黑體" panose="020B0604030504040204" pitchFamily="34" charset="-120"/>
                <a:ea typeface="微軟正黑體" panose="020B0604030504040204" pitchFamily="34" charset="-120"/>
              </a:rPr>
              <a:t>十、其他經中央主管機關指定之事項。</a:t>
            </a:r>
          </a:p>
        </p:txBody>
      </p:sp>
    </p:spTree>
    <p:extLst>
      <p:ext uri="{BB962C8B-B14F-4D97-AF65-F5344CB8AC3E}">
        <p14:creationId xmlns:p14="http://schemas.microsoft.com/office/powerpoint/2010/main" val="39195351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925AF-3BA1-78CE-A5EC-E4CCBF17B19D}"/>
            </a:ext>
          </a:extLst>
        </p:cNvPr>
        <p:cNvGrpSpPr/>
        <p:nvPr/>
      </p:nvGrpSpPr>
      <p:grpSpPr>
        <a:xfrm>
          <a:off x="0" y="0"/>
          <a:ext cx="0" cy="0"/>
          <a:chOff x="0" y="0"/>
          <a:chExt cx="0" cy="0"/>
        </a:xfrm>
      </p:grpSpPr>
      <p:sp>
        <p:nvSpPr>
          <p:cNvPr id="22" name="投影片編號版面配置區 8">
            <a:extLst>
              <a:ext uri="{FF2B5EF4-FFF2-40B4-BE49-F238E27FC236}">
                <a16:creationId xmlns:a16="http://schemas.microsoft.com/office/drawing/2014/main" id="{C4561A19-CCB5-CDF5-AB2C-71A1DCEE0F38}"/>
              </a:ext>
            </a:extLst>
          </p:cNvPr>
          <p:cNvSpPr txBox="1">
            <a:spLocks/>
          </p:cNvSpPr>
          <p:nvPr/>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01CC4-3E67-4728-A622-C7FB40383D11}" type="slidenum">
              <a:rPr lang="zh-TW" altLang="en-US" sz="1600" smtClean="0">
                <a:solidFill>
                  <a:schemeClr val="tx1">
                    <a:lumMod val="65000"/>
                    <a:lumOff val="35000"/>
                  </a:schemeClr>
                </a:solidFill>
                <a:latin typeface="微軟正黑體" panose="020B0604030504040204" pitchFamily="34" charset="-120"/>
                <a:ea typeface="微軟正黑體" panose="020B0604030504040204" pitchFamily="34" charset="-120"/>
              </a:rPr>
              <a:pPr/>
              <a:t>44</a:t>
            </a:fld>
            <a:endParaRPr lang="zh-TW" altLang="en-US" sz="16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7" name="文字方塊 6">
            <a:extLst>
              <a:ext uri="{FF2B5EF4-FFF2-40B4-BE49-F238E27FC236}">
                <a16:creationId xmlns:a16="http://schemas.microsoft.com/office/drawing/2014/main" id="{CD473819-B7F7-C628-D89C-EAABC10C8DCB}"/>
              </a:ext>
            </a:extLst>
          </p:cNvPr>
          <p:cNvSpPr txBox="1"/>
          <p:nvPr/>
        </p:nvSpPr>
        <p:spPr>
          <a:xfrm>
            <a:off x="0" y="242008"/>
            <a:ext cx="12192000" cy="830997"/>
          </a:xfrm>
          <a:prstGeom prst="rect">
            <a:avLst/>
          </a:prstGeom>
          <a:noFill/>
        </p:spPr>
        <p:txBody>
          <a:bodyPr wrap="square" rtlCol="0">
            <a:spAutoFit/>
          </a:bodyPr>
          <a:lstStyle/>
          <a:p>
            <a:pPr algn="ct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盤查報告書包含事項</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（第</a:t>
            </a:r>
            <a:r>
              <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rPr>
              <a:t>7</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條）</a:t>
            </a:r>
          </a:p>
        </p:txBody>
      </p:sp>
      <p:sp>
        <p:nvSpPr>
          <p:cNvPr id="17" name="文字方塊 16">
            <a:extLst>
              <a:ext uri="{FF2B5EF4-FFF2-40B4-BE49-F238E27FC236}">
                <a16:creationId xmlns:a16="http://schemas.microsoft.com/office/drawing/2014/main" id="{3BC03FB3-3791-DE73-9425-3FA9E435847F}"/>
              </a:ext>
            </a:extLst>
          </p:cNvPr>
          <p:cNvSpPr txBox="1"/>
          <p:nvPr/>
        </p:nvSpPr>
        <p:spPr>
          <a:xfrm>
            <a:off x="454778" y="1204950"/>
            <a:ext cx="10932667" cy="6042680"/>
          </a:xfrm>
          <a:prstGeom prst="rect">
            <a:avLst/>
          </a:prstGeom>
          <a:noFill/>
        </p:spPr>
        <p:txBody>
          <a:bodyPr wrap="square">
            <a:spAutoFit/>
          </a:bodyPr>
          <a:lstStyle/>
          <a:p>
            <a:pPr marL="457200" indent="-457200">
              <a:buBlip>
                <a:blip r:embed="rId2"/>
              </a:buBlip>
            </a:pPr>
            <a:r>
              <a:rPr lang="zh-TW" altLang="en-US" sz="2000" b="1" dirty="0">
                <a:solidFill>
                  <a:schemeClr val="tx1">
                    <a:lumMod val="65000"/>
                    <a:lumOff val="35000"/>
                  </a:schemeClr>
                </a:solidFill>
                <a:latin typeface="微軟正黑體" panose="020B0604030504040204" pitchFamily="34" charset="-120"/>
                <a:ea typeface="微軟正黑體" panose="020B0604030504040204" pitchFamily="34" charset="-120"/>
              </a:rPr>
              <a:t>屬</a:t>
            </a:r>
            <a:r>
              <a:rPr lang="zh-TW" altLang="en-US" sz="2000" b="1" dirty="0">
                <a:solidFill>
                  <a:srgbClr val="C00000"/>
                </a:solidFill>
                <a:latin typeface="微軟正黑體" panose="020B0604030504040204" pitchFamily="34" charset="-120"/>
                <a:ea typeface="微軟正黑體" panose="020B0604030504040204" pitchFamily="34" charset="-120"/>
              </a:rPr>
              <a:t>應盤查登錄</a:t>
            </a:r>
            <a:r>
              <a:rPr lang="zh-TW" altLang="en-US" sz="2000" b="1" dirty="0">
                <a:solidFill>
                  <a:schemeClr val="tx1">
                    <a:lumMod val="65000"/>
                    <a:lumOff val="35000"/>
                  </a:schemeClr>
                </a:solidFill>
                <a:latin typeface="微軟正黑體" panose="020B0604030504040204" pitchFamily="34" charset="-120"/>
                <a:ea typeface="微軟正黑體" panose="020B0604030504040204" pitchFamily="34" charset="-120"/>
              </a:rPr>
              <a:t>之排放源者，溫室氣體盤查報告書應包含內容：</a:t>
            </a:r>
            <a:endParaRPr lang="en-US" altLang="zh-TW" sz="2000"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marL="457200" indent="-457200">
              <a:buBlip>
                <a:blip r:embed="rId2"/>
              </a:buBlip>
            </a:pPr>
            <a:endParaRPr lang="en-US" altLang="zh-TW" sz="2000"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marL="457200" indent="-457200">
              <a:buBlip>
                <a:blip r:embed="rId2"/>
              </a:buBlip>
            </a:pPr>
            <a:endParaRPr lang="en-US" altLang="zh-TW" sz="2000"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marL="457200" indent="-457200">
              <a:buBlip>
                <a:blip r:embed="rId2"/>
              </a:buBlip>
            </a:pPr>
            <a:endParaRPr lang="en-US" altLang="zh-TW" sz="2000"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marL="457200" indent="-457200">
              <a:buBlip>
                <a:blip r:embed="rId2"/>
              </a:buBlip>
            </a:pPr>
            <a:endParaRPr lang="en-US" altLang="zh-TW" sz="2000"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marL="457200" indent="-457200">
              <a:buBlip>
                <a:blip r:embed="rId2"/>
              </a:buBlip>
            </a:pPr>
            <a:endParaRPr lang="en-US" altLang="zh-TW" sz="2000"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marL="457200" indent="-457200">
              <a:buBlip>
                <a:blip r:embed="rId2"/>
              </a:buBlip>
            </a:pPr>
            <a:endParaRPr lang="en-US" altLang="zh-TW" sz="2000"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marL="457200" indent="-457200">
              <a:buBlip>
                <a:blip r:embed="rId2"/>
              </a:buBlip>
            </a:pPr>
            <a:endParaRPr lang="en-US" altLang="zh-TW" sz="2000"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marL="457200" indent="-457200">
              <a:buBlip>
                <a:blip r:embed="rId2"/>
              </a:buBlip>
            </a:pPr>
            <a:endParaRPr lang="en-US" altLang="zh-TW" sz="2000"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marL="457200" indent="-457200">
              <a:buBlip>
                <a:blip r:embed="rId2"/>
              </a:buBlip>
            </a:pPr>
            <a:endParaRPr lang="en-US" altLang="zh-TW" sz="2000"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marL="457200" indent="-457200">
              <a:buBlip>
                <a:blip r:embed="rId2"/>
              </a:buBlip>
            </a:pPr>
            <a:endParaRPr lang="en-US" altLang="zh-TW" sz="2000"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marL="457200" indent="-457200">
              <a:buBlip>
                <a:blip r:embed="rId2"/>
              </a:buBlip>
            </a:pPr>
            <a:endParaRPr lang="en-US" altLang="zh-TW" sz="2000"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marL="457200" indent="-457200">
              <a:buBlip>
                <a:blip r:embed="rId2"/>
              </a:buBlip>
            </a:pPr>
            <a:endParaRPr lang="en-US" altLang="zh-TW" sz="2000"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marL="457200" indent="-457200">
              <a:buBlip>
                <a:blip r:embed="rId2"/>
              </a:buBlip>
            </a:pPr>
            <a:endParaRPr lang="en-US" altLang="zh-TW" sz="2000"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marL="457200" indent="-457200">
              <a:lnSpc>
                <a:spcPts val="2600"/>
              </a:lnSpc>
              <a:buBlip>
                <a:blip r:embed="rId2"/>
              </a:buBlip>
            </a:pPr>
            <a:r>
              <a:rPr lang="zh-TW" altLang="en-US" sz="2000" b="1" dirty="0">
                <a:solidFill>
                  <a:srgbClr val="C00000"/>
                </a:solidFill>
                <a:latin typeface="微軟正黑體" panose="020B0604030504040204" pitchFamily="34" charset="-120"/>
                <a:ea typeface="微軟正黑體" panose="020B0604030504040204" pitchFamily="34" charset="-120"/>
              </a:rPr>
              <a:t>旅館業及醫院以外之</a:t>
            </a:r>
            <a:r>
              <a:rPr lang="zh-TW" altLang="en-US" sz="2000" b="1" dirty="0">
                <a:solidFill>
                  <a:schemeClr val="tx1">
                    <a:lumMod val="65000"/>
                    <a:lumOff val="35000"/>
                  </a:schemeClr>
                </a:solidFill>
                <a:latin typeface="微軟正黑體" panose="020B0604030504040204" pitchFamily="34" charset="-120"/>
                <a:ea typeface="微軟正黑體" panose="020B0604030504040204" pitchFamily="34" charset="-120"/>
              </a:rPr>
              <a:t>事業，應列出其分公司、分店、分處、直營與特約或加盟門市、分校及分部之地址及電號。</a:t>
            </a:r>
          </a:p>
          <a:p>
            <a:pPr marL="457200" indent="-457200">
              <a:lnSpc>
                <a:spcPts val="2600"/>
              </a:lnSpc>
              <a:buBlip>
                <a:blip r:embed="rId2"/>
              </a:buBlip>
            </a:pPr>
            <a:r>
              <a:rPr lang="zh-TW" altLang="en-US" sz="2000" b="1" dirty="0">
                <a:solidFill>
                  <a:schemeClr val="tx1">
                    <a:lumMod val="65000"/>
                    <a:lumOff val="35000"/>
                  </a:schemeClr>
                </a:solidFill>
                <a:latin typeface="微軟正黑體" panose="020B0604030504040204" pitchFamily="34" charset="-120"/>
                <a:ea typeface="微軟正黑體" panose="020B0604030504040204" pitchFamily="34" charset="-120"/>
              </a:rPr>
              <a:t>排放源之設備名稱與數量、電力分配比例及其排放之溫室氣體種類 。</a:t>
            </a:r>
            <a:endParaRPr lang="en-US" altLang="zh-TW" sz="2000"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marL="457200" indent="-457200">
              <a:lnSpc>
                <a:spcPts val="2600"/>
              </a:lnSpc>
              <a:buBlip>
                <a:blip r:embed="rId2"/>
              </a:buBlip>
            </a:pPr>
            <a:r>
              <a:rPr lang="zh-TW" altLang="en-US" sz="2000" b="1" dirty="0">
                <a:solidFill>
                  <a:schemeClr val="tx1">
                    <a:lumMod val="65000"/>
                    <a:lumOff val="35000"/>
                  </a:schemeClr>
                </a:solidFill>
                <a:latin typeface="微軟正黑體" panose="020B0604030504040204" pitchFamily="34" charset="-120"/>
                <a:ea typeface="微軟正黑體" panose="020B0604030504040204" pitchFamily="34" charset="-120"/>
              </a:rPr>
              <a:t>事業與其他事業共用同一電表，應列出事業間電力分配比例。</a:t>
            </a:r>
          </a:p>
          <a:p>
            <a:endParaRPr lang="zh-TW" altLang="en-US" sz="20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pic>
        <p:nvPicPr>
          <p:cNvPr id="18" name="圖形 17">
            <a:extLst>
              <a:ext uri="{FF2B5EF4-FFF2-40B4-BE49-F238E27FC236}">
                <a16:creationId xmlns:a16="http://schemas.microsoft.com/office/drawing/2014/main" id="{A4284FA2-A107-4D1B-1FBE-2D9B39875E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2963" y="183098"/>
            <a:ext cx="1791313" cy="551629"/>
          </a:xfrm>
          <a:prstGeom prst="rect">
            <a:avLst/>
          </a:prstGeom>
        </p:spPr>
      </p:pic>
      <p:grpSp>
        <p:nvGrpSpPr>
          <p:cNvPr id="2" name="群組 1">
            <a:extLst>
              <a:ext uri="{FF2B5EF4-FFF2-40B4-BE49-F238E27FC236}">
                <a16:creationId xmlns:a16="http://schemas.microsoft.com/office/drawing/2014/main" id="{29ED9013-5D3C-6A88-0B3E-54D4D6C620CF}"/>
              </a:ext>
            </a:extLst>
          </p:cNvPr>
          <p:cNvGrpSpPr/>
          <p:nvPr/>
        </p:nvGrpSpPr>
        <p:grpSpPr>
          <a:xfrm>
            <a:off x="994174" y="1935416"/>
            <a:ext cx="8876016" cy="3176105"/>
            <a:chOff x="5522670" y="3657456"/>
            <a:chExt cx="9001473" cy="1216329"/>
          </a:xfrm>
        </p:grpSpPr>
        <p:sp>
          <p:nvSpPr>
            <p:cNvPr id="3" name="직사각형 22">
              <a:extLst>
                <a:ext uri="{FF2B5EF4-FFF2-40B4-BE49-F238E27FC236}">
                  <a16:creationId xmlns:a16="http://schemas.microsoft.com/office/drawing/2014/main" id="{083200BB-68DB-A28D-BEC5-06F7E927EEA8}"/>
                </a:ext>
              </a:extLst>
            </p:cNvPr>
            <p:cNvSpPr/>
            <p:nvPr/>
          </p:nvSpPr>
          <p:spPr>
            <a:xfrm flipV="1">
              <a:off x="5522670" y="3657456"/>
              <a:ext cx="8601567" cy="1216329"/>
            </a:xfrm>
            <a:prstGeom prst="rect">
              <a:avLst/>
            </a:prstGeom>
            <a:solidFill>
              <a:srgbClr val="70C2BD"/>
            </a:solidFill>
            <a:ln>
              <a:solidFill>
                <a:srgbClr val="4BBFD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ko-KR" altLang="en-US" dirty="0"/>
            </a:p>
          </p:txBody>
        </p:sp>
        <p:sp>
          <p:nvSpPr>
            <p:cNvPr id="4" name="직사각형 24">
              <a:extLst>
                <a:ext uri="{FF2B5EF4-FFF2-40B4-BE49-F238E27FC236}">
                  <a16:creationId xmlns:a16="http://schemas.microsoft.com/office/drawing/2014/main" id="{D53616B5-C0C3-3A1D-2CFF-30CFEE37B8C3}"/>
                </a:ext>
              </a:extLst>
            </p:cNvPr>
            <p:cNvSpPr/>
            <p:nvPr/>
          </p:nvSpPr>
          <p:spPr>
            <a:xfrm>
              <a:off x="5767998" y="3716198"/>
              <a:ext cx="8756145" cy="1105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R="0" lvl="0" algn="l" defTabSz="914400" rtl="0" eaLnBrk="1" fontAlgn="auto" latinLnBrk="0" hangingPunct="1">
                <a:lnSpc>
                  <a:spcPts val="2400"/>
                </a:lnSpc>
                <a:spcBef>
                  <a:spcPts val="0"/>
                </a:spcBef>
                <a:spcAft>
                  <a:spcPts val="0"/>
                </a:spcAft>
                <a:buClrTx/>
                <a:buSzTx/>
                <a:buFontTx/>
                <a:buNone/>
                <a:tabLst/>
                <a:defRPr/>
              </a:pPr>
              <a:r>
                <a:rPr lang="zh-TW" altLang="en-US" spc="200" dirty="0">
                  <a:solidFill>
                    <a:schemeClr val="tx1">
                      <a:lumMod val="75000"/>
                      <a:lumOff val="25000"/>
                    </a:schemeClr>
                  </a:solidFill>
                  <a:latin typeface="微軟正黑體" panose="020B0604030504040204" pitchFamily="34" charset="-120"/>
                  <a:ea typeface="微軟正黑體" panose="020B0604030504040204" pitchFamily="34" charset="-120"/>
                </a:rPr>
                <a:t>屬擴大盤查對象且非屬製造業者 ，其應盤查登錄溫室氣體排放量之排放源盤查報告書應包括下列事項（詳見條文）：</a:t>
              </a:r>
            </a:p>
            <a:p>
              <a:pPr marL="342900" marR="0" lvl="0" indent="-342900" algn="l" defTabSz="914400" rtl="0" eaLnBrk="1" fontAlgn="auto" latinLnBrk="0" hangingPunct="1">
                <a:lnSpc>
                  <a:spcPts val="2400"/>
                </a:lnSpc>
                <a:spcBef>
                  <a:spcPts val="0"/>
                </a:spcBef>
                <a:spcAft>
                  <a:spcPts val="0"/>
                </a:spcAft>
                <a:buClrTx/>
                <a:buSzTx/>
                <a:buFont typeface="Arial" panose="020B0604020202020204" pitchFamily="34" charset="0"/>
                <a:buChar char="•"/>
                <a:tabLst/>
                <a:defRPr/>
              </a:pPr>
              <a:r>
                <a:rPr lang="zh-TW" altLang="en-US" spc="200" dirty="0">
                  <a:solidFill>
                    <a:schemeClr val="tx1">
                      <a:lumMod val="75000"/>
                      <a:lumOff val="25000"/>
                    </a:schemeClr>
                  </a:solidFill>
                  <a:latin typeface="微軟正黑體" panose="020B0604030504040204" pitchFamily="34" charset="-120"/>
                  <a:ea typeface="微軟正黑體" panose="020B0604030504040204" pitchFamily="34" charset="-120"/>
                </a:rPr>
                <a:t>基本資料</a:t>
              </a:r>
              <a:endParaRPr lang="en-US" altLang="zh-TW" spc="20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342900" marR="0" lvl="0" indent="-342900" algn="l" defTabSz="914400" rtl="0" eaLnBrk="1" fontAlgn="auto" latinLnBrk="0" hangingPunct="1">
                <a:lnSpc>
                  <a:spcPts val="2400"/>
                </a:lnSpc>
                <a:spcBef>
                  <a:spcPts val="0"/>
                </a:spcBef>
                <a:spcAft>
                  <a:spcPts val="0"/>
                </a:spcAft>
                <a:buClrTx/>
                <a:buSzTx/>
                <a:buFont typeface="Arial" panose="020B0604020202020204" pitchFamily="34" charset="0"/>
                <a:buChar char="•"/>
                <a:tabLst/>
                <a:defRPr/>
              </a:pPr>
              <a:r>
                <a:rPr lang="zh-TW" altLang="en-US" spc="200" dirty="0">
                  <a:solidFill>
                    <a:schemeClr val="tx1">
                      <a:lumMod val="75000"/>
                      <a:lumOff val="25000"/>
                    </a:schemeClr>
                  </a:solidFill>
                  <a:latin typeface="微軟正黑體" panose="020B0604030504040204" pitchFamily="34" charset="-120"/>
                  <a:ea typeface="微軟正黑體" panose="020B0604030504040204" pitchFamily="34" charset="-120"/>
                </a:rPr>
                <a:t>與排放源有關之原物料、燃料種類、成分等資訊</a:t>
              </a:r>
              <a:endParaRPr lang="en-US" altLang="zh-TW" spc="20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342900" marR="0" lvl="0" indent="-342900" algn="l" defTabSz="914400" rtl="0" eaLnBrk="1" fontAlgn="auto" latinLnBrk="0" hangingPunct="1">
                <a:lnSpc>
                  <a:spcPts val="2400"/>
                </a:lnSpc>
                <a:spcBef>
                  <a:spcPts val="0"/>
                </a:spcBef>
                <a:spcAft>
                  <a:spcPts val="0"/>
                </a:spcAft>
                <a:buClrTx/>
                <a:buSzTx/>
                <a:buFont typeface="Arial" panose="020B0604020202020204" pitchFamily="34" charset="0"/>
                <a:buChar char="•"/>
                <a:tabLst/>
                <a:defRPr/>
              </a:pPr>
              <a:r>
                <a:rPr lang="zh-TW" altLang="en-US" spc="200" dirty="0">
                  <a:solidFill>
                    <a:schemeClr val="tx1">
                      <a:lumMod val="75000"/>
                      <a:lumOff val="25000"/>
                    </a:schemeClr>
                  </a:solidFill>
                  <a:latin typeface="微軟正黑體" panose="020B0604030504040204" pitchFamily="34" charset="-120"/>
                  <a:ea typeface="微軟正黑體" panose="020B0604030504040204" pitchFamily="34" charset="-120"/>
                </a:rPr>
                <a:t>事業執行減量措施</a:t>
              </a:r>
              <a:endParaRPr lang="en-US" altLang="zh-TW" spc="20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342900" marR="0" lvl="0" indent="-342900" algn="l" defTabSz="914400" rtl="0" eaLnBrk="1" fontAlgn="auto" latinLnBrk="0" hangingPunct="1">
                <a:lnSpc>
                  <a:spcPts val="2400"/>
                </a:lnSpc>
                <a:spcBef>
                  <a:spcPts val="0"/>
                </a:spcBef>
                <a:spcAft>
                  <a:spcPts val="0"/>
                </a:spcAft>
                <a:buClrTx/>
                <a:buSzTx/>
                <a:buFont typeface="Arial" panose="020B0604020202020204" pitchFamily="34" charset="0"/>
                <a:buChar char="•"/>
                <a:tabLst/>
                <a:defRPr/>
              </a:pPr>
              <a:r>
                <a:rPr lang="zh-TW" altLang="en-US" spc="200" dirty="0">
                  <a:solidFill>
                    <a:schemeClr val="tx1">
                      <a:lumMod val="75000"/>
                      <a:lumOff val="25000"/>
                    </a:schemeClr>
                  </a:solidFill>
                  <a:latin typeface="微軟正黑體" panose="020B0604030504040204" pitchFamily="34" charset="-120"/>
                  <a:ea typeface="微軟正黑體" panose="020B0604030504040204" pitchFamily="34" charset="-120"/>
                </a:rPr>
                <a:t>與前一年相較之排放源情形</a:t>
              </a:r>
              <a:endParaRPr lang="en-US" altLang="zh-TW" spc="20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342900" marR="0" lvl="0" indent="-342900" algn="l" defTabSz="914400" rtl="0" eaLnBrk="1" fontAlgn="auto" latinLnBrk="0" hangingPunct="1">
                <a:lnSpc>
                  <a:spcPts val="2400"/>
                </a:lnSpc>
                <a:spcBef>
                  <a:spcPts val="0"/>
                </a:spcBef>
                <a:spcAft>
                  <a:spcPts val="0"/>
                </a:spcAft>
                <a:buClrTx/>
                <a:buSzTx/>
                <a:buFont typeface="Arial" panose="020B0604020202020204" pitchFamily="34" charset="0"/>
                <a:buChar char="•"/>
                <a:tabLst/>
                <a:defRPr/>
              </a:pPr>
              <a:r>
                <a:rPr lang="zh-TW" altLang="en-US" spc="200" dirty="0">
                  <a:solidFill>
                    <a:schemeClr val="tx1">
                      <a:lumMod val="75000"/>
                      <a:lumOff val="25000"/>
                    </a:schemeClr>
                  </a:solidFill>
                  <a:latin typeface="微軟正黑體" panose="020B0604030504040204" pitchFamily="34" charset="-120"/>
                  <a:ea typeface="微軟正黑體" panose="020B0604030504040204" pitchFamily="34" charset="-120"/>
                </a:rPr>
                <a:t>年排放量計算採用方式</a:t>
              </a:r>
              <a:endParaRPr lang="en-US" altLang="zh-TW" spc="20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342900" marR="0" lvl="0" indent="-342900" algn="l" defTabSz="914400" rtl="0" eaLnBrk="1" fontAlgn="auto" latinLnBrk="0" hangingPunct="1">
                <a:lnSpc>
                  <a:spcPts val="2400"/>
                </a:lnSpc>
                <a:spcBef>
                  <a:spcPts val="0"/>
                </a:spcBef>
                <a:spcAft>
                  <a:spcPts val="0"/>
                </a:spcAft>
                <a:buClrTx/>
                <a:buSzTx/>
                <a:buFont typeface="Arial" panose="020B0604020202020204" pitchFamily="34" charset="0"/>
                <a:buChar char="•"/>
                <a:tabLst/>
                <a:defRPr/>
              </a:pPr>
              <a:r>
                <a:rPr lang="zh-TW" altLang="en-US" spc="200" dirty="0">
                  <a:solidFill>
                    <a:schemeClr val="tx1">
                      <a:lumMod val="75000"/>
                      <a:lumOff val="25000"/>
                    </a:schemeClr>
                  </a:solidFill>
                  <a:latin typeface="微軟正黑體" panose="020B0604030504040204" pitchFamily="34" charset="-120"/>
                  <a:ea typeface="微軟正黑體" panose="020B0604030504040204" pitchFamily="34" charset="-120"/>
                </a:rPr>
                <a:t>直接及間接等排放量資料</a:t>
              </a:r>
              <a:endParaRPr lang="en-US" altLang="zh-TW" spc="20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342900" marR="0" lvl="0" indent="-342900" algn="l" defTabSz="914400" rtl="0" eaLnBrk="1" fontAlgn="auto" latinLnBrk="0" hangingPunct="1">
                <a:lnSpc>
                  <a:spcPts val="2400"/>
                </a:lnSpc>
                <a:spcBef>
                  <a:spcPts val="0"/>
                </a:spcBef>
                <a:spcAft>
                  <a:spcPts val="0"/>
                </a:spcAft>
                <a:buClrTx/>
                <a:buSzTx/>
                <a:buFont typeface="Arial" panose="020B0604020202020204" pitchFamily="34" charset="0"/>
                <a:buChar char="•"/>
                <a:tabLst/>
                <a:defRPr/>
              </a:pPr>
              <a:r>
                <a:rPr lang="zh-TW" altLang="en-US" spc="200" dirty="0">
                  <a:solidFill>
                    <a:schemeClr val="tx1">
                      <a:lumMod val="75000"/>
                      <a:lumOff val="25000"/>
                    </a:schemeClr>
                  </a:solidFill>
                  <a:latin typeface="微軟正黑體" panose="020B0604030504040204" pitchFamily="34" charset="-120"/>
                  <a:ea typeface="微軟正黑體" panose="020B0604030504040204" pitchFamily="34" charset="-120"/>
                </a:rPr>
                <a:t>其他事項</a:t>
              </a:r>
              <a:endParaRPr lang="en-US" altLang="zh-TW" spc="200"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grpSp>
      <p:pic>
        <p:nvPicPr>
          <p:cNvPr id="5" name="圖片 4">
            <a:extLst>
              <a:ext uri="{FF2B5EF4-FFF2-40B4-BE49-F238E27FC236}">
                <a16:creationId xmlns:a16="http://schemas.microsoft.com/office/drawing/2014/main" id="{A243015E-5FEC-D8FA-9C01-A454EA61DC5A}"/>
              </a:ext>
            </a:extLst>
          </p:cNvPr>
          <p:cNvPicPr>
            <a:picLocks noChangeAspect="1"/>
          </p:cNvPicPr>
          <p:nvPr/>
        </p:nvPicPr>
        <p:blipFill>
          <a:blip r:embed="rId5"/>
          <a:srcRect l="12689" t="24649" r="52912" b="14937"/>
          <a:stretch>
            <a:fillRect/>
          </a:stretch>
        </p:blipFill>
        <p:spPr>
          <a:xfrm>
            <a:off x="8055274" y="2513219"/>
            <a:ext cx="2945748" cy="29101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678361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投影片編號版面配置區 8">
            <a:extLst>
              <a:ext uri="{FF2B5EF4-FFF2-40B4-BE49-F238E27FC236}">
                <a16:creationId xmlns:a16="http://schemas.microsoft.com/office/drawing/2014/main" id="{3378FF72-5123-5990-579A-5A1A292D5B93}"/>
              </a:ext>
            </a:extLst>
          </p:cNvPr>
          <p:cNvSpPr txBox="1">
            <a:spLocks/>
          </p:cNvSpPr>
          <p:nvPr/>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01CC4-3E67-4728-A622-C7FB40383D11}" type="slidenum">
              <a:rPr lang="zh-TW" altLang="en-US" sz="1600" smtClean="0">
                <a:solidFill>
                  <a:schemeClr val="tx1">
                    <a:lumMod val="65000"/>
                    <a:lumOff val="35000"/>
                  </a:schemeClr>
                </a:solidFill>
                <a:latin typeface="微軟正黑體" panose="020B0604030504040204" pitchFamily="34" charset="-120"/>
                <a:ea typeface="微軟正黑體" panose="020B0604030504040204" pitchFamily="34" charset="-120"/>
              </a:rPr>
              <a:pPr/>
              <a:t>45</a:t>
            </a:fld>
            <a:endParaRPr lang="zh-TW" altLang="en-US" sz="16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7" name="文字方塊 6">
            <a:extLst>
              <a:ext uri="{FF2B5EF4-FFF2-40B4-BE49-F238E27FC236}">
                <a16:creationId xmlns:a16="http://schemas.microsoft.com/office/drawing/2014/main" id="{42052872-3C50-429D-ADF7-BD5EEFE98C32}"/>
              </a:ext>
            </a:extLst>
          </p:cNvPr>
          <p:cNvSpPr txBox="1"/>
          <p:nvPr/>
        </p:nvSpPr>
        <p:spPr>
          <a:xfrm>
            <a:off x="0" y="242008"/>
            <a:ext cx="12192000" cy="830997"/>
          </a:xfrm>
          <a:prstGeom prst="rect">
            <a:avLst/>
          </a:prstGeom>
          <a:noFill/>
        </p:spPr>
        <p:txBody>
          <a:bodyPr wrap="square" rtlCol="0">
            <a:spAutoFit/>
          </a:bodyPr>
          <a:lstStyle/>
          <a:p>
            <a:pPr algn="ct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應遵行之查驗規定</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（第</a:t>
            </a:r>
            <a:r>
              <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rPr>
              <a:t>8</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條）</a:t>
            </a:r>
          </a:p>
        </p:txBody>
      </p:sp>
      <p:pic>
        <p:nvPicPr>
          <p:cNvPr id="18" name="圖形 17">
            <a:extLst>
              <a:ext uri="{FF2B5EF4-FFF2-40B4-BE49-F238E27FC236}">
                <a16:creationId xmlns:a16="http://schemas.microsoft.com/office/drawing/2014/main" id="{763D8885-5AF7-48B7-A028-C78BB9F53D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2963" y="183098"/>
            <a:ext cx="1791313" cy="551629"/>
          </a:xfrm>
          <a:prstGeom prst="rect">
            <a:avLst/>
          </a:prstGeom>
        </p:spPr>
      </p:pic>
      <p:grpSp>
        <p:nvGrpSpPr>
          <p:cNvPr id="8" name="群組 7">
            <a:extLst>
              <a:ext uri="{FF2B5EF4-FFF2-40B4-BE49-F238E27FC236}">
                <a16:creationId xmlns:a16="http://schemas.microsoft.com/office/drawing/2014/main" id="{C15BB9BC-F980-4CE5-8992-C9990F728FDC}"/>
              </a:ext>
            </a:extLst>
          </p:cNvPr>
          <p:cNvGrpSpPr/>
          <p:nvPr/>
        </p:nvGrpSpPr>
        <p:grpSpPr>
          <a:xfrm>
            <a:off x="642972" y="2099679"/>
            <a:ext cx="11141547" cy="3660920"/>
            <a:chOff x="535764" y="2099679"/>
            <a:chExt cx="11141547" cy="3660920"/>
          </a:xfrm>
        </p:grpSpPr>
        <p:sp>
          <p:nvSpPr>
            <p:cNvPr id="9" name="Shape 31235">
              <a:extLst>
                <a:ext uri="{FF2B5EF4-FFF2-40B4-BE49-F238E27FC236}">
                  <a16:creationId xmlns:a16="http://schemas.microsoft.com/office/drawing/2014/main" id="{317CA1A3-D855-48A3-AD42-C083E376F9DF}"/>
                </a:ext>
              </a:extLst>
            </p:cNvPr>
            <p:cNvSpPr/>
            <p:nvPr/>
          </p:nvSpPr>
          <p:spPr>
            <a:xfrm>
              <a:off x="5796872" y="2099679"/>
              <a:ext cx="3348635" cy="49745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noAutofit/>
            </a:bodyPr>
            <a:lstStyle>
              <a:lvl1pPr algn="l" defTabSz="584200">
                <a:lnSpc>
                  <a:spcPct val="110000"/>
                </a:lnSpc>
                <a:spcBef>
                  <a:spcPts val="3000"/>
                </a:spcBef>
                <a:defRPr sz="2000">
                  <a:solidFill>
                    <a:srgbClr val="3483C9"/>
                  </a:solidFill>
                  <a:latin typeface="Helvetica Neue Light"/>
                  <a:ea typeface="Helvetica Neue Light"/>
                  <a:cs typeface="Helvetica Neue Light"/>
                  <a:sym typeface="Helvetica Neue Light"/>
                </a:defRPr>
              </a:lvl1pPr>
            </a:lstStyle>
            <a:p>
              <a:r>
                <a:rPr lang="zh-TW" altLang="en-US" sz="2400" b="1" spc="100" dirty="0">
                  <a:solidFill>
                    <a:schemeClr val="accent1"/>
                  </a:solidFill>
                  <a:latin typeface="微軟正黑體" panose="020B0604030504040204" pitchFamily="34" charset="-120"/>
                  <a:ea typeface="微軟正黑體" panose="020B0604030504040204" pitchFamily="34" charset="-120"/>
                  <a:cs typeface="+mn-ea"/>
                  <a:sym typeface="+mn-lt"/>
                </a:rPr>
                <a:t>查驗結果應為合理保證等級</a:t>
              </a:r>
            </a:p>
          </p:txBody>
        </p:sp>
        <p:sp>
          <p:nvSpPr>
            <p:cNvPr id="10" name="Shape 31241">
              <a:extLst>
                <a:ext uri="{FF2B5EF4-FFF2-40B4-BE49-F238E27FC236}">
                  <a16:creationId xmlns:a16="http://schemas.microsoft.com/office/drawing/2014/main" id="{83E285F9-1994-45C3-9A83-A8F98F811A2A}"/>
                </a:ext>
              </a:extLst>
            </p:cNvPr>
            <p:cNvSpPr/>
            <p:nvPr/>
          </p:nvSpPr>
          <p:spPr>
            <a:xfrm>
              <a:off x="5803634" y="4135577"/>
              <a:ext cx="3348635" cy="49745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noAutofit/>
            </a:bodyPr>
            <a:lstStyle>
              <a:lvl1pPr algn="l" defTabSz="584200">
                <a:lnSpc>
                  <a:spcPct val="110000"/>
                </a:lnSpc>
                <a:spcBef>
                  <a:spcPts val="3000"/>
                </a:spcBef>
                <a:defRPr sz="2000">
                  <a:solidFill>
                    <a:srgbClr val="3483C9"/>
                  </a:solidFill>
                  <a:latin typeface="Helvetica Neue Light"/>
                  <a:ea typeface="Helvetica Neue Light"/>
                  <a:cs typeface="Helvetica Neue Light"/>
                  <a:sym typeface="Helvetica Neue Light"/>
                </a:defRPr>
              </a:lvl1pPr>
            </a:lstStyle>
            <a:p>
              <a:pPr>
                <a:lnSpc>
                  <a:spcPct val="100000"/>
                </a:lnSpc>
                <a:spcBef>
                  <a:spcPts val="0"/>
                </a:spcBef>
              </a:pPr>
              <a:r>
                <a:rPr lang="zh-TW" altLang="en-US" sz="2400" b="1" spc="100" dirty="0">
                  <a:solidFill>
                    <a:schemeClr val="accent1"/>
                  </a:solidFill>
                  <a:latin typeface="微軟正黑體" panose="020B0604030504040204" pitchFamily="34" charset="-120"/>
                  <a:ea typeface="微軟正黑體" panose="020B0604030504040204" pitchFamily="34" charset="-120"/>
                  <a:cs typeface="+mn-ea"/>
                  <a:sym typeface="+mn-lt"/>
                </a:rPr>
                <a:t>查驗作業不得連續</a:t>
              </a:r>
              <a:r>
                <a:rPr lang="en-US" altLang="zh-TW" sz="2400" b="1" spc="100" dirty="0">
                  <a:solidFill>
                    <a:schemeClr val="accent1"/>
                  </a:solidFill>
                  <a:latin typeface="微軟正黑體" panose="020B0604030504040204" pitchFamily="34" charset="-120"/>
                  <a:ea typeface="微軟正黑體" panose="020B0604030504040204" pitchFamily="34" charset="-120"/>
                  <a:cs typeface="+mn-ea"/>
                  <a:sym typeface="+mn-lt"/>
                </a:rPr>
                <a:t>6</a:t>
              </a:r>
              <a:r>
                <a:rPr lang="zh-TW" altLang="en-US" sz="2400" b="1" spc="100" dirty="0">
                  <a:solidFill>
                    <a:schemeClr val="accent1"/>
                  </a:solidFill>
                  <a:latin typeface="微軟正黑體" panose="020B0604030504040204" pitchFamily="34" charset="-120"/>
                  <a:ea typeface="微軟正黑體" panose="020B0604030504040204" pitchFamily="34" charset="-120"/>
                  <a:cs typeface="+mn-ea"/>
                  <a:sym typeface="+mn-lt"/>
                </a:rPr>
                <a:t>年由同一主導查驗員</a:t>
              </a:r>
              <a:endParaRPr lang="en-US" altLang="zh-TW" sz="2400" b="1" spc="100" dirty="0">
                <a:solidFill>
                  <a:schemeClr val="accent1"/>
                </a:solidFill>
                <a:latin typeface="微軟正黑體" panose="020B0604030504040204" pitchFamily="34" charset="-120"/>
                <a:ea typeface="微軟正黑體" panose="020B0604030504040204" pitchFamily="34" charset="-120"/>
                <a:cs typeface="+mn-ea"/>
                <a:sym typeface="+mn-lt"/>
              </a:endParaRPr>
            </a:p>
            <a:p>
              <a:pPr>
                <a:lnSpc>
                  <a:spcPct val="100000"/>
                </a:lnSpc>
                <a:spcBef>
                  <a:spcPts val="0"/>
                </a:spcBef>
              </a:pPr>
              <a:r>
                <a:rPr lang="zh-TW" altLang="en-US" sz="2400" b="1" spc="100" dirty="0">
                  <a:solidFill>
                    <a:schemeClr val="accent1"/>
                  </a:solidFill>
                  <a:latin typeface="微軟正黑體" panose="020B0604030504040204" pitchFamily="34" charset="-120"/>
                  <a:ea typeface="微軟正黑體" panose="020B0604030504040204" pitchFamily="34" charset="-120"/>
                  <a:cs typeface="+mn-ea"/>
                  <a:sym typeface="+mn-lt"/>
                </a:rPr>
                <a:t>執行</a:t>
              </a:r>
            </a:p>
          </p:txBody>
        </p:sp>
        <p:sp>
          <p:nvSpPr>
            <p:cNvPr id="11" name="圓角矩形 61">
              <a:extLst>
                <a:ext uri="{FF2B5EF4-FFF2-40B4-BE49-F238E27FC236}">
                  <a16:creationId xmlns:a16="http://schemas.microsoft.com/office/drawing/2014/main" id="{B5BEF05A-B31D-4E9C-9E79-7A2F985CFF20}"/>
                </a:ext>
              </a:extLst>
            </p:cNvPr>
            <p:cNvSpPr/>
            <p:nvPr/>
          </p:nvSpPr>
          <p:spPr bwMode="auto">
            <a:xfrm>
              <a:off x="5557311" y="2680861"/>
              <a:ext cx="6120000" cy="900000"/>
            </a:xfrm>
            <a:prstGeom prst="roundRect">
              <a:avLst>
                <a:gd name="adj" fmla="val 50000"/>
              </a:avLst>
            </a:prstGeom>
            <a:solidFill>
              <a:schemeClr val="accent2">
                <a:lumMod val="20000"/>
                <a:lumOff val="80000"/>
              </a:schemeClr>
            </a:solidFill>
            <a:ln>
              <a:noFill/>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r>
                <a:rPr lang="zh-TW" altLang="en-US" sz="2000" b="1" spc="100" dirty="0">
                  <a:solidFill>
                    <a:schemeClr val="tx1">
                      <a:lumMod val="85000"/>
                      <a:lumOff val="15000"/>
                    </a:schemeClr>
                  </a:solidFill>
                  <a:latin typeface="微軟正黑體" panose="020B0604030504040204" pitchFamily="34" charset="-120"/>
                  <a:ea typeface="微軟正黑體" panose="020B0604030504040204" pitchFamily="34" charset="-120"/>
                  <a:cs typeface="Times New Roman" panose="02020603050405020304" pitchFamily="18" charset="0"/>
                </a:rPr>
                <a:t>合理保證為查驗結果之實質差異低於</a:t>
              </a:r>
              <a:r>
                <a:rPr lang="en-US" altLang="zh-TW" sz="2000" b="1" spc="100" dirty="0">
                  <a:solidFill>
                    <a:schemeClr val="tx1">
                      <a:lumMod val="85000"/>
                      <a:lumOff val="15000"/>
                    </a:schemeClr>
                  </a:solidFill>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2000" b="1" spc="100" dirty="0">
                  <a:solidFill>
                    <a:schemeClr val="tx1">
                      <a:lumMod val="85000"/>
                      <a:lumOff val="15000"/>
                    </a:schemeClr>
                  </a:solidFill>
                  <a:latin typeface="微軟正黑體" panose="020B0604030504040204" pitchFamily="34" charset="-120"/>
                  <a:ea typeface="微軟正黑體" panose="020B0604030504040204" pitchFamily="34" charset="-120"/>
                  <a:cs typeface="Times New Roman" panose="02020603050405020304" pitchFamily="18" charset="0"/>
                </a:rPr>
                <a:t>之保證等級</a:t>
              </a:r>
              <a:endParaRPr lang="zh-TW" altLang="en-US" sz="2000" b="1" spc="100" dirty="0">
                <a:solidFill>
                  <a:schemeClr val="tx1">
                    <a:lumMod val="85000"/>
                    <a:lumOff val="15000"/>
                  </a:schemeClr>
                </a:solidFill>
              </a:endParaRPr>
            </a:p>
          </p:txBody>
        </p:sp>
        <p:sp>
          <p:nvSpPr>
            <p:cNvPr id="12" name="圓角矩形 63">
              <a:extLst>
                <a:ext uri="{FF2B5EF4-FFF2-40B4-BE49-F238E27FC236}">
                  <a16:creationId xmlns:a16="http://schemas.microsoft.com/office/drawing/2014/main" id="{B315ABB9-9C27-401C-A525-EC8C89ADBA0B}"/>
                </a:ext>
              </a:extLst>
            </p:cNvPr>
            <p:cNvSpPr/>
            <p:nvPr/>
          </p:nvSpPr>
          <p:spPr bwMode="auto">
            <a:xfrm>
              <a:off x="5518464" y="4860599"/>
              <a:ext cx="6120000" cy="900000"/>
            </a:xfrm>
            <a:prstGeom prst="roundRect">
              <a:avLst>
                <a:gd name="adj" fmla="val 50000"/>
              </a:avLst>
            </a:prstGeom>
            <a:solidFill>
              <a:schemeClr val="accent5">
                <a:lumMod val="20000"/>
                <a:lumOff val="80000"/>
              </a:schemeClr>
            </a:solidFill>
            <a:ln>
              <a:noFill/>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r>
                <a:rPr lang="zh-TW" altLang="en-US" sz="2000" b="1" spc="100" dirty="0">
                  <a:solidFill>
                    <a:schemeClr val="tx1">
                      <a:lumMod val="85000"/>
                      <a:lumOff val="15000"/>
                    </a:schemeClr>
                  </a:solidFill>
                  <a:latin typeface="微軟正黑體" panose="020B0604030504040204" pitchFamily="34" charset="-120"/>
                  <a:ea typeface="微軟正黑體" panose="020B0604030504040204" pitchFamily="34" charset="-120"/>
                  <a:cs typeface="Times New Roman" panose="02020603050405020304" pitchFamily="18" charset="0"/>
                </a:rPr>
                <a:t>更換查驗員確有困難，檢具證明文件向中央主管機關提出，並經中央主管機關同意者，不在此限</a:t>
              </a:r>
            </a:p>
          </p:txBody>
        </p:sp>
        <p:sp>
          <p:nvSpPr>
            <p:cNvPr id="13" name="矩形 12">
              <a:extLst>
                <a:ext uri="{FF2B5EF4-FFF2-40B4-BE49-F238E27FC236}">
                  <a16:creationId xmlns:a16="http://schemas.microsoft.com/office/drawing/2014/main" id="{3E562D99-4660-4A9C-9B12-B4709FE2B7D0}"/>
                </a:ext>
              </a:extLst>
            </p:cNvPr>
            <p:cNvSpPr/>
            <p:nvPr/>
          </p:nvSpPr>
          <p:spPr>
            <a:xfrm>
              <a:off x="535764" y="2408809"/>
              <a:ext cx="2160000" cy="2344103"/>
            </a:xfrm>
            <a:prstGeom prst="rect">
              <a:avLst/>
            </a:prstGeom>
          </p:spPr>
          <p:txBody>
            <a:bodyPr wrap="square">
              <a:spAutoFit/>
            </a:bodyPr>
            <a:lstStyle/>
            <a:p>
              <a:pPr>
                <a:lnSpc>
                  <a:spcPct val="150000"/>
                </a:lnSpc>
              </a:pPr>
              <a:r>
                <a:rPr lang="zh-TW" altLang="en-US" sz="2000" b="1" spc="100" dirty="0">
                  <a:solidFill>
                    <a:schemeClr val="tx1">
                      <a:lumMod val="75000"/>
                      <a:lumOff val="25000"/>
                    </a:schemeClr>
                  </a:solidFill>
                  <a:latin typeface="微軟正黑體" panose="020B0604030504040204" pitchFamily="34" charset="-120"/>
                  <a:ea typeface="微軟正黑體" panose="020B0604030504040204" pitchFamily="34" charset="-120"/>
                </a:rPr>
                <a:t>排放量清冊及盤查報告書應經取得中央主管機關許可之查驗機構查驗</a:t>
              </a:r>
            </a:p>
          </p:txBody>
        </p:sp>
        <p:sp>
          <p:nvSpPr>
            <p:cNvPr id="14" name="弧形 13">
              <a:extLst>
                <a:ext uri="{FF2B5EF4-FFF2-40B4-BE49-F238E27FC236}">
                  <a16:creationId xmlns:a16="http://schemas.microsoft.com/office/drawing/2014/main" id="{640305B8-A3C8-4A0D-8C5A-E8B879479D5A}"/>
                </a:ext>
              </a:extLst>
            </p:cNvPr>
            <p:cNvSpPr/>
            <p:nvPr/>
          </p:nvSpPr>
          <p:spPr>
            <a:xfrm>
              <a:off x="4574816" y="2348406"/>
              <a:ext cx="2160000" cy="2160000"/>
            </a:xfrm>
            <a:prstGeom prst="arc">
              <a:avLst>
                <a:gd name="adj1" fmla="val 5333925"/>
                <a:gd name="adj2" fmla="val 16248463"/>
              </a:avLst>
            </a:prstGeom>
            <a:ln w="57150">
              <a:solidFill>
                <a:srgbClr val="FFCC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15" name="椭圆 1">
              <a:extLst>
                <a:ext uri="{FF2B5EF4-FFF2-40B4-BE49-F238E27FC236}">
                  <a16:creationId xmlns:a16="http://schemas.microsoft.com/office/drawing/2014/main" id="{7CE6FC5D-251C-40F9-9300-2CCE2AD3C488}"/>
                </a:ext>
              </a:extLst>
            </p:cNvPr>
            <p:cNvSpPr/>
            <p:nvPr/>
          </p:nvSpPr>
          <p:spPr>
            <a:xfrm>
              <a:off x="3299314" y="2680861"/>
              <a:ext cx="1440000" cy="1440000"/>
            </a:xfrm>
            <a:prstGeom prst="ellipse">
              <a:avLst/>
            </a:prstGeom>
            <a:solidFill>
              <a:srgbClr val="FF993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spc="100" dirty="0">
                  <a:latin typeface="微軟正黑體" panose="020B0604030504040204" pitchFamily="34" charset="-120"/>
                  <a:ea typeface="微軟正黑體" panose="020B0604030504040204" pitchFamily="34" charset="-120"/>
                </a:rPr>
                <a:t>查驗</a:t>
              </a:r>
              <a:endParaRPr lang="en-US" altLang="zh-CN" sz="2800" b="1" spc="100" dirty="0">
                <a:latin typeface="微軟正黑體" panose="020B0604030504040204" pitchFamily="34" charset="-120"/>
                <a:ea typeface="微軟正黑體" panose="020B0604030504040204" pitchFamily="34" charset="-120"/>
              </a:endParaRPr>
            </a:p>
            <a:p>
              <a:pPr algn="ctr"/>
              <a:r>
                <a:rPr lang="zh-TW" altLang="en-US" sz="2800" b="1" spc="100" dirty="0">
                  <a:latin typeface="微軟正黑體" panose="020B0604030504040204" pitchFamily="34" charset="-120"/>
                  <a:ea typeface="微軟正黑體" panose="020B0604030504040204" pitchFamily="34" charset="-120"/>
                </a:rPr>
                <a:t>規定</a:t>
              </a:r>
              <a:endParaRPr lang="zh-CN" altLang="en-US" sz="2800" b="1" spc="100" dirty="0">
                <a:latin typeface="微軟正黑體" panose="020B0604030504040204" pitchFamily="34" charset="-120"/>
                <a:ea typeface="微軟正黑體" panose="020B0604030504040204" pitchFamily="34" charset="-120"/>
              </a:endParaRPr>
            </a:p>
          </p:txBody>
        </p:sp>
        <p:cxnSp>
          <p:nvCxnSpPr>
            <p:cNvPr id="16" name="直線接點 15">
              <a:extLst>
                <a:ext uri="{FF2B5EF4-FFF2-40B4-BE49-F238E27FC236}">
                  <a16:creationId xmlns:a16="http://schemas.microsoft.com/office/drawing/2014/main" id="{928D860F-9AF5-45A0-94D5-3A6BEDC8B76E}"/>
                </a:ext>
              </a:extLst>
            </p:cNvPr>
            <p:cNvCxnSpPr/>
            <p:nvPr/>
          </p:nvCxnSpPr>
          <p:spPr>
            <a:xfrm rot="16200000">
              <a:off x="2971716" y="2998948"/>
              <a:ext cx="0" cy="792000"/>
            </a:xfrm>
            <a:prstGeom prst="line">
              <a:avLst/>
            </a:prstGeom>
            <a:ln w="76200">
              <a:solidFill>
                <a:srgbClr val="FF66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809683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投影片編號版面配置區 8">
            <a:extLst>
              <a:ext uri="{FF2B5EF4-FFF2-40B4-BE49-F238E27FC236}">
                <a16:creationId xmlns:a16="http://schemas.microsoft.com/office/drawing/2014/main" id="{3378FF72-5123-5990-579A-5A1A292D5B93}"/>
              </a:ext>
            </a:extLst>
          </p:cNvPr>
          <p:cNvSpPr txBox="1">
            <a:spLocks/>
          </p:cNvSpPr>
          <p:nvPr/>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01CC4-3E67-4728-A622-C7FB40383D11}" type="slidenum">
              <a:rPr lang="zh-TW" altLang="en-US" sz="1600" smtClean="0">
                <a:solidFill>
                  <a:schemeClr val="tx1">
                    <a:lumMod val="65000"/>
                    <a:lumOff val="35000"/>
                  </a:schemeClr>
                </a:solidFill>
                <a:latin typeface="微軟正黑體" panose="020B0604030504040204" pitchFamily="34" charset="-120"/>
                <a:ea typeface="微軟正黑體" panose="020B0604030504040204" pitchFamily="34" charset="-120"/>
              </a:rPr>
              <a:pPr/>
              <a:t>46</a:t>
            </a:fld>
            <a:endParaRPr lang="zh-TW" altLang="en-US" sz="16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7" name="文字方塊 6">
            <a:extLst>
              <a:ext uri="{FF2B5EF4-FFF2-40B4-BE49-F238E27FC236}">
                <a16:creationId xmlns:a16="http://schemas.microsoft.com/office/drawing/2014/main" id="{42052872-3C50-429D-ADF7-BD5EEFE98C32}"/>
              </a:ext>
            </a:extLst>
          </p:cNvPr>
          <p:cNvSpPr txBox="1"/>
          <p:nvPr/>
        </p:nvSpPr>
        <p:spPr>
          <a:xfrm>
            <a:off x="0" y="242008"/>
            <a:ext cx="12192000" cy="830997"/>
          </a:xfrm>
          <a:prstGeom prst="rect">
            <a:avLst/>
          </a:prstGeom>
          <a:noFill/>
        </p:spPr>
        <p:txBody>
          <a:bodyPr wrap="square" rtlCol="0">
            <a:spAutoFit/>
          </a:bodyPr>
          <a:lstStyle/>
          <a:p>
            <a:pPr algn="ct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行政作業規定</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（第</a:t>
            </a:r>
            <a:r>
              <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rPr>
              <a:t>10</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至</a:t>
            </a:r>
            <a:r>
              <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rPr>
              <a:t>12</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條）</a:t>
            </a:r>
          </a:p>
        </p:txBody>
      </p:sp>
      <p:pic>
        <p:nvPicPr>
          <p:cNvPr id="18" name="圖形 17">
            <a:extLst>
              <a:ext uri="{FF2B5EF4-FFF2-40B4-BE49-F238E27FC236}">
                <a16:creationId xmlns:a16="http://schemas.microsoft.com/office/drawing/2014/main" id="{763D8885-5AF7-48B7-A028-C78BB9F53D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2963" y="183098"/>
            <a:ext cx="1791313" cy="551629"/>
          </a:xfrm>
          <a:prstGeom prst="rect">
            <a:avLst/>
          </a:prstGeom>
        </p:spPr>
      </p:pic>
      <p:sp>
        <p:nvSpPr>
          <p:cNvPr id="55" name="文字方塊 54">
            <a:extLst>
              <a:ext uri="{FF2B5EF4-FFF2-40B4-BE49-F238E27FC236}">
                <a16:creationId xmlns:a16="http://schemas.microsoft.com/office/drawing/2014/main" id="{A93FBBE8-294F-496C-8E08-32C53B1819FD}"/>
              </a:ext>
            </a:extLst>
          </p:cNvPr>
          <p:cNvSpPr txBox="1"/>
          <p:nvPr/>
        </p:nvSpPr>
        <p:spPr>
          <a:xfrm>
            <a:off x="1924977" y="2740080"/>
            <a:ext cx="1709010" cy="446276"/>
          </a:xfrm>
          <a:prstGeom prst="rect">
            <a:avLst/>
          </a:prstGeom>
          <a:noFill/>
        </p:spPr>
        <p:txBody>
          <a:bodyPr wrap="square" rtlCol="0">
            <a:spAutoFit/>
          </a:bodyPr>
          <a:lstStyle/>
          <a:p>
            <a:pPr algn="ctr"/>
            <a:r>
              <a:rPr lang="zh-TW" altLang="en-US" sz="2300" b="1" dirty="0">
                <a:solidFill>
                  <a:schemeClr val="tx1">
                    <a:lumMod val="65000"/>
                    <a:lumOff val="35000"/>
                  </a:schemeClr>
                </a:solidFill>
                <a:latin typeface="微軟正黑體" panose="020B0604030504040204" pitchFamily="34" charset="-120"/>
                <a:ea typeface="微軟正黑體" panose="020B0604030504040204" pitchFamily="34" charset="-120"/>
              </a:rPr>
              <a:t>補正規定</a:t>
            </a:r>
          </a:p>
        </p:txBody>
      </p:sp>
      <p:sp>
        <p:nvSpPr>
          <p:cNvPr id="57" name="文字方塊 56">
            <a:extLst>
              <a:ext uri="{FF2B5EF4-FFF2-40B4-BE49-F238E27FC236}">
                <a16:creationId xmlns:a16="http://schemas.microsoft.com/office/drawing/2014/main" id="{095977AF-985F-4052-8006-041CF4E1E3E9}"/>
              </a:ext>
            </a:extLst>
          </p:cNvPr>
          <p:cNvSpPr txBox="1"/>
          <p:nvPr/>
        </p:nvSpPr>
        <p:spPr>
          <a:xfrm>
            <a:off x="5375452" y="2740080"/>
            <a:ext cx="1709010" cy="446276"/>
          </a:xfrm>
          <a:prstGeom prst="rect">
            <a:avLst/>
          </a:prstGeom>
          <a:noFill/>
        </p:spPr>
        <p:txBody>
          <a:bodyPr wrap="square" rtlCol="0">
            <a:spAutoFit/>
          </a:bodyPr>
          <a:lstStyle/>
          <a:p>
            <a:pPr algn="ctr"/>
            <a:r>
              <a:rPr lang="zh-TW" altLang="en-US" sz="2300" b="1" dirty="0">
                <a:solidFill>
                  <a:schemeClr val="tx1">
                    <a:lumMod val="65000"/>
                    <a:lumOff val="35000"/>
                  </a:schemeClr>
                </a:solidFill>
                <a:latin typeface="微軟正黑體" panose="020B0604030504040204" pitchFamily="34" charset="-120"/>
                <a:ea typeface="微軟正黑體" panose="020B0604030504040204" pitchFamily="34" charset="-120"/>
              </a:rPr>
              <a:t>展延程序</a:t>
            </a:r>
          </a:p>
        </p:txBody>
      </p:sp>
      <p:sp>
        <p:nvSpPr>
          <p:cNvPr id="59" name="文字方塊 58">
            <a:extLst>
              <a:ext uri="{FF2B5EF4-FFF2-40B4-BE49-F238E27FC236}">
                <a16:creationId xmlns:a16="http://schemas.microsoft.com/office/drawing/2014/main" id="{B0D6BF15-343F-4050-BE49-40071A742125}"/>
              </a:ext>
            </a:extLst>
          </p:cNvPr>
          <p:cNvSpPr txBox="1"/>
          <p:nvPr/>
        </p:nvSpPr>
        <p:spPr>
          <a:xfrm>
            <a:off x="8343327" y="2740080"/>
            <a:ext cx="2190749" cy="446276"/>
          </a:xfrm>
          <a:prstGeom prst="rect">
            <a:avLst/>
          </a:prstGeom>
          <a:noFill/>
        </p:spPr>
        <p:txBody>
          <a:bodyPr wrap="square" rtlCol="0">
            <a:spAutoFit/>
          </a:bodyPr>
          <a:lstStyle/>
          <a:p>
            <a:pPr algn="ctr"/>
            <a:r>
              <a:rPr lang="zh-TW" altLang="en-US" sz="2300" b="1" dirty="0">
                <a:solidFill>
                  <a:schemeClr val="tx1">
                    <a:lumMod val="65000"/>
                    <a:lumOff val="35000"/>
                  </a:schemeClr>
                </a:solidFill>
                <a:latin typeface="微軟正黑體" panose="020B0604030504040204" pitchFamily="34" charset="-120"/>
                <a:ea typeface="微軟正黑體" panose="020B0604030504040204" pitchFamily="34" charset="-120"/>
              </a:rPr>
              <a:t>停歇業或解散</a:t>
            </a:r>
          </a:p>
        </p:txBody>
      </p:sp>
      <p:sp>
        <p:nvSpPr>
          <p:cNvPr id="60" name="文字方塊 59">
            <a:extLst>
              <a:ext uri="{FF2B5EF4-FFF2-40B4-BE49-F238E27FC236}">
                <a16:creationId xmlns:a16="http://schemas.microsoft.com/office/drawing/2014/main" id="{F9D6EFA3-7965-4030-8A70-73D5D1584D63}"/>
              </a:ext>
            </a:extLst>
          </p:cNvPr>
          <p:cNvSpPr txBox="1"/>
          <p:nvPr/>
        </p:nvSpPr>
        <p:spPr>
          <a:xfrm>
            <a:off x="8274247" y="3336726"/>
            <a:ext cx="2328908" cy="1795876"/>
          </a:xfrm>
          <a:prstGeom prst="rect">
            <a:avLst/>
          </a:prstGeom>
          <a:noFill/>
        </p:spPr>
        <p:txBody>
          <a:bodyPr wrap="square" rtlCol="0">
            <a:spAutoFit/>
          </a:bodyPr>
          <a:lstStyle/>
          <a:p>
            <a:pPr>
              <a:lnSpc>
                <a:spcPts val="2700"/>
              </a:lnSpc>
            </a:pPr>
            <a:r>
              <a:rPr lang="zh-TW" altLang="en-US" sz="2000" dirty="0">
                <a:solidFill>
                  <a:schemeClr val="tx1">
                    <a:lumMod val="65000"/>
                    <a:lumOff val="35000"/>
                  </a:schemeClr>
                </a:solidFill>
                <a:latin typeface="微軟正黑體" panose="020B0604030504040204" pitchFamily="34" charset="-120"/>
                <a:ea typeface="微軟正黑體" panose="020B0604030504040204" pitchFamily="34" charset="-120"/>
              </a:rPr>
              <a:t>事業停業、歇業或解散，應於事實發生之日起</a:t>
            </a:r>
            <a:r>
              <a:rPr lang="en-US" altLang="zh-TW" sz="2000" b="1" dirty="0">
                <a:solidFill>
                  <a:srgbClr val="C00000"/>
                </a:solidFill>
                <a:latin typeface="微軟正黑體" panose="020B0604030504040204" pitchFamily="34" charset="-120"/>
                <a:ea typeface="微軟正黑體" panose="020B0604030504040204" pitchFamily="34" charset="-120"/>
              </a:rPr>
              <a:t>90</a:t>
            </a:r>
            <a:r>
              <a:rPr lang="zh-TW" altLang="en-US" sz="2000" b="1" dirty="0">
                <a:solidFill>
                  <a:srgbClr val="C00000"/>
                </a:solidFill>
                <a:latin typeface="微軟正黑體" panose="020B0604030504040204" pitchFamily="34" charset="-120"/>
                <a:ea typeface="微軟正黑體" panose="020B0604030504040204" pitchFamily="34" charset="-120"/>
              </a:rPr>
              <a:t>日</a:t>
            </a:r>
            <a:r>
              <a:rPr lang="zh-TW" altLang="en-US" sz="2000" dirty="0">
                <a:solidFill>
                  <a:schemeClr val="tx1">
                    <a:lumMod val="65000"/>
                    <a:lumOff val="35000"/>
                  </a:schemeClr>
                </a:solidFill>
                <a:latin typeface="微軟正黑體" panose="020B0604030504040204" pitchFamily="34" charset="-120"/>
                <a:ea typeface="微軟正黑體" panose="020B0604030504040204" pitchFamily="34" charset="-120"/>
              </a:rPr>
              <a:t>內依本辦法規定辦理</a:t>
            </a:r>
            <a:r>
              <a:rPr lang="zh-TW" altLang="en-US" sz="2000" b="1" dirty="0">
                <a:solidFill>
                  <a:srgbClr val="C00000"/>
                </a:solidFill>
                <a:latin typeface="微軟正黑體" panose="020B0604030504040204" pitchFamily="34" charset="-120"/>
                <a:ea typeface="微軟正黑體" panose="020B0604030504040204" pitchFamily="34" charset="-120"/>
              </a:rPr>
              <a:t>盤查登錄</a:t>
            </a:r>
            <a:r>
              <a:rPr lang="zh-TW" altLang="en-US" sz="2000" dirty="0">
                <a:solidFill>
                  <a:schemeClr val="tx1">
                    <a:lumMod val="65000"/>
                    <a:lumOff val="35000"/>
                  </a:schemeClr>
                </a:solidFill>
                <a:latin typeface="微軟正黑體" panose="020B0604030504040204" pitchFamily="34" charset="-120"/>
                <a:ea typeface="微軟正黑體" panose="020B0604030504040204" pitchFamily="34" charset="-120"/>
              </a:rPr>
              <a:t>作業。</a:t>
            </a:r>
          </a:p>
        </p:txBody>
      </p:sp>
      <p:sp>
        <p:nvSpPr>
          <p:cNvPr id="63" name="Google Shape;10915;p76">
            <a:extLst>
              <a:ext uri="{FF2B5EF4-FFF2-40B4-BE49-F238E27FC236}">
                <a16:creationId xmlns:a16="http://schemas.microsoft.com/office/drawing/2014/main" id="{ED82EB0F-3DCE-4242-8996-DAE15A6AC724}"/>
              </a:ext>
            </a:extLst>
          </p:cNvPr>
          <p:cNvSpPr/>
          <p:nvPr/>
        </p:nvSpPr>
        <p:spPr>
          <a:xfrm>
            <a:off x="8979314" y="1597083"/>
            <a:ext cx="830095" cy="698482"/>
          </a:xfrm>
          <a:custGeom>
            <a:avLst/>
            <a:gdLst/>
            <a:ahLst/>
            <a:cxnLst/>
            <a:rect l="l" t="t" r="r" b="b"/>
            <a:pathLst>
              <a:path w="11479" h="8407" extrusionOk="0">
                <a:moveTo>
                  <a:pt x="5168" y="2311"/>
                </a:moveTo>
                <a:lnTo>
                  <a:pt x="5335" y="4859"/>
                </a:lnTo>
                <a:lnTo>
                  <a:pt x="4620" y="4859"/>
                </a:lnTo>
                <a:lnTo>
                  <a:pt x="4763" y="2311"/>
                </a:lnTo>
                <a:close/>
                <a:moveTo>
                  <a:pt x="6966" y="2311"/>
                </a:moveTo>
                <a:lnTo>
                  <a:pt x="7133" y="4859"/>
                </a:lnTo>
                <a:lnTo>
                  <a:pt x="6418" y="4859"/>
                </a:lnTo>
                <a:lnTo>
                  <a:pt x="6561" y="2311"/>
                </a:lnTo>
                <a:close/>
                <a:moveTo>
                  <a:pt x="8764" y="2311"/>
                </a:moveTo>
                <a:lnTo>
                  <a:pt x="8931" y="4859"/>
                </a:lnTo>
                <a:lnTo>
                  <a:pt x="8216" y="4859"/>
                </a:lnTo>
                <a:lnTo>
                  <a:pt x="8371" y="2311"/>
                </a:lnTo>
                <a:close/>
                <a:moveTo>
                  <a:pt x="2156" y="5894"/>
                </a:moveTo>
                <a:lnTo>
                  <a:pt x="2144" y="6287"/>
                </a:lnTo>
                <a:lnTo>
                  <a:pt x="1549" y="6287"/>
                </a:lnTo>
                <a:cubicBezTo>
                  <a:pt x="1453" y="6287"/>
                  <a:pt x="1382" y="6359"/>
                  <a:pt x="1382" y="6442"/>
                </a:cubicBezTo>
                <a:cubicBezTo>
                  <a:pt x="1382" y="6537"/>
                  <a:pt x="1453" y="6609"/>
                  <a:pt x="1549" y="6609"/>
                </a:cubicBezTo>
                <a:lnTo>
                  <a:pt x="2132" y="6609"/>
                </a:lnTo>
                <a:lnTo>
                  <a:pt x="2096" y="8073"/>
                </a:lnTo>
                <a:lnTo>
                  <a:pt x="822" y="8073"/>
                </a:lnTo>
                <a:lnTo>
                  <a:pt x="822" y="6609"/>
                </a:lnTo>
                <a:lnTo>
                  <a:pt x="834" y="6609"/>
                </a:lnTo>
                <a:cubicBezTo>
                  <a:pt x="918" y="6609"/>
                  <a:pt x="1001" y="6537"/>
                  <a:pt x="1001" y="6442"/>
                </a:cubicBezTo>
                <a:cubicBezTo>
                  <a:pt x="1001" y="6359"/>
                  <a:pt x="918" y="6287"/>
                  <a:pt x="834" y="6287"/>
                </a:cubicBezTo>
                <a:cubicBezTo>
                  <a:pt x="727" y="6287"/>
                  <a:pt x="644" y="6192"/>
                  <a:pt x="644" y="6085"/>
                </a:cubicBezTo>
                <a:cubicBezTo>
                  <a:pt x="644" y="5990"/>
                  <a:pt x="727" y="5894"/>
                  <a:pt x="834" y="5894"/>
                </a:cubicBezTo>
                <a:close/>
                <a:moveTo>
                  <a:pt x="3382" y="334"/>
                </a:moveTo>
                <a:lnTo>
                  <a:pt x="3489" y="4859"/>
                </a:lnTo>
                <a:lnTo>
                  <a:pt x="3192" y="4859"/>
                </a:lnTo>
                <a:cubicBezTo>
                  <a:pt x="2894" y="4859"/>
                  <a:pt x="2668" y="5097"/>
                  <a:pt x="2668" y="5371"/>
                </a:cubicBezTo>
                <a:cubicBezTo>
                  <a:pt x="2668" y="5537"/>
                  <a:pt x="2739" y="5668"/>
                  <a:pt x="2846" y="5775"/>
                </a:cubicBezTo>
                <a:lnTo>
                  <a:pt x="2846" y="8085"/>
                </a:lnTo>
                <a:lnTo>
                  <a:pt x="2454" y="8085"/>
                </a:lnTo>
                <a:lnTo>
                  <a:pt x="2632" y="334"/>
                </a:lnTo>
                <a:close/>
                <a:moveTo>
                  <a:pt x="10359" y="5180"/>
                </a:moveTo>
                <a:cubicBezTo>
                  <a:pt x="10466" y="5180"/>
                  <a:pt x="10550" y="5275"/>
                  <a:pt x="10550" y="5371"/>
                </a:cubicBezTo>
                <a:cubicBezTo>
                  <a:pt x="10550" y="5478"/>
                  <a:pt x="10466" y="5573"/>
                  <a:pt x="10359" y="5573"/>
                </a:cubicBezTo>
                <a:lnTo>
                  <a:pt x="10002" y="5573"/>
                </a:lnTo>
                <a:cubicBezTo>
                  <a:pt x="9919" y="5573"/>
                  <a:pt x="9835" y="5644"/>
                  <a:pt x="9835" y="5728"/>
                </a:cubicBezTo>
                <a:cubicBezTo>
                  <a:pt x="9835" y="5823"/>
                  <a:pt x="9919" y="5894"/>
                  <a:pt x="10002" y="5894"/>
                </a:cubicBezTo>
                <a:lnTo>
                  <a:pt x="10371" y="5894"/>
                </a:lnTo>
                <a:lnTo>
                  <a:pt x="10371" y="8085"/>
                </a:lnTo>
                <a:lnTo>
                  <a:pt x="3156" y="8085"/>
                </a:lnTo>
                <a:lnTo>
                  <a:pt x="3156" y="5894"/>
                </a:lnTo>
                <a:lnTo>
                  <a:pt x="9288" y="5894"/>
                </a:lnTo>
                <a:cubicBezTo>
                  <a:pt x="9383" y="5894"/>
                  <a:pt x="9454" y="5823"/>
                  <a:pt x="9454" y="5728"/>
                </a:cubicBezTo>
                <a:cubicBezTo>
                  <a:pt x="9454" y="5644"/>
                  <a:pt x="9383" y="5573"/>
                  <a:pt x="9288" y="5573"/>
                </a:cubicBezTo>
                <a:lnTo>
                  <a:pt x="3168" y="5573"/>
                </a:lnTo>
                <a:cubicBezTo>
                  <a:pt x="3073" y="5573"/>
                  <a:pt x="2977" y="5478"/>
                  <a:pt x="2977" y="5371"/>
                </a:cubicBezTo>
                <a:cubicBezTo>
                  <a:pt x="2977" y="5275"/>
                  <a:pt x="3073" y="5180"/>
                  <a:pt x="3168" y="5180"/>
                </a:cubicBezTo>
                <a:close/>
                <a:moveTo>
                  <a:pt x="2489" y="1"/>
                </a:moveTo>
                <a:cubicBezTo>
                  <a:pt x="2394" y="1"/>
                  <a:pt x="2323" y="72"/>
                  <a:pt x="2323" y="168"/>
                </a:cubicBezTo>
                <a:lnTo>
                  <a:pt x="2203" y="5561"/>
                </a:lnTo>
                <a:lnTo>
                  <a:pt x="882" y="5561"/>
                </a:lnTo>
                <a:cubicBezTo>
                  <a:pt x="584" y="5561"/>
                  <a:pt x="358" y="5799"/>
                  <a:pt x="358" y="6085"/>
                </a:cubicBezTo>
                <a:cubicBezTo>
                  <a:pt x="358" y="6252"/>
                  <a:pt x="429" y="6383"/>
                  <a:pt x="537" y="6490"/>
                </a:cubicBezTo>
                <a:lnTo>
                  <a:pt x="537" y="8085"/>
                </a:lnTo>
                <a:lnTo>
                  <a:pt x="168" y="8085"/>
                </a:lnTo>
                <a:cubicBezTo>
                  <a:pt x="72" y="8085"/>
                  <a:pt x="1" y="8157"/>
                  <a:pt x="1" y="8252"/>
                </a:cubicBezTo>
                <a:cubicBezTo>
                  <a:pt x="1" y="8335"/>
                  <a:pt x="72" y="8407"/>
                  <a:pt x="168" y="8407"/>
                </a:cubicBezTo>
                <a:lnTo>
                  <a:pt x="11312" y="8407"/>
                </a:lnTo>
                <a:cubicBezTo>
                  <a:pt x="11395" y="8407"/>
                  <a:pt x="11478" y="8335"/>
                  <a:pt x="11478" y="8252"/>
                </a:cubicBezTo>
                <a:cubicBezTo>
                  <a:pt x="11431" y="8157"/>
                  <a:pt x="11359" y="8085"/>
                  <a:pt x="11264" y="8085"/>
                </a:cubicBezTo>
                <a:lnTo>
                  <a:pt x="10716" y="8085"/>
                </a:lnTo>
                <a:lnTo>
                  <a:pt x="10716" y="5775"/>
                </a:lnTo>
                <a:cubicBezTo>
                  <a:pt x="10824" y="5668"/>
                  <a:pt x="10895" y="5537"/>
                  <a:pt x="10895" y="5371"/>
                </a:cubicBezTo>
                <a:cubicBezTo>
                  <a:pt x="10895" y="5073"/>
                  <a:pt x="10657" y="4859"/>
                  <a:pt x="10371" y="4859"/>
                </a:cubicBezTo>
                <a:lnTo>
                  <a:pt x="9276" y="4859"/>
                </a:lnTo>
                <a:lnTo>
                  <a:pt x="9109" y="2132"/>
                </a:lnTo>
                <a:cubicBezTo>
                  <a:pt x="9109" y="2037"/>
                  <a:pt x="9038" y="1965"/>
                  <a:pt x="8942" y="1965"/>
                </a:cubicBezTo>
                <a:lnTo>
                  <a:pt x="8228" y="1965"/>
                </a:lnTo>
                <a:cubicBezTo>
                  <a:pt x="8145" y="1965"/>
                  <a:pt x="8073" y="2037"/>
                  <a:pt x="8073" y="2132"/>
                </a:cubicBezTo>
                <a:lnTo>
                  <a:pt x="7907" y="4859"/>
                </a:lnTo>
                <a:lnTo>
                  <a:pt x="7502" y="4859"/>
                </a:lnTo>
                <a:lnTo>
                  <a:pt x="7335" y="2132"/>
                </a:lnTo>
                <a:cubicBezTo>
                  <a:pt x="7335" y="2037"/>
                  <a:pt x="7264" y="1965"/>
                  <a:pt x="7168" y="1965"/>
                </a:cubicBezTo>
                <a:lnTo>
                  <a:pt x="6466" y="1965"/>
                </a:lnTo>
                <a:cubicBezTo>
                  <a:pt x="6371" y="1965"/>
                  <a:pt x="6299" y="2037"/>
                  <a:pt x="6299" y="2132"/>
                </a:cubicBezTo>
                <a:lnTo>
                  <a:pt x="6133" y="4859"/>
                </a:lnTo>
                <a:lnTo>
                  <a:pt x="5728" y="4859"/>
                </a:lnTo>
                <a:lnTo>
                  <a:pt x="5561" y="2132"/>
                </a:lnTo>
                <a:cubicBezTo>
                  <a:pt x="5561" y="2037"/>
                  <a:pt x="5490" y="1965"/>
                  <a:pt x="5406" y="1965"/>
                </a:cubicBezTo>
                <a:lnTo>
                  <a:pt x="4620" y="1965"/>
                </a:lnTo>
                <a:cubicBezTo>
                  <a:pt x="4525" y="1965"/>
                  <a:pt x="4454" y="2037"/>
                  <a:pt x="4454" y="2132"/>
                </a:cubicBezTo>
                <a:lnTo>
                  <a:pt x="4287" y="4859"/>
                </a:lnTo>
                <a:lnTo>
                  <a:pt x="3823" y="4859"/>
                </a:lnTo>
                <a:lnTo>
                  <a:pt x="3716" y="168"/>
                </a:lnTo>
                <a:cubicBezTo>
                  <a:pt x="3716" y="72"/>
                  <a:pt x="3644" y="1"/>
                  <a:pt x="35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乘號 63">
            <a:extLst>
              <a:ext uri="{FF2B5EF4-FFF2-40B4-BE49-F238E27FC236}">
                <a16:creationId xmlns:a16="http://schemas.microsoft.com/office/drawing/2014/main" id="{6DA697C0-9A00-42F4-8F62-B4C25ADBDEC3}"/>
              </a:ext>
            </a:extLst>
          </p:cNvPr>
          <p:cNvSpPr/>
          <p:nvPr/>
        </p:nvSpPr>
        <p:spPr bwMode="auto">
          <a:xfrm>
            <a:off x="8589256" y="1252476"/>
            <a:ext cx="1698890" cy="1538163"/>
          </a:xfrm>
          <a:prstGeom prst="mathMultiply">
            <a:avLst>
              <a:gd name="adj1" fmla="val 9409"/>
            </a:avLst>
          </a:prstGeom>
          <a:solidFill>
            <a:schemeClr val="accent6">
              <a:alpha val="50000"/>
            </a:schemeClr>
          </a:solidFill>
          <a:ln>
            <a:noFill/>
          </a:ln>
        </p:spPr>
        <p:txBody>
          <a:bodyPr vert="horz" wrap="square" lIns="91440" tIns="45720" rIns="91440" bIns="45720" numCol="1" rtlCol="0" anchor="t" anchorCtr="0" compatLnSpc="1">
            <a:prstTxWarp prst="textNoShape">
              <a:avLst/>
            </a:prstTxWarp>
          </a:bodyPr>
          <a:lstStyle/>
          <a:p>
            <a:pPr algn="ctr"/>
            <a:endParaRPr lang="zh-TW" altLang="en-US" dirty="0"/>
          </a:p>
        </p:txBody>
      </p:sp>
      <p:grpSp>
        <p:nvGrpSpPr>
          <p:cNvPr id="2" name="群組 1">
            <a:extLst>
              <a:ext uri="{FF2B5EF4-FFF2-40B4-BE49-F238E27FC236}">
                <a16:creationId xmlns:a16="http://schemas.microsoft.com/office/drawing/2014/main" id="{AB1A0092-7857-46BA-B31B-FC6170399C8A}"/>
              </a:ext>
            </a:extLst>
          </p:cNvPr>
          <p:cNvGrpSpPr/>
          <p:nvPr/>
        </p:nvGrpSpPr>
        <p:grpSpPr>
          <a:xfrm>
            <a:off x="5761798" y="1534580"/>
            <a:ext cx="956410" cy="973956"/>
            <a:chOff x="6682640" y="1816869"/>
            <a:chExt cx="721939" cy="719997"/>
          </a:xfrm>
        </p:grpSpPr>
        <p:sp>
          <p:nvSpPr>
            <p:cNvPr id="65" name="Google Shape;9388;p90">
              <a:extLst>
                <a:ext uri="{FF2B5EF4-FFF2-40B4-BE49-F238E27FC236}">
                  <a16:creationId xmlns:a16="http://schemas.microsoft.com/office/drawing/2014/main" id="{7FC5C216-F0C4-4605-8D39-79D863742814}"/>
                </a:ext>
              </a:extLst>
            </p:cNvPr>
            <p:cNvSpPr/>
            <p:nvPr/>
          </p:nvSpPr>
          <p:spPr>
            <a:xfrm>
              <a:off x="7107695" y="2239981"/>
              <a:ext cx="296884" cy="296885"/>
            </a:xfrm>
            <a:custGeom>
              <a:avLst/>
              <a:gdLst/>
              <a:ahLst/>
              <a:cxnLst/>
              <a:rect l="l" t="t" r="r" b="b"/>
              <a:pathLst>
                <a:path w="4885" h="4885" extrusionOk="0">
                  <a:moveTo>
                    <a:pt x="2395" y="1324"/>
                  </a:moveTo>
                  <a:cubicBezTo>
                    <a:pt x="2616" y="1324"/>
                    <a:pt x="2773" y="1482"/>
                    <a:pt x="2773" y="1702"/>
                  </a:cubicBezTo>
                  <a:lnTo>
                    <a:pt x="2773" y="2049"/>
                  </a:lnTo>
                  <a:lnTo>
                    <a:pt x="3120" y="2049"/>
                  </a:lnTo>
                  <a:cubicBezTo>
                    <a:pt x="3309" y="2049"/>
                    <a:pt x="3466" y="2206"/>
                    <a:pt x="3466" y="2395"/>
                  </a:cubicBezTo>
                  <a:cubicBezTo>
                    <a:pt x="3466" y="2584"/>
                    <a:pt x="3309" y="2742"/>
                    <a:pt x="3120" y="2742"/>
                  </a:cubicBezTo>
                  <a:lnTo>
                    <a:pt x="2395" y="2742"/>
                  </a:lnTo>
                  <a:cubicBezTo>
                    <a:pt x="2206" y="2742"/>
                    <a:pt x="2049" y="2584"/>
                    <a:pt x="2049" y="2395"/>
                  </a:cubicBezTo>
                  <a:lnTo>
                    <a:pt x="2049" y="1702"/>
                  </a:lnTo>
                  <a:cubicBezTo>
                    <a:pt x="2049" y="1482"/>
                    <a:pt x="2206" y="1324"/>
                    <a:pt x="2395" y="1324"/>
                  </a:cubicBezTo>
                  <a:close/>
                  <a:moveTo>
                    <a:pt x="2458" y="1"/>
                  </a:moveTo>
                  <a:cubicBezTo>
                    <a:pt x="1104" y="1"/>
                    <a:pt x="1" y="1103"/>
                    <a:pt x="1" y="2427"/>
                  </a:cubicBezTo>
                  <a:cubicBezTo>
                    <a:pt x="1" y="3781"/>
                    <a:pt x="1104" y="4884"/>
                    <a:pt x="2458" y="4884"/>
                  </a:cubicBezTo>
                  <a:cubicBezTo>
                    <a:pt x="3782" y="4884"/>
                    <a:pt x="4884" y="3781"/>
                    <a:pt x="4884" y="2427"/>
                  </a:cubicBezTo>
                  <a:cubicBezTo>
                    <a:pt x="4853" y="1072"/>
                    <a:pt x="3782" y="1"/>
                    <a:pt x="2458" y="1"/>
                  </a:cubicBezTo>
                  <a:close/>
                </a:path>
              </a:pathLst>
            </a:custGeom>
            <a:solidFill>
              <a:srgbClr val="70C2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9389;p90">
              <a:extLst>
                <a:ext uri="{FF2B5EF4-FFF2-40B4-BE49-F238E27FC236}">
                  <a16:creationId xmlns:a16="http://schemas.microsoft.com/office/drawing/2014/main" id="{5B39A613-F397-4FBB-84B8-F3FEBBDF5A34}"/>
                </a:ext>
              </a:extLst>
            </p:cNvPr>
            <p:cNvSpPr/>
            <p:nvPr/>
          </p:nvSpPr>
          <p:spPr>
            <a:xfrm>
              <a:off x="6684585" y="2029399"/>
              <a:ext cx="633818" cy="421291"/>
            </a:xfrm>
            <a:custGeom>
              <a:avLst/>
              <a:gdLst/>
              <a:ahLst/>
              <a:cxnLst/>
              <a:rect l="l" t="t" r="r" b="b"/>
              <a:pathLst>
                <a:path w="10429" h="6932" extrusionOk="0">
                  <a:moveTo>
                    <a:pt x="2426" y="662"/>
                  </a:moveTo>
                  <a:cubicBezTo>
                    <a:pt x="2647" y="662"/>
                    <a:pt x="2804" y="819"/>
                    <a:pt x="2804" y="1008"/>
                  </a:cubicBezTo>
                  <a:cubicBezTo>
                    <a:pt x="2804" y="1197"/>
                    <a:pt x="2647" y="1355"/>
                    <a:pt x="2426" y="1355"/>
                  </a:cubicBezTo>
                  <a:lnTo>
                    <a:pt x="1733" y="1355"/>
                  </a:lnTo>
                  <a:cubicBezTo>
                    <a:pt x="1544" y="1355"/>
                    <a:pt x="1387" y="1197"/>
                    <a:pt x="1387" y="1008"/>
                  </a:cubicBezTo>
                  <a:cubicBezTo>
                    <a:pt x="1387" y="819"/>
                    <a:pt x="1544" y="662"/>
                    <a:pt x="1733" y="662"/>
                  </a:cubicBezTo>
                  <a:close/>
                  <a:moveTo>
                    <a:pt x="4537" y="662"/>
                  </a:moveTo>
                  <a:cubicBezTo>
                    <a:pt x="4726" y="662"/>
                    <a:pt x="4884" y="819"/>
                    <a:pt x="4884" y="1008"/>
                  </a:cubicBezTo>
                  <a:cubicBezTo>
                    <a:pt x="4884" y="1197"/>
                    <a:pt x="4695" y="1355"/>
                    <a:pt x="4537" y="1355"/>
                  </a:cubicBezTo>
                  <a:lnTo>
                    <a:pt x="3812" y="1355"/>
                  </a:lnTo>
                  <a:cubicBezTo>
                    <a:pt x="3623" y="1355"/>
                    <a:pt x="3466" y="1197"/>
                    <a:pt x="3466" y="1008"/>
                  </a:cubicBezTo>
                  <a:cubicBezTo>
                    <a:pt x="3466" y="819"/>
                    <a:pt x="3623" y="662"/>
                    <a:pt x="3812" y="662"/>
                  </a:cubicBezTo>
                  <a:close/>
                  <a:moveTo>
                    <a:pt x="6648" y="662"/>
                  </a:moveTo>
                  <a:cubicBezTo>
                    <a:pt x="6837" y="662"/>
                    <a:pt x="6994" y="819"/>
                    <a:pt x="6994" y="1008"/>
                  </a:cubicBezTo>
                  <a:cubicBezTo>
                    <a:pt x="6994" y="1197"/>
                    <a:pt x="6837" y="1355"/>
                    <a:pt x="6648" y="1355"/>
                  </a:cubicBezTo>
                  <a:lnTo>
                    <a:pt x="5955" y="1355"/>
                  </a:lnTo>
                  <a:cubicBezTo>
                    <a:pt x="5734" y="1355"/>
                    <a:pt x="5577" y="1197"/>
                    <a:pt x="5577" y="1008"/>
                  </a:cubicBezTo>
                  <a:cubicBezTo>
                    <a:pt x="5577" y="819"/>
                    <a:pt x="5734" y="662"/>
                    <a:pt x="5955" y="662"/>
                  </a:cubicBezTo>
                  <a:close/>
                  <a:moveTo>
                    <a:pt x="8727" y="662"/>
                  </a:moveTo>
                  <a:cubicBezTo>
                    <a:pt x="8948" y="662"/>
                    <a:pt x="9105" y="819"/>
                    <a:pt x="9105" y="1008"/>
                  </a:cubicBezTo>
                  <a:cubicBezTo>
                    <a:pt x="9105" y="1197"/>
                    <a:pt x="8948" y="1355"/>
                    <a:pt x="8727" y="1355"/>
                  </a:cubicBezTo>
                  <a:lnTo>
                    <a:pt x="8034" y="1355"/>
                  </a:lnTo>
                  <a:cubicBezTo>
                    <a:pt x="7845" y="1355"/>
                    <a:pt x="7688" y="1197"/>
                    <a:pt x="7688" y="1008"/>
                  </a:cubicBezTo>
                  <a:cubicBezTo>
                    <a:pt x="7688" y="819"/>
                    <a:pt x="7845" y="662"/>
                    <a:pt x="8034" y="662"/>
                  </a:cubicBezTo>
                  <a:close/>
                  <a:moveTo>
                    <a:pt x="2426" y="2080"/>
                  </a:moveTo>
                  <a:cubicBezTo>
                    <a:pt x="2647" y="2080"/>
                    <a:pt x="2804" y="2237"/>
                    <a:pt x="2804" y="2426"/>
                  </a:cubicBezTo>
                  <a:cubicBezTo>
                    <a:pt x="2804" y="2647"/>
                    <a:pt x="2647" y="2773"/>
                    <a:pt x="2426" y="2773"/>
                  </a:cubicBezTo>
                  <a:lnTo>
                    <a:pt x="1733" y="2773"/>
                  </a:lnTo>
                  <a:cubicBezTo>
                    <a:pt x="1544" y="2773"/>
                    <a:pt x="1387" y="2647"/>
                    <a:pt x="1387" y="2426"/>
                  </a:cubicBezTo>
                  <a:cubicBezTo>
                    <a:pt x="1387" y="2206"/>
                    <a:pt x="1544" y="2080"/>
                    <a:pt x="1733" y="2080"/>
                  </a:cubicBezTo>
                  <a:close/>
                  <a:moveTo>
                    <a:pt x="4537" y="2080"/>
                  </a:moveTo>
                  <a:cubicBezTo>
                    <a:pt x="4726" y="2080"/>
                    <a:pt x="4884" y="2237"/>
                    <a:pt x="4884" y="2426"/>
                  </a:cubicBezTo>
                  <a:cubicBezTo>
                    <a:pt x="4884" y="2647"/>
                    <a:pt x="4695" y="2773"/>
                    <a:pt x="4537" y="2773"/>
                  </a:cubicBezTo>
                  <a:lnTo>
                    <a:pt x="3812" y="2773"/>
                  </a:lnTo>
                  <a:cubicBezTo>
                    <a:pt x="3623" y="2773"/>
                    <a:pt x="3466" y="2647"/>
                    <a:pt x="3466" y="2426"/>
                  </a:cubicBezTo>
                  <a:cubicBezTo>
                    <a:pt x="3466" y="2206"/>
                    <a:pt x="3623" y="2080"/>
                    <a:pt x="3812" y="2080"/>
                  </a:cubicBezTo>
                  <a:close/>
                  <a:moveTo>
                    <a:pt x="6648" y="2080"/>
                  </a:moveTo>
                  <a:cubicBezTo>
                    <a:pt x="6837" y="2080"/>
                    <a:pt x="6994" y="2237"/>
                    <a:pt x="6994" y="2426"/>
                  </a:cubicBezTo>
                  <a:cubicBezTo>
                    <a:pt x="6994" y="2647"/>
                    <a:pt x="6837" y="2773"/>
                    <a:pt x="6648" y="2773"/>
                  </a:cubicBezTo>
                  <a:lnTo>
                    <a:pt x="5955" y="2773"/>
                  </a:lnTo>
                  <a:cubicBezTo>
                    <a:pt x="5734" y="2773"/>
                    <a:pt x="5577" y="2647"/>
                    <a:pt x="5577" y="2426"/>
                  </a:cubicBezTo>
                  <a:cubicBezTo>
                    <a:pt x="5577" y="2206"/>
                    <a:pt x="5734" y="2080"/>
                    <a:pt x="5955" y="2080"/>
                  </a:cubicBezTo>
                  <a:close/>
                  <a:moveTo>
                    <a:pt x="8727" y="2080"/>
                  </a:moveTo>
                  <a:cubicBezTo>
                    <a:pt x="8948" y="2080"/>
                    <a:pt x="9105" y="2237"/>
                    <a:pt x="9105" y="2426"/>
                  </a:cubicBezTo>
                  <a:cubicBezTo>
                    <a:pt x="9105" y="2647"/>
                    <a:pt x="8948" y="2773"/>
                    <a:pt x="8727" y="2773"/>
                  </a:cubicBezTo>
                  <a:lnTo>
                    <a:pt x="8034" y="2773"/>
                  </a:lnTo>
                  <a:cubicBezTo>
                    <a:pt x="7845" y="2773"/>
                    <a:pt x="7688" y="2647"/>
                    <a:pt x="7688" y="2426"/>
                  </a:cubicBezTo>
                  <a:cubicBezTo>
                    <a:pt x="7688" y="2206"/>
                    <a:pt x="7845" y="2080"/>
                    <a:pt x="8034" y="2080"/>
                  </a:cubicBezTo>
                  <a:close/>
                  <a:moveTo>
                    <a:pt x="2426" y="3466"/>
                  </a:moveTo>
                  <a:cubicBezTo>
                    <a:pt x="2647" y="3466"/>
                    <a:pt x="2804" y="3623"/>
                    <a:pt x="2804" y="3812"/>
                  </a:cubicBezTo>
                  <a:cubicBezTo>
                    <a:pt x="2804" y="4001"/>
                    <a:pt x="2647" y="4159"/>
                    <a:pt x="2426" y="4159"/>
                  </a:cubicBezTo>
                  <a:lnTo>
                    <a:pt x="1733" y="4159"/>
                  </a:lnTo>
                  <a:cubicBezTo>
                    <a:pt x="1544" y="4159"/>
                    <a:pt x="1387" y="4001"/>
                    <a:pt x="1387" y="3812"/>
                  </a:cubicBezTo>
                  <a:cubicBezTo>
                    <a:pt x="1387" y="3623"/>
                    <a:pt x="1544" y="3466"/>
                    <a:pt x="1733" y="3466"/>
                  </a:cubicBezTo>
                  <a:close/>
                  <a:moveTo>
                    <a:pt x="4537" y="3466"/>
                  </a:moveTo>
                  <a:cubicBezTo>
                    <a:pt x="4726" y="3466"/>
                    <a:pt x="4884" y="3623"/>
                    <a:pt x="4884" y="3812"/>
                  </a:cubicBezTo>
                  <a:cubicBezTo>
                    <a:pt x="4884" y="4001"/>
                    <a:pt x="4695" y="4159"/>
                    <a:pt x="4537" y="4159"/>
                  </a:cubicBezTo>
                  <a:lnTo>
                    <a:pt x="3812" y="4159"/>
                  </a:lnTo>
                  <a:cubicBezTo>
                    <a:pt x="3623" y="4159"/>
                    <a:pt x="3466" y="4001"/>
                    <a:pt x="3466" y="3812"/>
                  </a:cubicBezTo>
                  <a:cubicBezTo>
                    <a:pt x="3466" y="3623"/>
                    <a:pt x="3623" y="3466"/>
                    <a:pt x="3812" y="3466"/>
                  </a:cubicBezTo>
                  <a:close/>
                  <a:moveTo>
                    <a:pt x="6648" y="3466"/>
                  </a:moveTo>
                  <a:cubicBezTo>
                    <a:pt x="6837" y="3466"/>
                    <a:pt x="6994" y="3623"/>
                    <a:pt x="6994" y="3812"/>
                  </a:cubicBezTo>
                  <a:cubicBezTo>
                    <a:pt x="6994" y="4001"/>
                    <a:pt x="6837" y="4159"/>
                    <a:pt x="6648" y="4159"/>
                  </a:cubicBezTo>
                  <a:lnTo>
                    <a:pt x="5955" y="4159"/>
                  </a:lnTo>
                  <a:cubicBezTo>
                    <a:pt x="5734" y="4159"/>
                    <a:pt x="5577" y="4001"/>
                    <a:pt x="5577" y="3812"/>
                  </a:cubicBezTo>
                  <a:cubicBezTo>
                    <a:pt x="5577" y="3623"/>
                    <a:pt x="5734" y="3466"/>
                    <a:pt x="5955" y="3466"/>
                  </a:cubicBezTo>
                  <a:close/>
                  <a:moveTo>
                    <a:pt x="2426" y="4852"/>
                  </a:moveTo>
                  <a:cubicBezTo>
                    <a:pt x="2647" y="4852"/>
                    <a:pt x="2804" y="5010"/>
                    <a:pt x="2804" y="5199"/>
                  </a:cubicBezTo>
                  <a:cubicBezTo>
                    <a:pt x="2804" y="5388"/>
                    <a:pt x="2647" y="5545"/>
                    <a:pt x="2426" y="5545"/>
                  </a:cubicBezTo>
                  <a:lnTo>
                    <a:pt x="1733" y="5545"/>
                  </a:lnTo>
                  <a:cubicBezTo>
                    <a:pt x="1544" y="5545"/>
                    <a:pt x="1387" y="5388"/>
                    <a:pt x="1387" y="5199"/>
                  </a:cubicBezTo>
                  <a:cubicBezTo>
                    <a:pt x="1387" y="5010"/>
                    <a:pt x="1544" y="4852"/>
                    <a:pt x="1733" y="4852"/>
                  </a:cubicBezTo>
                  <a:close/>
                  <a:moveTo>
                    <a:pt x="4537" y="4852"/>
                  </a:moveTo>
                  <a:cubicBezTo>
                    <a:pt x="4726" y="4852"/>
                    <a:pt x="4884" y="5010"/>
                    <a:pt x="4884" y="5199"/>
                  </a:cubicBezTo>
                  <a:cubicBezTo>
                    <a:pt x="4884" y="5388"/>
                    <a:pt x="4695" y="5545"/>
                    <a:pt x="4537" y="5545"/>
                  </a:cubicBezTo>
                  <a:lnTo>
                    <a:pt x="3812" y="5545"/>
                  </a:lnTo>
                  <a:cubicBezTo>
                    <a:pt x="3623" y="5545"/>
                    <a:pt x="3466" y="5388"/>
                    <a:pt x="3466" y="5199"/>
                  </a:cubicBezTo>
                  <a:cubicBezTo>
                    <a:pt x="3466" y="5010"/>
                    <a:pt x="3623" y="4852"/>
                    <a:pt x="3812" y="4852"/>
                  </a:cubicBezTo>
                  <a:close/>
                  <a:moveTo>
                    <a:pt x="0" y="0"/>
                  </a:moveTo>
                  <a:lnTo>
                    <a:pt x="0" y="5892"/>
                  </a:lnTo>
                  <a:cubicBezTo>
                    <a:pt x="0" y="6459"/>
                    <a:pt x="473" y="6931"/>
                    <a:pt x="1071" y="6931"/>
                  </a:cubicBezTo>
                  <a:lnTo>
                    <a:pt x="6490" y="6931"/>
                  </a:lnTo>
                  <a:cubicBezTo>
                    <a:pt x="6364" y="6616"/>
                    <a:pt x="6301" y="6270"/>
                    <a:pt x="6301" y="5892"/>
                  </a:cubicBezTo>
                  <a:cubicBezTo>
                    <a:pt x="6301" y="5797"/>
                    <a:pt x="6333" y="5671"/>
                    <a:pt x="6333" y="5545"/>
                  </a:cubicBezTo>
                  <a:lnTo>
                    <a:pt x="5955" y="5545"/>
                  </a:lnTo>
                  <a:cubicBezTo>
                    <a:pt x="5734" y="5545"/>
                    <a:pt x="5577" y="5388"/>
                    <a:pt x="5577" y="5199"/>
                  </a:cubicBezTo>
                  <a:cubicBezTo>
                    <a:pt x="5577" y="5010"/>
                    <a:pt x="5734" y="4852"/>
                    <a:pt x="5955" y="4852"/>
                  </a:cubicBezTo>
                  <a:lnTo>
                    <a:pt x="6490" y="4852"/>
                  </a:lnTo>
                  <a:cubicBezTo>
                    <a:pt x="6931" y="3623"/>
                    <a:pt x="8066" y="2741"/>
                    <a:pt x="9420" y="2741"/>
                  </a:cubicBezTo>
                  <a:cubicBezTo>
                    <a:pt x="9767" y="2741"/>
                    <a:pt x="10113" y="2836"/>
                    <a:pt x="10428" y="2962"/>
                  </a:cubicBezTo>
                  <a:lnTo>
                    <a:pt x="10428" y="0"/>
                  </a:lnTo>
                  <a:close/>
                </a:path>
              </a:pathLst>
            </a:custGeom>
            <a:solidFill>
              <a:srgbClr val="70C2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9390;p90">
              <a:extLst>
                <a:ext uri="{FF2B5EF4-FFF2-40B4-BE49-F238E27FC236}">
                  <a16:creationId xmlns:a16="http://schemas.microsoft.com/office/drawing/2014/main" id="{0FEF11E5-50DA-4A9C-A781-5E4F1CA1474C}"/>
                </a:ext>
              </a:extLst>
            </p:cNvPr>
            <p:cNvSpPr/>
            <p:nvPr/>
          </p:nvSpPr>
          <p:spPr>
            <a:xfrm>
              <a:off x="6682640" y="1816869"/>
              <a:ext cx="635763" cy="172357"/>
            </a:xfrm>
            <a:custGeom>
              <a:avLst/>
              <a:gdLst/>
              <a:ahLst/>
              <a:cxnLst/>
              <a:rect l="l" t="t" r="r" b="b"/>
              <a:pathLst>
                <a:path w="10461" h="2836" extrusionOk="0">
                  <a:moveTo>
                    <a:pt x="1734" y="0"/>
                  </a:moveTo>
                  <a:cubicBezTo>
                    <a:pt x="1513" y="0"/>
                    <a:pt x="1356" y="158"/>
                    <a:pt x="1356" y="347"/>
                  </a:cubicBezTo>
                  <a:lnTo>
                    <a:pt x="1356" y="693"/>
                  </a:lnTo>
                  <a:lnTo>
                    <a:pt x="1009" y="693"/>
                  </a:lnTo>
                  <a:cubicBezTo>
                    <a:pt x="410" y="693"/>
                    <a:pt x="1" y="1166"/>
                    <a:pt x="1" y="1733"/>
                  </a:cubicBezTo>
                  <a:lnTo>
                    <a:pt x="1" y="2836"/>
                  </a:lnTo>
                  <a:lnTo>
                    <a:pt x="10429" y="2836"/>
                  </a:lnTo>
                  <a:lnTo>
                    <a:pt x="10429" y="1733"/>
                  </a:lnTo>
                  <a:lnTo>
                    <a:pt x="10460" y="1733"/>
                  </a:lnTo>
                  <a:cubicBezTo>
                    <a:pt x="10460" y="1134"/>
                    <a:pt x="9988" y="693"/>
                    <a:pt x="9421" y="693"/>
                  </a:cubicBezTo>
                  <a:lnTo>
                    <a:pt x="9074" y="693"/>
                  </a:lnTo>
                  <a:lnTo>
                    <a:pt x="9074" y="347"/>
                  </a:lnTo>
                  <a:cubicBezTo>
                    <a:pt x="9074" y="158"/>
                    <a:pt x="8917" y="0"/>
                    <a:pt x="8728" y="0"/>
                  </a:cubicBezTo>
                  <a:cubicBezTo>
                    <a:pt x="8539" y="0"/>
                    <a:pt x="8381" y="158"/>
                    <a:pt x="8381" y="347"/>
                  </a:cubicBezTo>
                  <a:lnTo>
                    <a:pt x="8381" y="693"/>
                  </a:lnTo>
                  <a:lnTo>
                    <a:pt x="6995" y="693"/>
                  </a:lnTo>
                  <a:lnTo>
                    <a:pt x="6995" y="347"/>
                  </a:lnTo>
                  <a:cubicBezTo>
                    <a:pt x="6995" y="158"/>
                    <a:pt x="6837" y="0"/>
                    <a:pt x="6648" y="0"/>
                  </a:cubicBezTo>
                  <a:cubicBezTo>
                    <a:pt x="6459" y="0"/>
                    <a:pt x="6302" y="158"/>
                    <a:pt x="6302" y="347"/>
                  </a:cubicBezTo>
                  <a:lnTo>
                    <a:pt x="6302" y="693"/>
                  </a:lnTo>
                  <a:lnTo>
                    <a:pt x="4159" y="693"/>
                  </a:lnTo>
                  <a:lnTo>
                    <a:pt x="4159" y="347"/>
                  </a:lnTo>
                  <a:cubicBezTo>
                    <a:pt x="4159" y="158"/>
                    <a:pt x="4002" y="0"/>
                    <a:pt x="3813" y="0"/>
                  </a:cubicBezTo>
                  <a:cubicBezTo>
                    <a:pt x="3624" y="0"/>
                    <a:pt x="3466" y="158"/>
                    <a:pt x="3466" y="347"/>
                  </a:cubicBezTo>
                  <a:lnTo>
                    <a:pt x="3466" y="693"/>
                  </a:lnTo>
                  <a:lnTo>
                    <a:pt x="2080" y="693"/>
                  </a:lnTo>
                  <a:lnTo>
                    <a:pt x="2080" y="347"/>
                  </a:lnTo>
                  <a:cubicBezTo>
                    <a:pt x="2080" y="158"/>
                    <a:pt x="1923" y="0"/>
                    <a:pt x="1734" y="0"/>
                  </a:cubicBezTo>
                  <a:close/>
                </a:path>
              </a:pathLst>
            </a:custGeom>
            <a:solidFill>
              <a:srgbClr val="70C2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 name="文字方塊 67">
            <a:extLst>
              <a:ext uri="{FF2B5EF4-FFF2-40B4-BE49-F238E27FC236}">
                <a16:creationId xmlns:a16="http://schemas.microsoft.com/office/drawing/2014/main" id="{124B80BE-17F8-4E23-B909-45EFD8E5B8A2}"/>
              </a:ext>
            </a:extLst>
          </p:cNvPr>
          <p:cNvSpPr txBox="1"/>
          <p:nvPr/>
        </p:nvSpPr>
        <p:spPr>
          <a:xfrm>
            <a:off x="4866735" y="3336726"/>
            <a:ext cx="2827026" cy="2834622"/>
          </a:xfrm>
          <a:prstGeom prst="rect">
            <a:avLst/>
          </a:prstGeom>
          <a:noFill/>
        </p:spPr>
        <p:txBody>
          <a:bodyPr wrap="square" rtlCol="0">
            <a:spAutoFit/>
          </a:bodyPr>
          <a:lstStyle/>
          <a:p>
            <a:pPr>
              <a:lnSpc>
                <a:spcPts val="2700"/>
              </a:lnSpc>
            </a:pPr>
            <a:r>
              <a:rPr lang="zh-TW" altLang="en-US" sz="2000" dirty="0">
                <a:solidFill>
                  <a:schemeClr val="tx1">
                    <a:lumMod val="65000"/>
                    <a:lumOff val="35000"/>
                  </a:schemeClr>
                </a:solidFill>
                <a:latin typeface="微軟正黑體" panose="020B0604030504040204" pitchFamily="34" charset="-120"/>
                <a:ea typeface="微軟正黑體" panose="020B0604030504040204" pitchFamily="34" charset="-120"/>
              </a:rPr>
              <a:t>事業因</a:t>
            </a:r>
            <a:r>
              <a:rPr lang="zh-TW" altLang="en-US" sz="2000" b="1" dirty="0">
                <a:solidFill>
                  <a:srgbClr val="C00000"/>
                </a:solidFill>
                <a:latin typeface="微軟正黑體" panose="020B0604030504040204" pitchFamily="34" charset="-120"/>
                <a:ea typeface="微軟正黑體" panose="020B0604030504040204" pitchFamily="34" charset="-120"/>
              </a:rPr>
              <a:t>天災或其他不可抗力事由</a:t>
            </a:r>
            <a:r>
              <a:rPr lang="zh-TW" altLang="en-US" sz="2000" dirty="0">
                <a:solidFill>
                  <a:schemeClr val="tx1">
                    <a:lumMod val="65000"/>
                    <a:lumOff val="35000"/>
                  </a:schemeClr>
                </a:solidFill>
                <a:latin typeface="微軟正黑體" panose="020B0604030504040204" pitchFamily="34" charset="-120"/>
                <a:ea typeface="微軟正黑體" panose="020B0604030504040204" pitchFamily="34" charset="-120"/>
              </a:rPr>
              <a:t>致未能於期限內完成登錄或查驗作業時，應於規定期限屆滿前，以書面敘明理由，檢具相關資料，向中央主管機關申請展延，最長不得超過</a:t>
            </a:r>
            <a:r>
              <a:rPr lang="en-US" altLang="zh-TW" sz="2000" b="1" dirty="0">
                <a:solidFill>
                  <a:srgbClr val="C00000"/>
                </a:solidFill>
                <a:latin typeface="微軟正黑體" panose="020B0604030504040204" pitchFamily="34" charset="-120"/>
                <a:ea typeface="微軟正黑體" panose="020B0604030504040204" pitchFamily="34" charset="-120"/>
              </a:rPr>
              <a:t>60</a:t>
            </a:r>
            <a:r>
              <a:rPr lang="zh-TW" altLang="en-US" sz="2000" b="1" dirty="0">
                <a:solidFill>
                  <a:srgbClr val="C00000"/>
                </a:solidFill>
                <a:latin typeface="微軟正黑體" panose="020B0604030504040204" pitchFamily="34" charset="-120"/>
                <a:ea typeface="微軟正黑體" panose="020B0604030504040204" pitchFamily="34" charset="-120"/>
              </a:rPr>
              <a:t>日</a:t>
            </a:r>
            <a:r>
              <a:rPr lang="zh-TW" altLang="en-US" sz="2000" dirty="0">
                <a:solidFill>
                  <a:schemeClr val="tx1">
                    <a:lumMod val="65000"/>
                    <a:lumOff val="35000"/>
                  </a:schemeClr>
                </a:solidFill>
                <a:latin typeface="微軟正黑體" panose="020B0604030504040204" pitchFamily="34" charset="-120"/>
                <a:ea typeface="微軟正黑體" panose="020B0604030504040204" pitchFamily="34" charset="-120"/>
              </a:rPr>
              <a:t>。</a:t>
            </a:r>
          </a:p>
        </p:txBody>
      </p:sp>
      <p:sp>
        <p:nvSpPr>
          <p:cNvPr id="69" name="Google Shape;11178;p94">
            <a:extLst>
              <a:ext uri="{FF2B5EF4-FFF2-40B4-BE49-F238E27FC236}">
                <a16:creationId xmlns:a16="http://schemas.microsoft.com/office/drawing/2014/main" id="{109F1542-2447-4DFB-99BA-584A010C8C58}"/>
              </a:ext>
            </a:extLst>
          </p:cNvPr>
          <p:cNvSpPr/>
          <p:nvPr/>
        </p:nvSpPr>
        <p:spPr>
          <a:xfrm>
            <a:off x="2394532" y="1534580"/>
            <a:ext cx="769900" cy="973956"/>
          </a:xfrm>
          <a:custGeom>
            <a:avLst/>
            <a:gdLst/>
            <a:ahLst/>
            <a:cxnLst/>
            <a:rect l="l" t="t" r="r" b="b"/>
            <a:pathLst>
              <a:path w="8886" h="11657" extrusionOk="0">
                <a:moveTo>
                  <a:pt x="5861" y="662"/>
                </a:moveTo>
                <a:cubicBezTo>
                  <a:pt x="6302" y="662"/>
                  <a:pt x="6302" y="1323"/>
                  <a:pt x="5861" y="1323"/>
                </a:cubicBezTo>
                <a:lnTo>
                  <a:pt x="3120" y="1323"/>
                </a:lnTo>
                <a:cubicBezTo>
                  <a:pt x="2647" y="1323"/>
                  <a:pt x="2647" y="662"/>
                  <a:pt x="3120" y="662"/>
                </a:cubicBezTo>
                <a:close/>
                <a:moveTo>
                  <a:pt x="7215" y="3466"/>
                </a:moveTo>
                <a:cubicBezTo>
                  <a:pt x="7625" y="3466"/>
                  <a:pt x="7625" y="4127"/>
                  <a:pt x="7215" y="4127"/>
                </a:cubicBezTo>
                <a:lnTo>
                  <a:pt x="4443" y="4127"/>
                </a:lnTo>
                <a:cubicBezTo>
                  <a:pt x="4002" y="4127"/>
                  <a:pt x="3970" y="3466"/>
                  <a:pt x="4443" y="3466"/>
                </a:cubicBezTo>
                <a:close/>
                <a:moveTo>
                  <a:pt x="3101" y="2795"/>
                </a:moveTo>
                <a:cubicBezTo>
                  <a:pt x="3360" y="2795"/>
                  <a:pt x="3582" y="3129"/>
                  <a:pt x="3340" y="3371"/>
                </a:cubicBezTo>
                <a:lnTo>
                  <a:pt x="2899" y="3812"/>
                </a:lnTo>
                <a:lnTo>
                  <a:pt x="3340" y="4253"/>
                </a:lnTo>
                <a:cubicBezTo>
                  <a:pt x="3582" y="4495"/>
                  <a:pt x="3360" y="4830"/>
                  <a:pt x="3101" y="4830"/>
                </a:cubicBezTo>
                <a:cubicBezTo>
                  <a:pt x="3023" y="4830"/>
                  <a:pt x="2941" y="4799"/>
                  <a:pt x="2868" y="4726"/>
                </a:cubicBezTo>
                <a:lnTo>
                  <a:pt x="2427" y="4285"/>
                </a:lnTo>
                <a:lnTo>
                  <a:pt x="2017" y="4726"/>
                </a:lnTo>
                <a:cubicBezTo>
                  <a:pt x="1944" y="4799"/>
                  <a:pt x="1862" y="4830"/>
                  <a:pt x="1784" y="4830"/>
                </a:cubicBezTo>
                <a:cubicBezTo>
                  <a:pt x="1525" y="4830"/>
                  <a:pt x="1303" y="4495"/>
                  <a:pt x="1545" y="4253"/>
                </a:cubicBezTo>
                <a:lnTo>
                  <a:pt x="1954" y="3812"/>
                </a:lnTo>
                <a:lnTo>
                  <a:pt x="1545" y="3371"/>
                </a:lnTo>
                <a:cubicBezTo>
                  <a:pt x="1303" y="3129"/>
                  <a:pt x="1525" y="2795"/>
                  <a:pt x="1784" y="2795"/>
                </a:cubicBezTo>
                <a:cubicBezTo>
                  <a:pt x="1862" y="2795"/>
                  <a:pt x="1944" y="2825"/>
                  <a:pt x="2017" y="2899"/>
                </a:cubicBezTo>
                <a:lnTo>
                  <a:pt x="2427" y="3340"/>
                </a:lnTo>
                <a:lnTo>
                  <a:pt x="2868" y="2899"/>
                </a:lnTo>
                <a:cubicBezTo>
                  <a:pt x="2941" y="2825"/>
                  <a:pt x="3023" y="2795"/>
                  <a:pt x="3101" y="2795"/>
                </a:cubicBezTo>
                <a:close/>
                <a:moveTo>
                  <a:pt x="7242" y="6206"/>
                </a:moveTo>
                <a:cubicBezTo>
                  <a:pt x="7625" y="6206"/>
                  <a:pt x="7616" y="6868"/>
                  <a:pt x="7215" y="6868"/>
                </a:cubicBezTo>
                <a:lnTo>
                  <a:pt x="4443" y="6868"/>
                </a:lnTo>
                <a:cubicBezTo>
                  <a:pt x="4002" y="6868"/>
                  <a:pt x="3970" y="6207"/>
                  <a:pt x="4443" y="6207"/>
                </a:cubicBezTo>
                <a:lnTo>
                  <a:pt x="7215" y="6207"/>
                </a:lnTo>
                <a:cubicBezTo>
                  <a:pt x="7225" y="6206"/>
                  <a:pt x="7233" y="6206"/>
                  <a:pt x="7242" y="6206"/>
                </a:cubicBezTo>
                <a:close/>
                <a:moveTo>
                  <a:pt x="3101" y="5504"/>
                </a:moveTo>
                <a:cubicBezTo>
                  <a:pt x="3360" y="5504"/>
                  <a:pt x="3582" y="5839"/>
                  <a:pt x="3340" y="6081"/>
                </a:cubicBezTo>
                <a:lnTo>
                  <a:pt x="2899" y="6522"/>
                </a:lnTo>
                <a:lnTo>
                  <a:pt x="3340" y="6963"/>
                </a:lnTo>
                <a:cubicBezTo>
                  <a:pt x="3582" y="7205"/>
                  <a:pt x="3360" y="7539"/>
                  <a:pt x="3101" y="7539"/>
                </a:cubicBezTo>
                <a:cubicBezTo>
                  <a:pt x="3023" y="7539"/>
                  <a:pt x="2941" y="7509"/>
                  <a:pt x="2868" y="7435"/>
                </a:cubicBezTo>
                <a:lnTo>
                  <a:pt x="2427" y="6994"/>
                </a:lnTo>
                <a:lnTo>
                  <a:pt x="2017" y="7435"/>
                </a:lnTo>
                <a:cubicBezTo>
                  <a:pt x="1944" y="7509"/>
                  <a:pt x="1862" y="7539"/>
                  <a:pt x="1784" y="7539"/>
                </a:cubicBezTo>
                <a:cubicBezTo>
                  <a:pt x="1525" y="7539"/>
                  <a:pt x="1303" y="7205"/>
                  <a:pt x="1545" y="6963"/>
                </a:cubicBezTo>
                <a:lnTo>
                  <a:pt x="1954" y="6522"/>
                </a:lnTo>
                <a:lnTo>
                  <a:pt x="1545" y="6081"/>
                </a:lnTo>
                <a:cubicBezTo>
                  <a:pt x="1303" y="5839"/>
                  <a:pt x="1525" y="5504"/>
                  <a:pt x="1784" y="5504"/>
                </a:cubicBezTo>
                <a:cubicBezTo>
                  <a:pt x="1862" y="5504"/>
                  <a:pt x="1944" y="5535"/>
                  <a:pt x="2017" y="5608"/>
                </a:cubicBezTo>
                <a:lnTo>
                  <a:pt x="2427" y="6049"/>
                </a:lnTo>
                <a:lnTo>
                  <a:pt x="2868" y="5608"/>
                </a:lnTo>
                <a:cubicBezTo>
                  <a:pt x="2941" y="5535"/>
                  <a:pt x="3023" y="5504"/>
                  <a:pt x="3101" y="5504"/>
                </a:cubicBezTo>
                <a:close/>
                <a:moveTo>
                  <a:pt x="7215" y="8916"/>
                </a:moveTo>
                <a:cubicBezTo>
                  <a:pt x="7625" y="8916"/>
                  <a:pt x="7625" y="9609"/>
                  <a:pt x="7215" y="9609"/>
                </a:cubicBezTo>
                <a:lnTo>
                  <a:pt x="4443" y="9609"/>
                </a:lnTo>
                <a:cubicBezTo>
                  <a:pt x="4002" y="9609"/>
                  <a:pt x="3970" y="8916"/>
                  <a:pt x="4443" y="8916"/>
                </a:cubicBezTo>
                <a:close/>
                <a:moveTo>
                  <a:pt x="2395" y="8254"/>
                </a:moveTo>
                <a:cubicBezTo>
                  <a:pt x="2962" y="8254"/>
                  <a:pt x="3435" y="8727"/>
                  <a:pt x="3435" y="9263"/>
                </a:cubicBezTo>
                <a:cubicBezTo>
                  <a:pt x="3435" y="9830"/>
                  <a:pt x="2994" y="10302"/>
                  <a:pt x="2395" y="10302"/>
                </a:cubicBezTo>
                <a:cubicBezTo>
                  <a:pt x="1860" y="10302"/>
                  <a:pt x="1387" y="9830"/>
                  <a:pt x="1387" y="9263"/>
                </a:cubicBezTo>
                <a:cubicBezTo>
                  <a:pt x="1387" y="8727"/>
                  <a:pt x="1860" y="8254"/>
                  <a:pt x="2395" y="8254"/>
                </a:cubicBezTo>
                <a:close/>
                <a:moveTo>
                  <a:pt x="3057" y="0"/>
                </a:moveTo>
                <a:cubicBezTo>
                  <a:pt x="2647" y="0"/>
                  <a:pt x="2238" y="252"/>
                  <a:pt x="2112" y="662"/>
                </a:cubicBezTo>
                <a:lnTo>
                  <a:pt x="1009" y="662"/>
                </a:lnTo>
                <a:cubicBezTo>
                  <a:pt x="473" y="662"/>
                  <a:pt x="1" y="1134"/>
                  <a:pt x="1" y="1670"/>
                </a:cubicBezTo>
                <a:lnTo>
                  <a:pt x="1" y="10617"/>
                </a:lnTo>
                <a:cubicBezTo>
                  <a:pt x="1" y="11153"/>
                  <a:pt x="473" y="11657"/>
                  <a:pt x="1009" y="11657"/>
                </a:cubicBezTo>
                <a:lnTo>
                  <a:pt x="7877" y="11657"/>
                </a:lnTo>
                <a:cubicBezTo>
                  <a:pt x="8413" y="11657"/>
                  <a:pt x="8885" y="11184"/>
                  <a:pt x="8885" y="10617"/>
                </a:cubicBezTo>
                <a:lnTo>
                  <a:pt x="8885" y="1670"/>
                </a:lnTo>
                <a:cubicBezTo>
                  <a:pt x="8885" y="1134"/>
                  <a:pt x="8476" y="662"/>
                  <a:pt x="7877" y="662"/>
                </a:cubicBezTo>
                <a:lnTo>
                  <a:pt x="6774" y="662"/>
                </a:lnTo>
                <a:cubicBezTo>
                  <a:pt x="6617" y="252"/>
                  <a:pt x="6270" y="0"/>
                  <a:pt x="5829" y="0"/>
                </a:cubicBezTo>
                <a:close/>
              </a:path>
            </a:pathLst>
          </a:custGeom>
          <a:solidFill>
            <a:srgbClr val="7493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文字方塊 69">
            <a:extLst>
              <a:ext uri="{FF2B5EF4-FFF2-40B4-BE49-F238E27FC236}">
                <a16:creationId xmlns:a16="http://schemas.microsoft.com/office/drawing/2014/main" id="{6F36513D-A953-4CFB-AE30-C4AD1810CE92}"/>
              </a:ext>
            </a:extLst>
          </p:cNvPr>
          <p:cNvSpPr txBox="1"/>
          <p:nvPr/>
        </p:nvSpPr>
        <p:spPr>
          <a:xfrm>
            <a:off x="1272128" y="3336726"/>
            <a:ext cx="3014122" cy="3180871"/>
          </a:xfrm>
          <a:prstGeom prst="rect">
            <a:avLst/>
          </a:prstGeom>
          <a:noFill/>
        </p:spPr>
        <p:txBody>
          <a:bodyPr wrap="square" rtlCol="0">
            <a:spAutoFit/>
          </a:bodyPr>
          <a:lstStyle/>
          <a:p>
            <a:pPr>
              <a:lnSpc>
                <a:spcPts val="2700"/>
              </a:lnSpc>
            </a:pPr>
            <a:r>
              <a:rPr lang="zh-TW" altLang="en-US" sz="2000" dirty="0">
                <a:solidFill>
                  <a:schemeClr val="tx1">
                    <a:lumMod val="65000"/>
                    <a:lumOff val="35000"/>
                  </a:schemeClr>
                </a:solidFill>
                <a:latin typeface="微軟正黑體" panose="020B0604030504040204" pitchFamily="34" charset="-120"/>
                <a:ea typeface="微軟正黑體" panose="020B0604030504040204" pitchFamily="34" charset="-120"/>
              </a:rPr>
              <a:t>事業登錄之盤查文件或上傳之查驗結果，經中央主管機關審查有</a:t>
            </a:r>
            <a:r>
              <a:rPr lang="zh-TW" altLang="en-US" sz="2000" b="1" dirty="0">
                <a:solidFill>
                  <a:srgbClr val="C00000"/>
                </a:solidFill>
                <a:latin typeface="微軟正黑體" panose="020B0604030504040204" pitchFamily="34" charset="-120"/>
                <a:ea typeface="微軟正黑體" panose="020B0604030504040204" pitchFamily="34" charset="-120"/>
              </a:rPr>
              <a:t>欠缺或不合規定</a:t>
            </a:r>
            <a:r>
              <a:rPr lang="zh-TW" altLang="en-US" sz="2000" dirty="0">
                <a:solidFill>
                  <a:schemeClr val="tx1">
                    <a:lumMod val="65000"/>
                    <a:lumOff val="35000"/>
                  </a:schemeClr>
                </a:solidFill>
                <a:latin typeface="微軟正黑體" panose="020B0604030504040204" pitchFamily="34" charset="-120"/>
                <a:ea typeface="微軟正黑體" panose="020B0604030504040204" pitchFamily="34" charset="-120"/>
              </a:rPr>
              <a:t>者，應通知事業限期補正，其</a:t>
            </a:r>
            <a:r>
              <a:rPr lang="zh-TW" altLang="en-US" sz="2000" b="1" dirty="0">
                <a:solidFill>
                  <a:srgbClr val="C00000"/>
                </a:solidFill>
                <a:latin typeface="微軟正黑體" panose="020B0604030504040204" pitchFamily="34" charset="-120"/>
                <a:ea typeface="微軟正黑體" panose="020B0604030504040204" pitchFamily="34" charset="-120"/>
              </a:rPr>
              <a:t>補正總日數不得超過</a:t>
            </a:r>
            <a:r>
              <a:rPr lang="en-US" altLang="zh-TW" sz="2000" b="1" dirty="0">
                <a:solidFill>
                  <a:srgbClr val="C00000"/>
                </a:solidFill>
                <a:latin typeface="微軟正黑體" panose="020B0604030504040204" pitchFamily="34" charset="-120"/>
                <a:ea typeface="微軟正黑體" panose="020B0604030504040204" pitchFamily="34" charset="-120"/>
              </a:rPr>
              <a:t>30</a:t>
            </a:r>
            <a:r>
              <a:rPr lang="zh-TW" altLang="en-US" sz="2000" b="1" dirty="0">
                <a:solidFill>
                  <a:srgbClr val="C00000"/>
                </a:solidFill>
                <a:latin typeface="微軟正黑體" panose="020B0604030504040204" pitchFamily="34" charset="-120"/>
                <a:ea typeface="微軟正黑體" panose="020B0604030504040204" pitchFamily="34" charset="-120"/>
              </a:rPr>
              <a:t>日</a:t>
            </a:r>
            <a:r>
              <a:rPr lang="zh-TW" altLang="en-US" sz="2000" dirty="0">
                <a:solidFill>
                  <a:schemeClr val="tx1">
                    <a:lumMod val="65000"/>
                    <a:lumOff val="35000"/>
                  </a:schemeClr>
                </a:solidFill>
                <a:latin typeface="微軟正黑體" panose="020B0604030504040204" pitchFamily="34" charset="-120"/>
                <a:ea typeface="微軟正黑體" panose="020B0604030504040204" pitchFamily="34" charset="-120"/>
              </a:rPr>
              <a:t>；屆期未補正或補正仍不合規定者，駁回登錄之盤查文件或上傳之查驗結果。</a:t>
            </a:r>
          </a:p>
        </p:txBody>
      </p:sp>
    </p:spTree>
    <p:extLst>
      <p:ext uri="{BB962C8B-B14F-4D97-AF65-F5344CB8AC3E}">
        <p14:creationId xmlns:p14="http://schemas.microsoft.com/office/powerpoint/2010/main" val="959889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投影片編號版面配置區 8">
            <a:extLst>
              <a:ext uri="{FF2B5EF4-FFF2-40B4-BE49-F238E27FC236}">
                <a16:creationId xmlns:a16="http://schemas.microsoft.com/office/drawing/2014/main" id="{3378FF72-5123-5990-579A-5A1A292D5B93}"/>
              </a:ext>
            </a:extLst>
          </p:cNvPr>
          <p:cNvSpPr txBox="1">
            <a:spLocks/>
          </p:cNvSpPr>
          <p:nvPr/>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01CC4-3E67-4728-A622-C7FB40383D11}" type="slidenum">
              <a:rPr lang="zh-TW" altLang="en-US" sz="1600" smtClean="0">
                <a:solidFill>
                  <a:schemeClr val="tx1">
                    <a:lumMod val="65000"/>
                    <a:lumOff val="35000"/>
                  </a:schemeClr>
                </a:solidFill>
                <a:latin typeface="微軟正黑體" panose="020B0604030504040204" pitchFamily="34" charset="-120"/>
                <a:ea typeface="微軟正黑體" panose="020B0604030504040204" pitchFamily="34" charset="-120"/>
              </a:rPr>
              <a:pPr/>
              <a:t>47</a:t>
            </a:fld>
            <a:endParaRPr lang="zh-TW" altLang="en-US" sz="16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7" name="文字方塊 6">
            <a:extLst>
              <a:ext uri="{FF2B5EF4-FFF2-40B4-BE49-F238E27FC236}">
                <a16:creationId xmlns:a16="http://schemas.microsoft.com/office/drawing/2014/main" id="{42052872-3C50-429D-ADF7-BD5EEFE98C32}"/>
              </a:ext>
            </a:extLst>
          </p:cNvPr>
          <p:cNvSpPr txBox="1"/>
          <p:nvPr/>
        </p:nvSpPr>
        <p:spPr>
          <a:xfrm>
            <a:off x="0" y="242008"/>
            <a:ext cx="12192000" cy="830997"/>
          </a:xfrm>
          <a:prstGeom prst="rect">
            <a:avLst/>
          </a:prstGeom>
          <a:noFill/>
        </p:spPr>
        <p:txBody>
          <a:bodyPr wrap="square" rtlCol="0">
            <a:spAutoFit/>
          </a:bodyPr>
          <a:lstStyle/>
          <a:p>
            <a:pPr algn="ct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主管機關查核及保存期限</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（第</a:t>
            </a:r>
            <a:r>
              <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rPr>
              <a:t>13</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a:t>
            </a:r>
            <a:r>
              <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rPr>
              <a:t>14</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條）</a:t>
            </a:r>
          </a:p>
        </p:txBody>
      </p:sp>
      <p:pic>
        <p:nvPicPr>
          <p:cNvPr id="20" name="Picture 2" descr="C:\Users\e0191\Downloads\writing.png">
            <a:extLst>
              <a:ext uri="{FF2B5EF4-FFF2-40B4-BE49-F238E27FC236}">
                <a16:creationId xmlns:a16="http://schemas.microsoft.com/office/drawing/2014/main" id="{F44EEE94-ABCE-48C5-9402-2ECC943C2441}"/>
              </a:ext>
            </a:extLst>
          </p:cNvPr>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937338" y="2110668"/>
            <a:ext cx="2212268" cy="2212268"/>
          </a:xfrm>
          <a:prstGeom prst="rect">
            <a:avLst/>
          </a:prstGeom>
          <a:noFill/>
          <a:extLst>
            <a:ext uri="{909E8E84-426E-40DD-AFC4-6F175D3DCCD1}">
              <a14:hiddenFill xmlns:a14="http://schemas.microsoft.com/office/drawing/2010/main">
                <a:solidFill>
                  <a:srgbClr val="FFFFFF"/>
                </a:solidFill>
              </a14:hiddenFill>
            </a:ext>
          </a:extLst>
        </p:spPr>
      </p:pic>
      <p:sp>
        <p:nvSpPr>
          <p:cNvPr id="21" name="文字方塊 20">
            <a:extLst>
              <a:ext uri="{FF2B5EF4-FFF2-40B4-BE49-F238E27FC236}">
                <a16:creationId xmlns:a16="http://schemas.microsoft.com/office/drawing/2014/main" id="{726D7819-EB02-4509-AAB9-7CDF677A08AF}"/>
              </a:ext>
            </a:extLst>
          </p:cNvPr>
          <p:cNvSpPr txBox="1"/>
          <p:nvPr/>
        </p:nvSpPr>
        <p:spPr>
          <a:xfrm>
            <a:off x="480178" y="1345552"/>
            <a:ext cx="8219322" cy="5219378"/>
          </a:xfrm>
          <a:prstGeom prst="rect">
            <a:avLst/>
          </a:prstGeom>
          <a:noFill/>
        </p:spPr>
        <p:txBody>
          <a:bodyPr wrap="square">
            <a:spAutoFit/>
          </a:bodyPr>
          <a:lstStyle/>
          <a:p>
            <a:pPr marL="457200" indent="-457200">
              <a:lnSpc>
                <a:spcPts val="3100"/>
              </a:lnSpc>
              <a:buBlip>
                <a:blip r:embed="rId3"/>
              </a:buBlip>
            </a:pP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主管機關為執行排放量查核作業，得通知事業備妥下列相關資料：</a:t>
            </a:r>
            <a:endPar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marL="914400" lvl="1" indent="-457200">
              <a:lnSpc>
                <a:spcPts val="3100"/>
              </a:lnSpc>
              <a:spcBef>
                <a:spcPts val="600"/>
              </a:spcBef>
              <a:buFont typeface="+mj-lt"/>
              <a:buAutoNum type="arabicPeriod"/>
              <a:defRPr/>
            </a:pPr>
            <a:r>
              <a:rPr lang="zh-TW" altLang="en-US" sz="2400" spc="100" dirty="0">
                <a:latin typeface="微軟正黑體" panose="020B0604030504040204" pitchFamily="34" charset="-120"/>
                <a:ea typeface="微軟正黑體" panose="020B0604030504040204" pitchFamily="34" charset="-120"/>
                <a:cs typeface="Times New Roman" panose="02020603050405020304" pitchFamily="18" charset="0"/>
              </a:rPr>
              <a:t>與溫室氣體排放有關之原（物）料、燃料之種類、成分、熱值及用量、產品種類及生產量，或其他經主管機關認定之操作量紀錄報表。</a:t>
            </a:r>
          </a:p>
          <a:p>
            <a:pPr marL="914400" lvl="1" indent="-457200">
              <a:lnSpc>
                <a:spcPts val="3100"/>
              </a:lnSpc>
              <a:spcBef>
                <a:spcPts val="600"/>
              </a:spcBef>
              <a:buFont typeface="+mj-lt"/>
              <a:buAutoNum type="arabicPeriod"/>
              <a:defRPr/>
            </a:pPr>
            <a:r>
              <a:rPr lang="zh-TW" altLang="en-US" sz="2400" spc="100" dirty="0">
                <a:latin typeface="微軟正黑體" panose="020B0604030504040204" pitchFamily="34" charset="-120"/>
                <a:ea typeface="微軟正黑體" panose="020B0604030504040204" pitchFamily="34" charset="-120"/>
                <a:cs typeface="Times New Roman" panose="02020603050405020304" pitchFamily="18" charset="0"/>
              </a:rPr>
              <a:t>製程現場操作紀錄報表。</a:t>
            </a:r>
          </a:p>
          <a:p>
            <a:pPr marL="914400" lvl="1" indent="-457200">
              <a:lnSpc>
                <a:spcPts val="3100"/>
              </a:lnSpc>
              <a:spcBef>
                <a:spcPts val="600"/>
              </a:spcBef>
              <a:buFont typeface="+mj-lt"/>
              <a:buAutoNum type="arabicPeriod"/>
              <a:defRPr/>
            </a:pPr>
            <a:r>
              <a:rPr lang="zh-TW" altLang="en-US" sz="2400" spc="100" dirty="0">
                <a:latin typeface="微軟正黑體" panose="020B0604030504040204" pitchFamily="34" charset="-120"/>
                <a:ea typeface="微軟正黑體" panose="020B0604030504040204" pitchFamily="34" charset="-120"/>
                <a:cs typeface="Times New Roman" panose="02020603050405020304" pitchFamily="18" charset="0"/>
              </a:rPr>
              <a:t>進貨、生產、銷貨、存貨憑證、帳冊相關報表及其他產銷營運或輸出入之相關文件。</a:t>
            </a:r>
          </a:p>
          <a:p>
            <a:pPr marL="914400" lvl="1" indent="-457200">
              <a:lnSpc>
                <a:spcPts val="3100"/>
              </a:lnSpc>
              <a:spcBef>
                <a:spcPts val="600"/>
              </a:spcBef>
              <a:buFont typeface="+mj-lt"/>
              <a:buAutoNum type="arabicPeriod"/>
              <a:defRPr/>
            </a:pPr>
            <a:r>
              <a:rPr lang="zh-TW" altLang="en-US" sz="2400" spc="100" dirty="0">
                <a:latin typeface="微軟正黑體" panose="020B0604030504040204" pitchFamily="34" charset="-120"/>
                <a:ea typeface="微軟正黑體" panose="020B0604030504040204" pitchFamily="34" charset="-120"/>
                <a:cs typeface="Times New Roman" panose="02020603050405020304" pitchFamily="18" charset="0"/>
              </a:rPr>
              <a:t>其他經主管機關指定之文件。</a:t>
            </a:r>
            <a:endParaRPr lang="en-US" altLang="zh-TW" sz="2400" spc="100" dirty="0">
              <a:latin typeface="微軟正黑體" panose="020B0604030504040204" pitchFamily="34" charset="-120"/>
              <a:ea typeface="微軟正黑體" panose="020B0604030504040204" pitchFamily="34" charset="-120"/>
              <a:cs typeface="Times New Roman" panose="02020603050405020304" pitchFamily="18" charset="0"/>
            </a:endParaRPr>
          </a:p>
          <a:p>
            <a:pPr lvl="1" indent="-457200">
              <a:lnSpc>
                <a:spcPts val="3100"/>
              </a:lnSpc>
              <a:spcBef>
                <a:spcPts val="600"/>
              </a:spcBef>
              <a:buBlip>
                <a:blip r:embed="rId3"/>
              </a:buBlip>
              <a:defRPr/>
            </a:pP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事業應妥善保存盤查、登錄及查驗相關之資料</a:t>
            </a:r>
            <a:r>
              <a:rPr lang="en-US" altLang="zh-TW" sz="2400" b="1" dirty="0">
                <a:solidFill>
                  <a:srgbClr val="C00000"/>
                </a:solidFill>
                <a:latin typeface="微軟正黑體" panose="020B0604030504040204" pitchFamily="34" charset="-120"/>
                <a:ea typeface="微軟正黑體" panose="020B0604030504040204" pitchFamily="34" charset="-120"/>
              </a:rPr>
              <a:t>6</a:t>
            </a:r>
            <a:r>
              <a:rPr lang="zh-TW" altLang="en-US" sz="2400" b="1" dirty="0">
                <a:solidFill>
                  <a:srgbClr val="C00000"/>
                </a:solidFill>
                <a:latin typeface="微軟正黑體" panose="020B0604030504040204" pitchFamily="34" charset="-120"/>
                <a:ea typeface="微軟正黑體" panose="020B0604030504040204" pitchFamily="34" charset="-120"/>
              </a:rPr>
              <a:t>年</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，以備主管機關查核。</a:t>
            </a:r>
            <a:endPar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marL="457200" indent="-457200">
              <a:buBlip>
                <a:blip r:embed="rId3"/>
              </a:buBlip>
            </a:pPr>
            <a:endPar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0406387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投影片編號版面配置區 8">
            <a:extLst>
              <a:ext uri="{FF2B5EF4-FFF2-40B4-BE49-F238E27FC236}">
                <a16:creationId xmlns:a16="http://schemas.microsoft.com/office/drawing/2014/main" id="{3378FF72-5123-5990-579A-5A1A292D5B93}"/>
              </a:ext>
            </a:extLst>
          </p:cNvPr>
          <p:cNvSpPr txBox="1">
            <a:spLocks/>
          </p:cNvSpPr>
          <p:nvPr/>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01CC4-3E67-4728-A622-C7FB40383D11}" type="slidenum">
              <a:rPr lang="zh-TW" altLang="en-US" sz="1600" smtClean="0">
                <a:solidFill>
                  <a:schemeClr val="tx1">
                    <a:lumMod val="65000"/>
                    <a:lumOff val="35000"/>
                  </a:schemeClr>
                </a:solidFill>
                <a:latin typeface="微軟正黑體" panose="020B0604030504040204" pitchFamily="34" charset="-120"/>
                <a:ea typeface="微軟正黑體" panose="020B0604030504040204" pitchFamily="34" charset="-120"/>
              </a:rPr>
              <a:pPr/>
              <a:t>48</a:t>
            </a:fld>
            <a:endParaRPr lang="zh-TW" altLang="en-US" sz="16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7" name="文字方塊 6">
            <a:extLst>
              <a:ext uri="{FF2B5EF4-FFF2-40B4-BE49-F238E27FC236}">
                <a16:creationId xmlns:a16="http://schemas.microsoft.com/office/drawing/2014/main" id="{42052872-3C50-429D-ADF7-BD5EEFE98C32}"/>
              </a:ext>
            </a:extLst>
          </p:cNvPr>
          <p:cNvSpPr txBox="1"/>
          <p:nvPr/>
        </p:nvSpPr>
        <p:spPr>
          <a:xfrm>
            <a:off x="0" y="242008"/>
            <a:ext cx="12192000" cy="830997"/>
          </a:xfrm>
          <a:prstGeom prst="rect">
            <a:avLst/>
          </a:prstGeom>
          <a:noFill/>
        </p:spPr>
        <p:txBody>
          <a:bodyPr wrap="square" rtlCol="0">
            <a:spAutoFit/>
          </a:bodyPr>
          <a:lstStyle/>
          <a:p>
            <a:pPr algn="ct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違規樣態</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（第</a:t>
            </a:r>
            <a:r>
              <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rPr>
              <a:t>15</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條）</a:t>
            </a:r>
          </a:p>
        </p:txBody>
      </p:sp>
      <p:pic>
        <p:nvPicPr>
          <p:cNvPr id="18" name="圖形 17">
            <a:extLst>
              <a:ext uri="{FF2B5EF4-FFF2-40B4-BE49-F238E27FC236}">
                <a16:creationId xmlns:a16="http://schemas.microsoft.com/office/drawing/2014/main" id="{763D8885-5AF7-48B7-A028-C78BB9F53D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2963" y="183098"/>
            <a:ext cx="1791313" cy="551629"/>
          </a:xfrm>
          <a:prstGeom prst="rect">
            <a:avLst/>
          </a:prstGeom>
        </p:spPr>
      </p:pic>
      <p:sp>
        <p:nvSpPr>
          <p:cNvPr id="19" name="文字方塊 18">
            <a:extLst>
              <a:ext uri="{FF2B5EF4-FFF2-40B4-BE49-F238E27FC236}">
                <a16:creationId xmlns:a16="http://schemas.microsoft.com/office/drawing/2014/main" id="{A661F28E-8E6A-4735-A828-B975731B414C}"/>
              </a:ext>
            </a:extLst>
          </p:cNvPr>
          <p:cNvSpPr txBox="1"/>
          <p:nvPr/>
        </p:nvSpPr>
        <p:spPr>
          <a:xfrm>
            <a:off x="480178" y="1231252"/>
            <a:ext cx="11191122" cy="858697"/>
          </a:xfrm>
          <a:prstGeom prst="rect">
            <a:avLst/>
          </a:prstGeom>
          <a:noFill/>
        </p:spPr>
        <p:txBody>
          <a:bodyPr wrap="square">
            <a:spAutoFit/>
          </a:bodyPr>
          <a:lstStyle/>
          <a:p>
            <a:pPr marL="457200" indent="-457200">
              <a:lnSpc>
                <a:spcPts val="3100"/>
              </a:lnSpc>
              <a:buBlip>
                <a:blip r:embed="rId4"/>
              </a:buBlip>
            </a:pP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違反本辦法應依本法第</a:t>
            </a:r>
            <a:r>
              <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rPr>
              <a:t>49</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條第</a:t>
            </a:r>
            <a:r>
              <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rPr>
              <a:t>1</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項規定辦理通知限期補正或改善，屆期仍未完成補正或改善，處以罰鍰：</a:t>
            </a:r>
          </a:p>
        </p:txBody>
      </p:sp>
      <p:grpSp>
        <p:nvGrpSpPr>
          <p:cNvPr id="20" name="群組 19">
            <a:extLst>
              <a:ext uri="{FF2B5EF4-FFF2-40B4-BE49-F238E27FC236}">
                <a16:creationId xmlns:a16="http://schemas.microsoft.com/office/drawing/2014/main" id="{FCF437A9-DE53-4E65-953B-2CAF82C11018}"/>
              </a:ext>
            </a:extLst>
          </p:cNvPr>
          <p:cNvGrpSpPr/>
          <p:nvPr/>
        </p:nvGrpSpPr>
        <p:grpSpPr>
          <a:xfrm>
            <a:off x="-12258" y="2248196"/>
            <a:ext cx="3151859" cy="3911927"/>
            <a:chOff x="450273" y="2123891"/>
            <a:chExt cx="3442698" cy="4272902"/>
          </a:xfrm>
        </p:grpSpPr>
        <p:sp>
          <p:nvSpPr>
            <p:cNvPr id="21" name="Google Shape;1359;p44">
              <a:extLst>
                <a:ext uri="{FF2B5EF4-FFF2-40B4-BE49-F238E27FC236}">
                  <a16:creationId xmlns:a16="http://schemas.microsoft.com/office/drawing/2014/main" id="{7E9A8DB3-7055-4D8F-BB95-7A568909706B}"/>
                </a:ext>
              </a:extLst>
            </p:cNvPr>
            <p:cNvSpPr/>
            <p:nvPr/>
          </p:nvSpPr>
          <p:spPr>
            <a:xfrm>
              <a:off x="948108" y="2557747"/>
              <a:ext cx="1402106" cy="490631"/>
            </a:xfrm>
            <a:custGeom>
              <a:avLst/>
              <a:gdLst/>
              <a:ahLst/>
              <a:cxnLst/>
              <a:rect l="l" t="t" r="r" b="b"/>
              <a:pathLst>
                <a:path w="41649" h="14574" extrusionOk="0">
                  <a:moveTo>
                    <a:pt x="14014" y="1"/>
                  </a:moveTo>
                  <a:lnTo>
                    <a:pt x="0" y="14050"/>
                  </a:lnTo>
                  <a:lnTo>
                    <a:pt x="536" y="14574"/>
                  </a:lnTo>
                  <a:lnTo>
                    <a:pt x="14323" y="739"/>
                  </a:lnTo>
                  <a:lnTo>
                    <a:pt x="41648" y="739"/>
                  </a:lnTo>
                  <a:lnTo>
                    <a:pt x="41648" y="1"/>
                  </a:lnTo>
                  <a:close/>
                </a:path>
              </a:pathLst>
            </a:custGeom>
            <a:solidFill>
              <a:srgbClr val="44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360;p44">
              <a:extLst>
                <a:ext uri="{FF2B5EF4-FFF2-40B4-BE49-F238E27FC236}">
                  <a16:creationId xmlns:a16="http://schemas.microsoft.com/office/drawing/2014/main" id="{65B1B2DB-98E0-4F28-923B-464A27F1FB01}"/>
                </a:ext>
              </a:extLst>
            </p:cNvPr>
            <p:cNvSpPr/>
            <p:nvPr/>
          </p:nvSpPr>
          <p:spPr>
            <a:xfrm>
              <a:off x="450273" y="2867193"/>
              <a:ext cx="960019" cy="497835"/>
            </a:xfrm>
            <a:custGeom>
              <a:avLst/>
              <a:gdLst/>
              <a:ahLst/>
              <a:cxnLst/>
              <a:rect l="l" t="t" r="r" b="b"/>
              <a:pathLst>
                <a:path w="28517" h="14788" extrusionOk="0">
                  <a:moveTo>
                    <a:pt x="20170" y="5394"/>
                  </a:moveTo>
                  <a:cubicBezTo>
                    <a:pt x="17146" y="3644"/>
                    <a:pt x="13883" y="2286"/>
                    <a:pt x="10442" y="1358"/>
                  </a:cubicBezTo>
                  <a:cubicBezTo>
                    <a:pt x="7109" y="476"/>
                    <a:pt x="3608" y="0"/>
                    <a:pt x="1" y="0"/>
                  </a:cubicBezTo>
                  <a:lnTo>
                    <a:pt x="1" y="4215"/>
                  </a:lnTo>
                  <a:cubicBezTo>
                    <a:pt x="3227" y="4215"/>
                    <a:pt x="6359" y="4644"/>
                    <a:pt x="9347" y="5441"/>
                  </a:cubicBezTo>
                  <a:cubicBezTo>
                    <a:pt x="12431" y="6263"/>
                    <a:pt x="15360" y="7489"/>
                    <a:pt x="18062" y="9049"/>
                  </a:cubicBezTo>
                  <a:cubicBezTo>
                    <a:pt x="20801" y="10632"/>
                    <a:pt x="23313" y="12573"/>
                    <a:pt x="25540" y="14788"/>
                  </a:cubicBezTo>
                  <a:lnTo>
                    <a:pt x="28516" y="11811"/>
                  </a:lnTo>
                  <a:cubicBezTo>
                    <a:pt x="26040" y="9323"/>
                    <a:pt x="23230" y="7168"/>
                    <a:pt x="20170" y="539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361;p44">
              <a:extLst>
                <a:ext uri="{FF2B5EF4-FFF2-40B4-BE49-F238E27FC236}">
                  <a16:creationId xmlns:a16="http://schemas.microsoft.com/office/drawing/2014/main" id="{5970F58F-B771-4B92-BC1F-5756B56023A0}"/>
                </a:ext>
              </a:extLst>
            </p:cNvPr>
            <p:cNvSpPr/>
            <p:nvPr/>
          </p:nvSpPr>
          <p:spPr>
            <a:xfrm>
              <a:off x="817825" y="2893654"/>
              <a:ext cx="287834" cy="288204"/>
            </a:xfrm>
            <a:custGeom>
              <a:avLst/>
              <a:gdLst/>
              <a:ahLst/>
              <a:cxnLst/>
              <a:rect l="l" t="t" r="r" b="b"/>
              <a:pathLst>
                <a:path w="8550" h="8561" extrusionOk="0">
                  <a:moveTo>
                    <a:pt x="4275" y="0"/>
                  </a:moveTo>
                  <a:cubicBezTo>
                    <a:pt x="1906" y="0"/>
                    <a:pt x="1" y="1917"/>
                    <a:pt x="1" y="4274"/>
                  </a:cubicBezTo>
                  <a:cubicBezTo>
                    <a:pt x="1" y="6644"/>
                    <a:pt x="1906" y="8561"/>
                    <a:pt x="4275" y="8561"/>
                  </a:cubicBezTo>
                  <a:cubicBezTo>
                    <a:pt x="6632" y="8561"/>
                    <a:pt x="8549" y="6644"/>
                    <a:pt x="8549" y="4274"/>
                  </a:cubicBezTo>
                  <a:cubicBezTo>
                    <a:pt x="8549" y="1917"/>
                    <a:pt x="6632" y="0"/>
                    <a:pt x="42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364;p44">
              <a:extLst>
                <a:ext uri="{FF2B5EF4-FFF2-40B4-BE49-F238E27FC236}">
                  <a16:creationId xmlns:a16="http://schemas.microsoft.com/office/drawing/2014/main" id="{37324124-8295-43E2-90DC-E457F2FED22A}"/>
                </a:ext>
              </a:extLst>
            </p:cNvPr>
            <p:cNvSpPr/>
            <p:nvPr/>
          </p:nvSpPr>
          <p:spPr>
            <a:xfrm>
              <a:off x="2950188" y="2123891"/>
              <a:ext cx="895484" cy="895854"/>
            </a:xfrm>
            <a:custGeom>
              <a:avLst/>
              <a:gdLst/>
              <a:ahLst/>
              <a:cxnLst/>
              <a:rect l="l" t="t" r="r" b="b"/>
              <a:pathLst>
                <a:path w="26600" h="26611" extrusionOk="0">
                  <a:moveTo>
                    <a:pt x="13300" y="26610"/>
                  </a:moveTo>
                  <a:cubicBezTo>
                    <a:pt x="5966" y="26610"/>
                    <a:pt x="1" y="20634"/>
                    <a:pt x="1" y="13299"/>
                  </a:cubicBezTo>
                  <a:cubicBezTo>
                    <a:pt x="1" y="5965"/>
                    <a:pt x="5966" y="0"/>
                    <a:pt x="13300" y="0"/>
                  </a:cubicBezTo>
                  <a:cubicBezTo>
                    <a:pt x="20634" y="0"/>
                    <a:pt x="26599" y="5965"/>
                    <a:pt x="26599" y="13299"/>
                  </a:cubicBezTo>
                  <a:cubicBezTo>
                    <a:pt x="26599" y="20634"/>
                    <a:pt x="20634" y="26610"/>
                    <a:pt x="13300" y="26610"/>
                  </a:cubicBezTo>
                  <a:close/>
                  <a:moveTo>
                    <a:pt x="13300" y="453"/>
                  </a:moveTo>
                  <a:cubicBezTo>
                    <a:pt x="6216" y="453"/>
                    <a:pt x="453" y="6215"/>
                    <a:pt x="453" y="13299"/>
                  </a:cubicBezTo>
                  <a:cubicBezTo>
                    <a:pt x="453" y="20384"/>
                    <a:pt x="6216" y="26146"/>
                    <a:pt x="13300" y="26146"/>
                  </a:cubicBezTo>
                  <a:cubicBezTo>
                    <a:pt x="20384" y="26146"/>
                    <a:pt x="26147" y="20384"/>
                    <a:pt x="26147" y="13299"/>
                  </a:cubicBezTo>
                  <a:cubicBezTo>
                    <a:pt x="26147" y="6215"/>
                    <a:pt x="20384" y="453"/>
                    <a:pt x="13300" y="45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365;p44">
              <a:extLst>
                <a:ext uri="{FF2B5EF4-FFF2-40B4-BE49-F238E27FC236}">
                  <a16:creationId xmlns:a16="http://schemas.microsoft.com/office/drawing/2014/main" id="{ADA8B094-85F4-469B-822D-E57B8B93CB90}"/>
                </a:ext>
              </a:extLst>
            </p:cNvPr>
            <p:cNvSpPr/>
            <p:nvPr/>
          </p:nvSpPr>
          <p:spPr>
            <a:xfrm>
              <a:off x="2555401" y="2177401"/>
              <a:ext cx="1248998" cy="788834"/>
            </a:xfrm>
            <a:custGeom>
              <a:avLst/>
              <a:gdLst/>
              <a:ahLst/>
              <a:cxnLst/>
              <a:rect l="l" t="t" r="r" b="b"/>
              <a:pathLst>
                <a:path w="37101" h="23432" extrusionOk="0">
                  <a:moveTo>
                    <a:pt x="25539" y="251"/>
                  </a:moveTo>
                  <a:cubicBezTo>
                    <a:pt x="19872" y="1"/>
                    <a:pt x="15050" y="3846"/>
                    <a:pt x="13764" y="9073"/>
                  </a:cubicBezTo>
                  <a:cubicBezTo>
                    <a:pt x="13597" y="9740"/>
                    <a:pt x="12978" y="10216"/>
                    <a:pt x="12288" y="10216"/>
                  </a:cubicBezTo>
                  <a:lnTo>
                    <a:pt x="6263" y="10216"/>
                  </a:lnTo>
                  <a:cubicBezTo>
                    <a:pt x="5811" y="10216"/>
                    <a:pt x="5453" y="9847"/>
                    <a:pt x="5453" y="9406"/>
                  </a:cubicBezTo>
                  <a:lnTo>
                    <a:pt x="5453" y="6870"/>
                  </a:lnTo>
                  <a:cubicBezTo>
                    <a:pt x="5453" y="6561"/>
                    <a:pt x="5084" y="6406"/>
                    <a:pt x="4858" y="6620"/>
                  </a:cubicBezTo>
                  <a:lnTo>
                    <a:pt x="441" y="11050"/>
                  </a:lnTo>
                  <a:cubicBezTo>
                    <a:pt x="0" y="11490"/>
                    <a:pt x="0" y="12193"/>
                    <a:pt x="441" y="12621"/>
                  </a:cubicBezTo>
                  <a:lnTo>
                    <a:pt x="4858" y="17050"/>
                  </a:lnTo>
                  <a:cubicBezTo>
                    <a:pt x="5084" y="17265"/>
                    <a:pt x="5453" y="17110"/>
                    <a:pt x="5453" y="16800"/>
                  </a:cubicBezTo>
                  <a:lnTo>
                    <a:pt x="5453" y="14276"/>
                  </a:lnTo>
                  <a:cubicBezTo>
                    <a:pt x="5453" y="13824"/>
                    <a:pt x="5811" y="13466"/>
                    <a:pt x="6263" y="13466"/>
                  </a:cubicBezTo>
                  <a:lnTo>
                    <a:pt x="12288" y="13466"/>
                  </a:lnTo>
                  <a:cubicBezTo>
                    <a:pt x="13002" y="13466"/>
                    <a:pt x="13609" y="13955"/>
                    <a:pt x="13776" y="14645"/>
                  </a:cubicBezTo>
                  <a:cubicBezTo>
                    <a:pt x="15026" y="19693"/>
                    <a:pt x="19586" y="23432"/>
                    <a:pt x="25027" y="23432"/>
                  </a:cubicBezTo>
                  <a:cubicBezTo>
                    <a:pt x="31730" y="23432"/>
                    <a:pt x="37100" y="17753"/>
                    <a:pt x="36588" y="10954"/>
                  </a:cubicBezTo>
                  <a:cubicBezTo>
                    <a:pt x="36160" y="5144"/>
                    <a:pt x="31373" y="501"/>
                    <a:pt x="25539" y="25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373;p44">
              <a:extLst>
                <a:ext uri="{FF2B5EF4-FFF2-40B4-BE49-F238E27FC236}">
                  <a16:creationId xmlns:a16="http://schemas.microsoft.com/office/drawing/2014/main" id="{BE97B3BF-420F-4EFB-B4D8-D8F75D0DAAA9}"/>
                </a:ext>
              </a:extLst>
            </p:cNvPr>
            <p:cNvSpPr/>
            <p:nvPr/>
          </p:nvSpPr>
          <p:spPr>
            <a:xfrm>
              <a:off x="885155" y="2961387"/>
              <a:ext cx="153175" cy="152737"/>
            </a:xfrm>
            <a:custGeom>
              <a:avLst/>
              <a:gdLst/>
              <a:ahLst/>
              <a:cxnLst/>
              <a:rect l="l" t="t" r="r" b="b"/>
              <a:pathLst>
                <a:path w="4550" h="4537" extrusionOk="0">
                  <a:moveTo>
                    <a:pt x="4549" y="2262"/>
                  </a:moveTo>
                  <a:cubicBezTo>
                    <a:pt x="4549" y="3524"/>
                    <a:pt x="3525" y="4536"/>
                    <a:pt x="2275" y="4536"/>
                  </a:cubicBezTo>
                  <a:cubicBezTo>
                    <a:pt x="1025" y="4536"/>
                    <a:pt x="1" y="3524"/>
                    <a:pt x="1" y="2262"/>
                  </a:cubicBezTo>
                  <a:cubicBezTo>
                    <a:pt x="1" y="1012"/>
                    <a:pt x="1025" y="0"/>
                    <a:pt x="2275" y="0"/>
                  </a:cubicBezTo>
                  <a:cubicBezTo>
                    <a:pt x="3525" y="0"/>
                    <a:pt x="4549" y="1012"/>
                    <a:pt x="4549" y="22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75;p44">
              <a:extLst>
                <a:ext uri="{FF2B5EF4-FFF2-40B4-BE49-F238E27FC236}">
                  <a16:creationId xmlns:a16="http://schemas.microsoft.com/office/drawing/2014/main" id="{E8C2B3D8-F860-4FDF-BEF3-049129B218C6}"/>
                </a:ext>
              </a:extLst>
            </p:cNvPr>
            <p:cNvSpPr/>
            <p:nvPr/>
          </p:nvSpPr>
          <p:spPr>
            <a:xfrm>
              <a:off x="1663957" y="4680883"/>
              <a:ext cx="715108" cy="131528"/>
            </a:xfrm>
            <a:custGeom>
              <a:avLst/>
              <a:gdLst/>
              <a:ahLst/>
              <a:cxnLst/>
              <a:rect l="l" t="t" r="r" b="b"/>
              <a:pathLst>
                <a:path w="21242" h="3907" extrusionOk="0">
                  <a:moveTo>
                    <a:pt x="239" y="1"/>
                  </a:moveTo>
                  <a:lnTo>
                    <a:pt x="1" y="703"/>
                  </a:lnTo>
                  <a:lnTo>
                    <a:pt x="9061" y="3906"/>
                  </a:lnTo>
                  <a:lnTo>
                    <a:pt x="21242" y="3906"/>
                  </a:lnTo>
                  <a:lnTo>
                    <a:pt x="21242" y="3168"/>
                  </a:lnTo>
                  <a:lnTo>
                    <a:pt x="9192" y="3168"/>
                  </a:lnTo>
                  <a:lnTo>
                    <a:pt x="239" y="1"/>
                  </a:lnTo>
                  <a:close/>
                </a:path>
              </a:pathLst>
            </a:custGeom>
            <a:solidFill>
              <a:srgbClr val="44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76;p44">
              <a:extLst>
                <a:ext uri="{FF2B5EF4-FFF2-40B4-BE49-F238E27FC236}">
                  <a16:creationId xmlns:a16="http://schemas.microsoft.com/office/drawing/2014/main" id="{287125AE-8AD7-4E96-BC6C-58251A03D9A6}"/>
                </a:ext>
              </a:extLst>
            </p:cNvPr>
            <p:cNvSpPr/>
            <p:nvPr/>
          </p:nvSpPr>
          <p:spPr>
            <a:xfrm>
              <a:off x="1310039" y="4225163"/>
              <a:ext cx="498239" cy="960388"/>
            </a:xfrm>
            <a:custGeom>
              <a:avLst/>
              <a:gdLst/>
              <a:ahLst/>
              <a:cxnLst/>
              <a:rect l="l" t="t" r="r" b="b"/>
              <a:pathLst>
                <a:path w="14800" h="28528" extrusionOk="0">
                  <a:moveTo>
                    <a:pt x="10573" y="0"/>
                  </a:moveTo>
                  <a:cubicBezTo>
                    <a:pt x="10573" y="3227"/>
                    <a:pt x="10157" y="6370"/>
                    <a:pt x="9359" y="9347"/>
                  </a:cubicBezTo>
                  <a:cubicBezTo>
                    <a:pt x="8525" y="12431"/>
                    <a:pt x="7311" y="15360"/>
                    <a:pt x="5739" y="18062"/>
                  </a:cubicBezTo>
                  <a:cubicBezTo>
                    <a:pt x="4156" y="20801"/>
                    <a:pt x="2227" y="23313"/>
                    <a:pt x="1" y="25539"/>
                  </a:cubicBezTo>
                  <a:lnTo>
                    <a:pt x="2977" y="28528"/>
                  </a:lnTo>
                  <a:cubicBezTo>
                    <a:pt x="5466" y="26039"/>
                    <a:pt x="7621" y="23230"/>
                    <a:pt x="9395" y="20170"/>
                  </a:cubicBezTo>
                  <a:cubicBezTo>
                    <a:pt x="11145" y="17157"/>
                    <a:pt x="12514" y="13883"/>
                    <a:pt x="13431" y="10442"/>
                  </a:cubicBezTo>
                  <a:cubicBezTo>
                    <a:pt x="14324" y="7109"/>
                    <a:pt x="14800" y="3608"/>
                    <a:pt x="14800" y="0"/>
                  </a:cubicBezTo>
                  <a:lnTo>
                    <a:pt x="1057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77;p44">
              <a:extLst>
                <a:ext uri="{FF2B5EF4-FFF2-40B4-BE49-F238E27FC236}">
                  <a16:creationId xmlns:a16="http://schemas.microsoft.com/office/drawing/2014/main" id="{90E714C3-FD9D-4740-A2C6-24C77199655F}"/>
                </a:ext>
              </a:extLst>
            </p:cNvPr>
            <p:cNvSpPr/>
            <p:nvPr/>
          </p:nvSpPr>
          <p:spPr>
            <a:xfrm>
              <a:off x="1510042" y="4557434"/>
              <a:ext cx="288238" cy="288238"/>
            </a:xfrm>
            <a:custGeom>
              <a:avLst/>
              <a:gdLst/>
              <a:ahLst/>
              <a:cxnLst/>
              <a:rect l="l" t="t" r="r" b="b"/>
              <a:pathLst>
                <a:path w="8562" h="8562" extrusionOk="0">
                  <a:moveTo>
                    <a:pt x="4287" y="1"/>
                  </a:moveTo>
                  <a:cubicBezTo>
                    <a:pt x="1918" y="1"/>
                    <a:pt x="1" y="1918"/>
                    <a:pt x="1" y="4275"/>
                  </a:cubicBezTo>
                  <a:cubicBezTo>
                    <a:pt x="1" y="6644"/>
                    <a:pt x="1918" y="8561"/>
                    <a:pt x="4287" y="8561"/>
                  </a:cubicBezTo>
                  <a:cubicBezTo>
                    <a:pt x="6644" y="8561"/>
                    <a:pt x="8561" y="6644"/>
                    <a:pt x="8561" y="4275"/>
                  </a:cubicBezTo>
                  <a:cubicBezTo>
                    <a:pt x="8561" y="1918"/>
                    <a:pt x="6644" y="1"/>
                    <a:pt x="42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78;p44">
              <a:extLst>
                <a:ext uri="{FF2B5EF4-FFF2-40B4-BE49-F238E27FC236}">
                  <a16:creationId xmlns:a16="http://schemas.microsoft.com/office/drawing/2014/main" id="{58A6376E-0601-4CC0-8076-28DD44C1FDF9}"/>
                </a:ext>
              </a:extLst>
            </p:cNvPr>
            <p:cNvSpPr/>
            <p:nvPr/>
          </p:nvSpPr>
          <p:spPr>
            <a:xfrm>
              <a:off x="1577775" y="4625168"/>
              <a:ext cx="152771" cy="152771"/>
            </a:xfrm>
            <a:custGeom>
              <a:avLst/>
              <a:gdLst/>
              <a:ahLst/>
              <a:cxnLst/>
              <a:rect l="l" t="t" r="r" b="b"/>
              <a:pathLst>
                <a:path w="4538" h="4538" extrusionOk="0">
                  <a:moveTo>
                    <a:pt x="4537" y="2263"/>
                  </a:moveTo>
                  <a:cubicBezTo>
                    <a:pt x="4537" y="3525"/>
                    <a:pt x="3525" y="4537"/>
                    <a:pt x="2275" y="4537"/>
                  </a:cubicBezTo>
                  <a:cubicBezTo>
                    <a:pt x="1013" y="4537"/>
                    <a:pt x="1" y="3525"/>
                    <a:pt x="1" y="2263"/>
                  </a:cubicBezTo>
                  <a:cubicBezTo>
                    <a:pt x="1" y="1013"/>
                    <a:pt x="1013" y="1"/>
                    <a:pt x="2275" y="1"/>
                  </a:cubicBezTo>
                  <a:cubicBezTo>
                    <a:pt x="3525" y="1"/>
                    <a:pt x="4537" y="1013"/>
                    <a:pt x="4537" y="226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380;p44">
              <a:extLst>
                <a:ext uri="{FF2B5EF4-FFF2-40B4-BE49-F238E27FC236}">
                  <a16:creationId xmlns:a16="http://schemas.microsoft.com/office/drawing/2014/main" id="{B3E57BA6-83B2-4840-9BB8-30380648C2DC}"/>
                </a:ext>
              </a:extLst>
            </p:cNvPr>
            <p:cNvSpPr/>
            <p:nvPr/>
          </p:nvSpPr>
          <p:spPr>
            <a:xfrm>
              <a:off x="2902889" y="4304527"/>
              <a:ext cx="990082" cy="990081"/>
            </a:xfrm>
            <a:custGeom>
              <a:avLst/>
              <a:gdLst/>
              <a:ahLst/>
              <a:cxnLst/>
              <a:rect l="l" t="t" r="r" b="b"/>
              <a:pathLst>
                <a:path w="29410" h="29410" extrusionOk="0">
                  <a:moveTo>
                    <a:pt x="14705" y="1"/>
                  </a:moveTo>
                  <a:cubicBezTo>
                    <a:pt x="6585" y="1"/>
                    <a:pt x="1" y="6585"/>
                    <a:pt x="1" y="14705"/>
                  </a:cubicBezTo>
                  <a:cubicBezTo>
                    <a:pt x="1" y="22825"/>
                    <a:pt x="6585" y="29409"/>
                    <a:pt x="14705" y="29409"/>
                  </a:cubicBezTo>
                  <a:cubicBezTo>
                    <a:pt x="22825" y="29409"/>
                    <a:pt x="29409" y="22825"/>
                    <a:pt x="29409" y="14705"/>
                  </a:cubicBezTo>
                  <a:cubicBezTo>
                    <a:pt x="29409" y="6585"/>
                    <a:pt x="22825" y="1"/>
                    <a:pt x="147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381;p44">
              <a:extLst>
                <a:ext uri="{FF2B5EF4-FFF2-40B4-BE49-F238E27FC236}">
                  <a16:creationId xmlns:a16="http://schemas.microsoft.com/office/drawing/2014/main" id="{169EBC5F-CAF8-4382-8D15-50877633EFD2}"/>
                </a:ext>
              </a:extLst>
            </p:cNvPr>
            <p:cNvSpPr/>
            <p:nvPr/>
          </p:nvSpPr>
          <p:spPr>
            <a:xfrm>
              <a:off x="2950188" y="4351624"/>
              <a:ext cx="895484" cy="895887"/>
            </a:xfrm>
            <a:custGeom>
              <a:avLst/>
              <a:gdLst/>
              <a:ahLst/>
              <a:cxnLst/>
              <a:rect l="l" t="t" r="r" b="b"/>
              <a:pathLst>
                <a:path w="26600" h="26612" extrusionOk="0">
                  <a:moveTo>
                    <a:pt x="13300" y="26611"/>
                  </a:moveTo>
                  <a:cubicBezTo>
                    <a:pt x="5966" y="26611"/>
                    <a:pt x="1" y="20646"/>
                    <a:pt x="1" y="13312"/>
                  </a:cubicBezTo>
                  <a:cubicBezTo>
                    <a:pt x="1" y="5978"/>
                    <a:pt x="5966" y="1"/>
                    <a:pt x="13300" y="1"/>
                  </a:cubicBezTo>
                  <a:cubicBezTo>
                    <a:pt x="20634" y="1"/>
                    <a:pt x="26599" y="5978"/>
                    <a:pt x="26599" y="13312"/>
                  </a:cubicBezTo>
                  <a:cubicBezTo>
                    <a:pt x="26599" y="20646"/>
                    <a:pt x="20634" y="26611"/>
                    <a:pt x="13300" y="26611"/>
                  </a:cubicBezTo>
                  <a:close/>
                  <a:moveTo>
                    <a:pt x="13300" y="465"/>
                  </a:moveTo>
                  <a:cubicBezTo>
                    <a:pt x="6216" y="465"/>
                    <a:pt x="453" y="6228"/>
                    <a:pt x="453" y="13312"/>
                  </a:cubicBezTo>
                  <a:cubicBezTo>
                    <a:pt x="453" y="20396"/>
                    <a:pt x="6216" y="26159"/>
                    <a:pt x="13300" y="26159"/>
                  </a:cubicBezTo>
                  <a:cubicBezTo>
                    <a:pt x="20384" y="26159"/>
                    <a:pt x="26147" y="20396"/>
                    <a:pt x="26147" y="13312"/>
                  </a:cubicBezTo>
                  <a:cubicBezTo>
                    <a:pt x="26147" y="6228"/>
                    <a:pt x="20384" y="465"/>
                    <a:pt x="13300" y="46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82;p44">
              <a:extLst>
                <a:ext uri="{FF2B5EF4-FFF2-40B4-BE49-F238E27FC236}">
                  <a16:creationId xmlns:a16="http://schemas.microsoft.com/office/drawing/2014/main" id="{A83B3543-0633-4C59-B1A1-933C8E82BFE7}"/>
                </a:ext>
              </a:extLst>
            </p:cNvPr>
            <p:cNvSpPr/>
            <p:nvPr/>
          </p:nvSpPr>
          <p:spPr>
            <a:xfrm>
              <a:off x="2555401" y="4405151"/>
              <a:ext cx="1248998" cy="788833"/>
            </a:xfrm>
            <a:custGeom>
              <a:avLst/>
              <a:gdLst/>
              <a:ahLst/>
              <a:cxnLst/>
              <a:rect l="l" t="t" r="r" b="b"/>
              <a:pathLst>
                <a:path w="37101" h="23432" extrusionOk="0">
                  <a:moveTo>
                    <a:pt x="25539" y="250"/>
                  </a:moveTo>
                  <a:cubicBezTo>
                    <a:pt x="19872" y="0"/>
                    <a:pt x="15050" y="3834"/>
                    <a:pt x="13764" y="9061"/>
                  </a:cubicBezTo>
                  <a:cubicBezTo>
                    <a:pt x="13597" y="9739"/>
                    <a:pt x="12978" y="10204"/>
                    <a:pt x="12288" y="10204"/>
                  </a:cubicBezTo>
                  <a:lnTo>
                    <a:pt x="6263" y="10204"/>
                  </a:lnTo>
                  <a:cubicBezTo>
                    <a:pt x="5811" y="10204"/>
                    <a:pt x="5453" y="9846"/>
                    <a:pt x="5453" y="9406"/>
                  </a:cubicBezTo>
                  <a:lnTo>
                    <a:pt x="5453" y="6870"/>
                  </a:lnTo>
                  <a:cubicBezTo>
                    <a:pt x="5453" y="6560"/>
                    <a:pt x="5084" y="6406"/>
                    <a:pt x="4858" y="6620"/>
                  </a:cubicBezTo>
                  <a:lnTo>
                    <a:pt x="441" y="11049"/>
                  </a:lnTo>
                  <a:cubicBezTo>
                    <a:pt x="0" y="11478"/>
                    <a:pt x="0" y="12180"/>
                    <a:pt x="441" y="12621"/>
                  </a:cubicBezTo>
                  <a:lnTo>
                    <a:pt x="4858" y="17050"/>
                  </a:lnTo>
                  <a:cubicBezTo>
                    <a:pt x="5084" y="17264"/>
                    <a:pt x="5453" y="17109"/>
                    <a:pt x="5453" y="16800"/>
                  </a:cubicBezTo>
                  <a:lnTo>
                    <a:pt x="5453" y="14264"/>
                  </a:lnTo>
                  <a:cubicBezTo>
                    <a:pt x="5453" y="13823"/>
                    <a:pt x="5811" y="13466"/>
                    <a:pt x="6263" y="13466"/>
                  </a:cubicBezTo>
                  <a:lnTo>
                    <a:pt x="12288" y="13466"/>
                  </a:lnTo>
                  <a:cubicBezTo>
                    <a:pt x="13002" y="13466"/>
                    <a:pt x="13609" y="13954"/>
                    <a:pt x="13776" y="14633"/>
                  </a:cubicBezTo>
                  <a:cubicBezTo>
                    <a:pt x="15026" y="19693"/>
                    <a:pt x="19586" y="23431"/>
                    <a:pt x="25027" y="23431"/>
                  </a:cubicBezTo>
                  <a:cubicBezTo>
                    <a:pt x="31730" y="23431"/>
                    <a:pt x="37100" y="17752"/>
                    <a:pt x="36588" y="10942"/>
                  </a:cubicBezTo>
                  <a:cubicBezTo>
                    <a:pt x="36160" y="5132"/>
                    <a:pt x="31373" y="500"/>
                    <a:pt x="25539" y="25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91;p44">
              <a:extLst>
                <a:ext uri="{FF2B5EF4-FFF2-40B4-BE49-F238E27FC236}">
                  <a16:creationId xmlns:a16="http://schemas.microsoft.com/office/drawing/2014/main" id="{459ADFAB-F48F-4BD8-B936-1771057B00F5}"/>
                </a:ext>
              </a:extLst>
            </p:cNvPr>
            <p:cNvSpPr/>
            <p:nvPr/>
          </p:nvSpPr>
          <p:spPr>
            <a:xfrm>
              <a:off x="948108" y="5423225"/>
              <a:ext cx="1436982" cy="491034"/>
            </a:xfrm>
            <a:custGeom>
              <a:avLst/>
              <a:gdLst/>
              <a:ahLst/>
              <a:cxnLst/>
              <a:rect l="l" t="t" r="r" b="b"/>
              <a:pathLst>
                <a:path w="42685" h="14586" extrusionOk="0">
                  <a:moveTo>
                    <a:pt x="536" y="0"/>
                  </a:moveTo>
                  <a:lnTo>
                    <a:pt x="0" y="524"/>
                  </a:lnTo>
                  <a:lnTo>
                    <a:pt x="14014" y="14585"/>
                  </a:lnTo>
                  <a:lnTo>
                    <a:pt x="42684" y="14585"/>
                  </a:lnTo>
                  <a:lnTo>
                    <a:pt x="42684" y="13835"/>
                  </a:lnTo>
                  <a:lnTo>
                    <a:pt x="14323" y="13835"/>
                  </a:lnTo>
                  <a:lnTo>
                    <a:pt x="536" y="0"/>
                  </a:lnTo>
                  <a:close/>
                </a:path>
              </a:pathLst>
            </a:custGeom>
            <a:solidFill>
              <a:srgbClr val="44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92;p44">
              <a:extLst>
                <a:ext uri="{FF2B5EF4-FFF2-40B4-BE49-F238E27FC236}">
                  <a16:creationId xmlns:a16="http://schemas.microsoft.com/office/drawing/2014/main" id="{2FDCBC90-632B-47D1-80E7-86440182D534}"/>
                </a:ext>
              </a:extLst>
            </p:cNvPr>
            <p:cNvSpPr/>
            <p:nvPr/>
          </p:nvSpPr>
          <p:spPr>
            <a:xfrm>
              <a:off x="450273" y="5084928"/>
              <a:ext cx="960019" cy="498238"/>
            </a:xfrm>
            <a:custGeom>
              <a:avLst/>
              <a:gdLst/>
              <a:ahLst/>
              <a:cxnLst/>
              <a:rect l="l" t="t" r="r" b="b"/>
              <a:pathLst>
                <a:path w="28517" h="14800" extrusionOk="0">
                  <a:moveTo>
                    <a:pt x="25540" y="0"/>
                  </a:moveTo>
                  <a:cubicBezTo>
                    <a:pt x="23313" y="2227"/>
                    <a:pt x="20801" y="4156"/>
                    <a:pt x="18062" y="5751"/>
                  </a:cubicBezTo>
                  <a:cubicBezTo>
                    <a:pt x="15360" y="7311"/>
                    <a:pt x="12431" y="8525"/>
                    <a:pt x="9347" y="9359"/>
                  </a:cubicBezTo>
                  <a:cubicBezTo>
                    <a:pt x="6359" y="10156"/>
                    <a:pt x="3227" y="10585"/>
                    <a:pt x="1" y="10585"/>
                  </a:cubicBezTo>
                  <a:lnTo>
                    <a:pt x="1" y="14800"/>
                  </a:lnTo>
                  <a:cubicBezTo>
                    <a:pt x="3608" y="14800"/>
                    <a:pt x="7109" y="14324"/>
                    <a:pt x="10442" y="13431"/>
                  </a:cubicBezTo>
                  <a:cubicBezTo>
                    <a:pt x="13883" y="12514"/>
                    <a:pt x="17146" y="11145"/>
                    <a:pt x="20170" y="9394"/>
                  </a:cubicBezTo>
                  <a:cubicBezTo>
                    <a:pt x="23230" y="7632"/>
                    <a:pt x="26040" y="5465"/>
                    <a:pt x="28516" y="298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93;p44">
              <a:extLst>
                <a:ext uri="{FF2B5EF4-FFF2-40B4-BE49-F238E27FC236}">
                  <a16:creationId xmlns:a16="http://schemas.microsoft.com/office/drawing/2014/main" id="{85743E3E-3004-4746-B848-7684BCB75A10}"/>
                </a:ext>
              </a:extLst>
            </p:cNvPr>
            <p:cNvSpPr/>
            <p:nvPr/>
          </p:nvSpPr>
          <p:spPr>
            <a:xfrm>
              <a:off x="817825" y="5269714"/>
              <a:ext cx="287834" cy="288204"/>
            </a:xfrm>
            <a:custGeom>
              <a:avLst/>
              <a:gdLst/>
              <a:ahLst/>
              <a:cxnLst/>
              <a:rect l="l" t="t" r="r" b="b"/>
              <a:pathLst>
                <a:path w="8550" h="8561" extrusionOk="0">
                  <a:moveTo>
                    <a:pt x="4275" y="0"/>
                  </a:moveTo>
                  <a:cubicBezTo>
                    <a:pt x="1906" y="0"/>
                    <a:pt x="1" y="1917"/>
                    <a:pt x="1" y="4286"/>
                  </a:cubicBezTo>
                  <a:cubicBezTo>
                    <a:pt x="1" y="6644"/>
                    <a:pt x="1906" y="8561"/>
                    <a:pt x="4275" y="8561"/>
                  </a:cubicBezTo>
                  <a:cubicBezTo>
                    <a:pt x="6632" y="8561"/>
                    <a:pt x="8549" y="6644"/>
                    <a:pt x="8549" y="4286"/>
                  </a:cubicBezTo>
                  <a:cubicBezTo>
                    <a:pt x="8549" y="1917"/>
                    <a:pt x="6632" y="0"/>
                    <a:pt x="42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94;p44">
              <a:extLst>
                <a:ext uri="{FF2B5EF4-FFF2-40B4-BE49-F238E27FC236}">
                  <a16:creationId xmlns:a16="http://schemas.microsoft.com/office/drawing/2014/main" id="{4A616C64-C46B-457D-AD1A-FE38E791B961}"/>
                </a:ext>
              </a:extLst>
            </p:cNvPr>
            <p:cNvSpPr/>
            <p:nvPr/>
          </p:nvSpPr>
          <p:spPr>
            <a:xfrm>
              <a:off x="885155" y="5337447"/>
              <a:ext cx="153175" cy="152737"/>
            </a:xfrm>
            <a:custGeom>
              <a:avLst/>
              <a:gdLst/>
              <a:ahLst/>
              <a:cxnLst/>
              <a:rect l="l" t="t" r="r" b="b"/>
              <a:pathLst>
                <a:path w="4550" h="4537" extrusionOk="0">
                  <a:moveTo>
                    <a:pt x="4549" y="2274"/>
                  </a:moveTo>
                  <a:cubicBezTo>
                    <a:pt x="4549" y="3525"/>
                    <a:pt x="3525" y="4537"/>
                    <a:pt x="2275" y="4537"/>
                  </a:cubicBezTo>
                  <a:cubicBezTo>
                    <a:pt x="1025" y="4537"/>
                    <a:pt x="1" y="3525"/>
                    <a:pt x="1" y="2274"/>
                  </a:cubicBezTo>
                  <a:cubicBezTo>
                    <a:pt x="1" y="1012"/>
                    <a:pt x="1025" y="0"/>
                    <a:pt x="2275" y="0"/>
                  </a:cubicBezTo>
                  <a:cubicBezTo>
                    <a:pt x="3525" y="0"/>
                    <a:pt x="4549" y="1012"/>
                    <a:pt x="4549" y="227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96;p44">
              <a:extLst>
                <a:ext uri="{FF2B5EF4-FFF2-40B4-BE49-F238E27FC236}">
                  <a16:creationId xmlns:a16="http://schemas.microsoft.com/office/drawing/2014/main" id="{4F8C3F1A-27A1-459F-A66F-D6BD23680D4F}"/>
                </a:ext>
              </a:extLst>
            </p:cNvPr>
            <p:cNvSpPr/>
            <p:nvPr/>
          </p:nvSpPr>
          <p:spPr>
            <a:xfrm>
              <a:off x="2902889" y="5406746"/>
              <a:ext cx="990082" cy="990047"/>
            </a:xfrm>
            <a:custGeom>
              <a:avLst/>
              <a:gdLst/>
              <a:ahLst/>
              <a:cxnLst/>
              <a:rect l="l" t="t" r="r" b="b"/>
              <a:pathLst>
                <a:path w="29410" h="29409" extrusionOk="0">
                  <a:moveTo>
                    <a:pt x="14705" y="1"/>
                  </a:moveTo>
                  <a:cubicBezTo>
                    <a:pt x="6585" y="1"/>
                    <a:pt x="1" y="6585"/>
                    <a:pt x="1" y="14705"/>
                  </a:cubicBezTo>
                  <a:cubicBezTo>
                    <a:pt x="1" y="22825"/>
                    <a:pt x="6585" y="29409"/>
                    <a:pt x="14705" y="29409"/>
                  </a:cubicBezTo>
                  <a:cubicBezTo>
                    <a:pt x="22825" y="29409"/>
                    <a:pt x="29409" y="22825"/>
                    <a:pt x="29409" y="14705"/>
                  </a:cubicBezTo>
                  <a:cubicBezTo>
                    <a:pt x="29409" y="6585"/>
                    <a:pt x="22825" y="1"/>
                    <a:pt x="147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97;p44">
              <a:extLst>
                <a:ext uri="{FF2B5EF4-FFF2-40B4-BE49-F238E27FC236}">
                  <a16:creationId xmlns:a16="http://schemas.microsoft.com/office/drawing/2014/main" id="{562012A8-AB70-4B1D-A894-622B68E38D97}"/>
                </a:ext>
              </a:extLst>
            </p:cNvPr>
            <p:cNvSpPr/>
            <p:nvPr/>
          </p:nvSpPr>
          <p:spPr>
            <a:xfrm>
              <a:off x="2950188" y="5453843"/>
              <a:ext cx="895484" cy="895853"/>
            </a:xfrm>
            <a:custGeom>
              <a:avLst/>
              <a:gdLst/>
              <a:ahLst/>
              <a:cxnLst/>
              <a:rect l="l" t="t" r="r" b="b"/>
              <a:pathLst>
                <a:path w="26600" h="26611" extrusionOk="0">
                  <a:moveTo>
                    <a:pt x="13300" y="26611"/>
                  </a:moveTo>
                  <a:cubicBezTo>
                    <a:pt x="5966" y="26611"/>
                    <a:pt x="1" y="20646"/>
                    <a:pt x="1" y="13312"/>
                  </a:cubicBezTo>
                  <a:cubicBezTo>
                    <a:pt x="1" y="5977"/>
                    <a:pt x="5966" y="1"/>
                    <a:pt x="13300" y="1"/>
                  </a:cubicBezTo>
                  <a:cubicBezTo>
                    <a:pt x="20634" y="1"/>
                    <a:pt x="26599" y="5977"/>
                    <a:pt x="26599" y="13312"/>
                  </a:cubicBezTo>
                  <a:cubicBezTo>
                    <a:pt x="26599" y="20646"/>
                    <a:pt x="20634" y="26611"/>
                    <a:pt x="13300" y="26611"/>
                  </a:cubicBezTo>
                  <a:close/>
                  <a:moveTo>
                    <a:pt x="13300" y="465"/>
                  </a:moveTo>
                  <a:cubicBezTo>
                    <a:pt x="6216" y="465"/>
                    <a:pt x="453" y="6227"/>
                    <a:pt x="453" y="13312"/>
                  </a:cubicBezTo>
                  <a:cubicBezTo>
                    <a:pt x="453" y="20396"/>
                    <a:pt x="6216" y="26159"/>
                    <a:pt x="13300" y="26159"/>
                  </a:cubicBezTo>
                  <a:cubicBezTo>
                    <a:pt x="20384" y="26159"/>
                    <a:pt x="26147" y="20396"/>
                    <a:pt x="26147" y="13312"/>
                  </a:cubicBezTo>
                  <a:cubicBezTo>
                    <a:pt x="26147" y="6227"/>
                    <a:pt x="20384" y="465"/>
                    <a:pt x="13300" y="46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98;p44">
              <a:extLst>
                <a:ext uri="{FF2B5EF4-FFF2-40B4-BE49-F238E27FC236}">
                  <a16:creationId xmlns:a16="http://schemas.microsoft.com/office/drawing/2014/main" id="{0B38CB0E-F533-428D-AF6D-C46CB3980570}"/>
                </a:ext>
              </a:extLst>
            </p:cNvPr>
            <p:cNvSpPr/>
            <p:nvPr/>
          </p:nvSpPr>
          <p:spPr>
            <a:xfrm>
              <a:off x="2555401" y="5507336"/>
              <a:ext cx="1248998" cy="788866"/>
            </a:xfrm>
            <a:custGeom>
              <a:avLst/>
              <a:gdLst/>
              <a:ahLst/>
              <a:cxnLst/>
              <a:rect l="l" t="t" r="r" b="b"/>
              <a:pathLst>
                <a:path w="37101" h="23433" extrusionOk="0">
                  <a:moveTo>
                    <a:pt x="25539" y="251"/>
                  </a:moveTo>
                  <a:cubicBezTo>
                    <a:pt x="19872" y="1"/>
                    <a:pt x="15050" y="3835"/>
                    <a:pt x="13764" y="9062"/>
                  </a:cubicBezTo>
                  <a:cubicBezTo>
                    <a:pt x="13597" y="9740"/>
                    <a:pt x="12978" y="10205"/>
                    <a:pt x="12288" y="10205"/>
                  </a:cubicBezTo>
                  <a:lnTo>
                    <a:pt x="6263" y="10205"/>
                  </a:lnTo>
                  <a:cubicBezTo>
                    <a:pt x="5811" y="10205"/>
                    <a:pt x="5453" y="9847"/>
                    <a:pt x="5453" y="9395"/>
                  </a:cubicBezTo>
                  <a:lnTo>
                    <a:pt x="5453" y="6871"/>
                  </a:lnTo>
                  <a:cubicBezTo>
                    <a:pt x="5453" y="6561"/>
                    <a:pt x="5084" y="6406"/>
                    <a:pt x="4858" y="6621"/>
                  </a:cubicBezTo>
                  <a:lnTo>
                    <a:pt x="441" y="11050"/>
                  </a:lnTo>
                  <a:cubicBezTo>
                    <a:pt x="0" y="11479"/>
                    <a:pt x="0" y="12181"/>
                    <a:pt x="441" y="12622"/>
                  </a:cubicBezTo>
                  <a:lnTo>
                    <a:pt x="4858" y="17051"/>
                  </a:lnTo>
                  <a:cubicBezTo>
                    <a:pt x="5084" y="17265"/>
                    <a:pt x="5453" y="17110"/>
                    <a:pt x="5453" y="16801"/>
                  </a:cubicBezTo>
                  <a:lnTo>
                    <a:pt x="5453" y="14265"/>
                  </a:lnTo>
                  <a:cubicBezTo>
                    <a:pt x="5453" y="13824"/>
                    <a:pt x="5811" y="13455"/>
                    <a:pt x="6263" y="13455"/>
                  </a:cubicBezTo>
                  <a:lnTo>
                    <a:pt x="12288" y="13455"/>
                  </a:lnTo>
                  <a:cubicBezTo>
                    <a:pt x="13002" y="13455"/>
                    <a:pt x="13609" y="13955"/>
                    <a:pt x="13776" y="14634"/>
                  </a:cubicBezTo>
                  <a:cubicBezTo>
                    <a:pt x="15026" y="19694"/>
                    <a:pt x="19586" y="23432"/>
                    <a:pt x="25027" y="23432"/>
                  </a:cubicBezTo>
                  <a:cubicBezTo>
                    <a:pt x="31730" y="23432"/>
                    <a:pt x="37100" y="17753"/>
                    <a:pt x="36588" y="10943"/>
                  </a:cubicBezTo>
                  <a:cubicBezTo>
                    <a:pt x="36160" y="5132"/>
                    <a:pt x="31373" y="501"/>
                    <a:pt x="25539" y="25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405;p44">
              <a:extLst>
                <a:ext uri="{FF2B5EF4-FFF2-40B4-BE49-F238E27FC236}">
                  <a16:creationId xmlns:a16="http://schemas.microsoft.com/office/drawing/2014/main" id="{560973F1-CD61-4ACB-B545-101C8BAA9B26}"/>
                </a:ext>
              </a:extLst>
            </p:cNvPr>
            <p:cNvSpPr/>
            <p:nvPr/>
          </p:nvSpPr>
          <p:spPr>
            <a:xfrm>
              <a:off x="1663957" y="3672017"/>
              <a:ext cx="715108" cy="131932"/>
            </a:xfrm>
            <a:custGeom>
              <a:avLst/>
              <a:gdLst/>
              <a:ahLst/>
              <a:cxnLst/>
              <a:rect l="l" t="t" r="r" b="b"/>
              <a:pathLst>
                <a:path w="21242" h="3919" extrusionOk="0">
                  <a:moveTo>
                    <a:pt x="9061" y="1"/>
                  </a:moveTo>
                  <a:lnTo>
                    <a:pt x="1" y="3216"/>
                  </a:lnTo>
                  <a:lnTo>
                    <a:pt x="239" y="3918"/>
                  </a:lnTo>
                  <a:lnTo>
                    <a:pt x="9192" y="751"/>
                  </a:lnTo>
                  <a:lnTo>
                    <a:pt x="21242" y="751"/>
                  </a:lnTo>
                  <a:lnTo>
                    <a:pt x="21242" y="1"/>
                  </a:lnTo>
                  <a:close/>
                </a:path>
              </a:pathLst>
            </a:custGeom>
            <a:solidFill>
              <a:srgbClr val="44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406;p44">
              <a:extLst>
                <a:ext uri="{FF2B5EF4-FFF2-40B4-BE49-F238E27FC236}">
                  <a16:creationId xmlns:a16="http://schemas.microsoft.com/office/drawing/2014/main" id="{8101426E-9AFD-45C7-9AAB-9C7987EF5C29}"/>
                </a:ext>
              </a:extLst>
            </p:cNvPr>
            <p:cNvSpPr/>
            <p:nvPr/>
          </p:nvSpPr>
          <p:spPr>
            <a:xfrm>
              <a:off x="1310039" y="3264807"/>
              <a:ext cx="498239" cy="960389"/>
            </a:xfrm>
            <a:custGeom>
              <a:avLst/>
              <a:gdLst/>
              <a:ahLst/>
              <a:cxnLst/>
              <a:rect l="l" t="t" r="r" b="b"/>
              <a:pathLst>
                <a:path w="14800" h="28528" extrusionOk="0">
                  <a:moveTo>
                    <a:pt x="13431" y="18086"/>
                  </a:moveTo>
                  <a:cubicBezTo>
                    <a:pt x="12514" y="14633"/>
                    <a:pt x="11145" y="11371"/>
                    <a:pt x="9395" y="8346"/>
                  </a:cubicBezTo>
                  <a:cubicBezTo>
                    <a:pt x="7621" y="5287"/>
                    <a:pt x="5466" y="2489"/>
                    <a:pt x="2977" y="0"/>
                  </a:cubicBezTo>
                  <a:lnTo>
                    <a:pt x="1" y="2977"/>
                  </a:lnTo>
                  <a:cubicBezTo>
                    <a:pt x="2227" y="5203"/>
                    <a:pt x="4156" y="7715"/>
                    <a:pt x="5739" y="10466"/>
                  </a:cubicBezTo>
                  <a:cubicBezTo>
                    <a:pt x="7311" y="13168"/>
                    <a:pt x="8525" y="16085"/>
                    <a:pt x="9359" y="19169"/>
                  </a:cubicBezTo>
                  <a:cubicBezTo>
                    <a:pt x="10157" y="22158"/>
                    <a:pt x="10573" y="25289"/>
                    <a:pt x="10573" y="28527"/>
                  </a:cubicBezTo>
                  <a:lnTo>
                    <a:pt x="14800" y="28527"/>
                  </a:lnTo>
                  <a:cubicBezTo>
                    <a:pt x="14800" y="24908"/>
                    <a:pt x="14324" y="21408"/>
                    <a:pt x="13431" y="1808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407;p44">
              <a:extLst>
                <a:ext uri="{FF2B5EF4-FFF2-40B4-BE49-F238E27FC236}">
                  <a16:creationId xmlns:a16="http://schemas.microsoft.com/office/drawing/2014/main" id="{2D560ADB-9C7F-4841-A035-6EDA4FC2305F}"/>
                </a:ext>
              </a:extLst>
            </p:cNvPr>
            <p:cNvSpPr/>
            <p:nvPr/>
          </p:nvSpPr>
          <p:spPr>
            <a:xfrm>
              <a:off x="1522464" y="3629128"/>
              <a:ext cx="287834" cy="287834"/>
            </a:xfrm>
            <a:custGeom>
              <a:avLst/>
              <a:gdLst/>
              <a:ahLst/>
              <a:cxnLst/>
              <a:rect l="l" t="t" r="r" b="b"/>
              <a:pathLst>
                <a:path w="8550" h="8550" extrusionOk="0">
                  <a:moveTo>
                    <a:pt x="4275" y="1"/>
                  </a:moveTo>
                  <a:cubicBezTo>
                    <a:pt x="1918" y="1"/>
                    <a:pt x="1" y="1918"/>
                    <a:pt x="1" y="4275"/>
                  </a:cubicBezTo>
                  <a:cubicBezTo>
                    <a:pt x="1" y="6633"/>
                    <a:pt x="1918" y="8550"/>
                    <a:pt x="4275" y="8550"/>
                  </a:cubicBezTo>
                  <a:cubicBezTo>
                    <a:pt x="6645" y="8550"/>
                    <a:pt x="8550" y="6633"/>
                    <a:pt x="8550" y="4275"/>
                  </a:cubicBezTo>
                  <a:cubicBezTo>
                    <a:pt x="8550" y="1918"/>
                    <a:pt x="6645" y="1"/>
                    <a:pt x="42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408;p44">
              <a:extLst>
                <a:ext uri="{FF2B5EF4-FFF2-40B4-BE49-F238E27FC236}">
                  <a16:creationId xmlns:a16="http://schemas.microsoft.com/office/drawing/2014/main" id="{6CA69ECA-EFEB-47ED-8D70-5045E1162E58}"/>
                </a:ext>
              </a:extLst>
            </p:cNvPr>
            <p:cNvSpPr/>
            <p:nvPr/>
          </p:nvSpPr>
          <p:spPr>
            <a:xfrm>
              <a:off x="1589827" y="3696491"/>
              <a:ext cx="153141" cy="153141"/>
            </a:xfrm>
            <a:custGeom>
              <a:avLst/>
              <a:gdLst/>
              <a:ahLst/>
              <a:cxnLst/>
              <a:rect l="l" t="t" r="r" b="b"/>
              <a:pathLst>
                <a:path w="4549" h="4549" extrusionOk="0">
                  <a:moveTo>
                    <a:pt x="4548" y="2274"/>
                  </a:moveTo>
                  <a:cubicBezTo>
                    <a:pt x="4548" y="3524"/>
                    <a:pt x="3524" y="4548"/>
                    <a:pt x="2274" y="4548"/>
                  </a:cubicBezTo>
                  <a:cubicBezTo>
                    <a:pt x="1024" y="4548"/>
                    <a:pt x="0" y="3524"/>
                    <a:pt x="0" y="2274"/>
                  </a:cubicBezTo>
                  <a:cubicBezTo>
                    <a:pt x="0" y="1024"/>
                    <a:pt x="1024" y="0"/>
                    <a:pt x="2274" y="0"/>
                  </a:cubicBezTo>
                  <a:cubicBezTo>
                    <a:pt x="3524" y="0"/>
                    <a:pt x="4548" y="1024"/>
                    <a:pt x="4548" y="227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410;p44">
              <a:extLst>
                <a:ext uri="{FF2B5EF4-FFF2-40B4-BE49-F238E27FC236}">
                  <a16:creationId xmlns:a16="http://schemas.microsoft.com/office/drawing/2014/main" id="{9B365F39-C68E-4652-BB0A-3E4824C6CEB0}"/>
                </a:ext>
              </a:extLst>
            </p:cNvPr>
            <p:cNvSpPr/>
            <p:nvPr/>
          </p:nvSpPr>
          <p:spPr>
            <a:xfrm>
              <a:off x="2902889" y="3190644"/>
              <a:ext cx="990082" cy="990047"/>
            </a:xfrm>
            <a:custGeom>
              <a:avLst/>
              <a:gdLst/>
              <a:ahLst/>
              <a:cxnLst/>
              <a:rect l="l" t="t" r="r" b="b"/>
              <a:pathLst>
                <a:path w="29410" h="29409" extrusionOk="0">
                  <a:moveTo>
                    <a:pt x="14705" y="0"/>
                  </a:moveTo>
                  <a:cubicBezTo>
                    <a:pt x="6585" y="0"/>
                    <a:pt x="1" y="6585"/>
                    <a:pt x="1" y="14705"/>
                  </a:cubicBezTo>
                  <a:cubicBezTo>
                    <a:pt x="1" y="22825"/>
                    <a:pt x="6585" y="29409"/>
                    <a:pt x="14705" y="29409"/>
                  </a:cubicBezTo>
                  <a:cubicBezTo>
                    <a:pt x="22825" y="29409"/>
                    <a:pt x="29409" y="22825"/>
                    <a:pt x="29409" y="14705"/>
                  </a:cubicBezTo>
                  <a:cubicBezTo>
                    <a:pt x="29409" y="6585"/>
                    <a:pt x="22825" y="0"/>
                    <a:pt x="147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411;p44">
              <a:extLst>
                <a:ext uri="{FF2B5EF4-FFF2-40B4-BE49-F238E27FC236}">
                  <a16:creationId xmlns:a16="http://schemas.microsoft.com/office/drawing/2014/main" id="{D8DCDD42-AF71-4813-8A76-0314D560BBA9}"/>
                </a:ext>
              </a:extLst>
            </p:cNvPr>
            <p:cNvSpPr/>
            <p:nvPr/>
          </p:nvSpPr>
          <p:spPr>
            <a:xfrm>
              <a:off x="2950188" y="3237741"/>
              <a:ext cx="895484" cy="895853"/>
            </a:xfrm>
            <a:custGeom>
              <a:avLst/>
              <a:gdLst/>
              <a:ahLst/>
              <a:cxnLst/>
              <a:rect l="l" t="t" r="r" b="b"/>
              <a:pathLst>
                <a:path w="26600" h="26611" extrusionOk="0">
                  <a:moveTo>
                    <a:pt x="13300" y="26611"/>
                  </a:moveTo>
                  <a:cubicBezTo>
                    <a:pt x="5966" y="26611"/>
                    <a:pt x="1" y="20646"/>
                    <a:pt x="1" y="13312"/>
                  </a:cubicBezTo>
                  <a:cubicBezTo>
                    <a:pt x="1" y="5966"/>
                    <a:pt x="5966" y="1"/>
                    <a:pt x="13300" y="1"/>
                  </a:cubicBezTo>
                  <a:cubicBezTo>
                    <a:pt x="20634" y="1"/>
                    <a:pt x="26599" y="5966"/>
                    <a:pt x="26599" y="13312"/>
                  </a:cubicBezTo>
                  <a:cubicBezTo>
                    <a:pt x="26599" y="20646"/>
                    <a:pt x="20634" y="26611"/>
                    <a:pt x="13300" y="26611"/>
                  </a:cubicBezTo>
                  <a:close/>
                  <a:moveTo>
                    <a:pt x="13300" y="453"/>
                  </a:moveTo>
                  <a:cubicBezTo>
                    <a:pt x="6216" y="453"/>
                    <a:pt x="453" y="6227"/>
                    <a:pt x="453" y="13312"/>
                  </a:cubicBezTo>
                  <a:cubicBezTo>
                    <a:pt x="453" y="20396"/>
                    <a:pt x="6216" y="26159"/>
                    <a:pt x="13300" y="26159"/>
                  </a:cubicBezTo>
                  <a:cubicBezTo>
                    <a:pt x="20384" y="26159"/>
                    <a:pt x="26147" y="20396"/>
                    <a:pt x="26147" y="13312"/>
                  </a:cubicBezTo>
                  <a:cubicBezTo>
                    <a:pt x="26147" y="6227"/>
                    <a:pt x="20384" y="453"/>
                    <a:pt x="13300" y="45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412;p44">
              <a:extLst>
                <a:ext uri="{FF2B5EF4-FFF2-40B4-BE49-F238E27FC236}">
                  <a16:creationId xmlns:a16="http://schemas.microsoft.com/office/drawing/2014/main" id="{1EF845A4-6BD7-45D9-9339-05B19CC6E9A1}"/>
                </a:ext>
              </a:extLst>
            </p:cNvPr>
            <p:cNvSpPr/>
            <p:nvPr/>
          </p:nvSpPr>
          <p:spPr>
            <a:xfrm>
              <a:off x="2555401" y="3291234"/>
              <a:ext cx="1248998" cy="788866"/>
            </a:xfrm>
            <a:custGeom>
              <a:avLst/>
              <a:gdLst/>
              <a:ahLst/>
              <a:cxnLst/>
              <a:rect l="l" t="t" r="r" b="b"/>
              <a:pathLst>
                <a:path w="37101" h="23433" extrusionOk="0">
                  <a:moveTo>
                    <a:pt x="25539" y="251"/>
                  </a:moveTo>
                  <a:cubicBezTo>
                    <a:pt x="19872" y="1"/>
                    <a:pt x="15050" y="3835"/>
                    <a:pt x="13764" y="9062"/>
                  </a:cubicBezTo>
                  <a:cubicBezTo>
                    <a:pt x="13597" y="9740"/>
                    <a:pt x="12978" y="10205"/>
                    <a:pt x="12288" y="10205"/>
                  </a:cubicBezTo>
                  <a:lnTo>
                    <a:pt x="6263" y="10205"/>
                  </a:lnTo>
                  <a:cubicBezTo>
                    <a:pt x="5811" y="10205"/>
                    <a:pt x="5453" y="9847"/>
                    <a:pt x="5453" y="9395"/>
                  </a:cubicBezTo>
                  <a:lnTo>
                    <a:pt x="5453" y="6871"/>
                  </a:lnTo>
                  <a:cubicBezTo>
                    <a:pt x="5453" y="6561"/>
                    <a:pt x="5084" y="6395"/>
                    <a:pt x="4858" y="6621"/>
                  </a:cubicBezTo>
                  <a:lnTo>
                    <a:pt x="441" y="11038"/>
                  </a:lnTo>
                  <a:cubicBezTo>
                    <a:pt x="0" y="11478"/>
                    <a:pt x="0" y="12181"/>
                    <a:pt x="441" y="12621"/>
                  </a:cubicBezTo>
                  <a:lnTo>
                    <a:pt x="4858" y="17039"/>
                  </a:lnTo>
                  <a:cubicBezTo>
                    <a:pt x="5084" y="17265"/>
                    <a:pt x="5453" y="17110"/>
                    <a:pt x="5453" y="16801"/>
                  </a:cubicBezTo>
                  <a:lnTo>
                    <a:pt x="5453" y="14265"/>
                  </a:lnTo>
                  <a:cubicBezTo>
                    <a:pt x="5453" y="13824"/>
                    <a:pt x="5811" y="13455"/>
                    <a:pt x="6263" y="13455"/>
                  </a:cubicBezTo>
                  <a:lnTo>
                    <a:pt x="12288" y="13455"/>
                  </a:lnTo>
                  <a:cubicBezTo>
                    <a:pt x="13002" y="13455"/>
                    <a:pt x="13609" y="13943"/>
                    <a:pt x="13776" y="14634"/>
                  </a:cubicBezTo>
                  <a:cubicBezTo>
                    <a:pt x="15026" y="19682"/>
                    <a:pt x="19586" y="23432"/>
                    <a:pt x="25027" y="23432"/>
                  </a:cubicBezTo>
                  <a:cubicBezTo>
                    <a:pt x="31730" y="23432"/>
                    <a:pt x="37100" y="17753"/>
                    <a:pt x="36588" y="10943"/>
                  </a:cubicBezTo>
                  <a:cubicBezTo>
                    <a:pt x="36160" y="5132"/>
                    <a:pt x="31373" y="501"/>
                    <a:pt x="25539" y="25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167;p39">
              <a:extLst>
                <a:ext uri="{FF2B5EF4-FFF2-40B4-BE49-F238E27FC236}">
                  <a16:creationId xmlns:a16="http://schemas.microsoft.com/office/drawing/2014/main" id="{A8E9B69A-29A5-41E2-8F75-A24360520321}"/>
                </a:ext>
              </a:extLst>
            </p:cNvPr>
            <p:cNvGrpSpPr/>
            <p:nvPr/>
          </p:nvGrpSpPr>
          <p:grpSpPr>
            <a:xfrm>
              <a:off x="3186576" y="3466177"/>
              <a:ext cx="435507" cy="396640"/>
              <a:chOff x="-40378075" y="3267450"/>
              <a:chExt cx="317425" cy="289075"/>
            </a:xfrm>
            <a:solidFill>
              <a:schemeClr val="bg1"/>
            </a:solidFill>
          </p:grpSpPr>
          <p:sp>
            <p:nvSpPr>
              <p:cNvPr id="62" name="Google Shape;1168;p39">
                <a:extLst>
                  <a:ext uri="{FF2B5EF4-FFF2-40B4-BE49-F238E27FC236}">
                    <a16:creationId xmlns:a16="http://schemas.microsoft.com/office/drawing/2014/main" id="{71F79894-2FEA-489B-BAE2-6C23065ED704}"/>
                  </a:ext>
                </a:extLst>
              </p:cNvPr>
              <p:cNvSpPr/>
              <p:nvPr/>
            </p:nvSpPr>
            <p:spPr>
              <a:xfrm>
                <a:off x="-40218975" y="3308400"/>
                <a:ext cx="158325" cy="248125"/>
              </a:xfrm>
              <a:custGeom>
                <a:avLst/>
                <a:gdLst/>
                <a:ahLst/>
                <a:cxnLst/>
                <a:rect l="l" t="t" r="r" b="b"/>
                <a:pathLst>
                  <a:path w="6333" h="9925" extrusionOk="0">
                    <a:moveTo>
                      <a:pt x="4694" y="1"/>
                    </a:moveTo>
                    <a:lnTo>
                      <a:pt x="4694" y="7877"/>
                    </a:lnTo>
                    <a:cubicBezTo>
                      <a:pt x="4694" y="8097"/>
                      <a:pt x="4474" y="8255"/>
                      <a:pt x="4253" y="8255"/>
                    </a:cubicBezTo>
                    <a:cubicBezTo>
                      <a:pt x="2993" y="8255"/>
                      <a:pt x="1638" y="8696"/>
                      <a:pt x="693" y="9452"/>
                    </a:cubicBezTo>
                    <a:cubicBezTo>
                      <a:pt x="536" y="9546"/>
                      <a:pt x="189" y="9925"/>
                      <a:pt x="0" y="9925"/>
                    </a:cubicBezTo>
                    <a:lnTo>
                      <a:pt x="5073" y="9925"/>
                    </a:lnTo>
                    <a:cubicBezTo>
                      <a:pt x="5734" y="9925"/>
                      <a:pt x="6333" y="9357"/>
                      <a:pt x="6333" y="8696"/>
                    </a:cubicBezTo>
                    <a:lnTo>
                      <a:pt x="6333" y="1229"/>
                    </a:lnTo>
                    <a:cubicBezTo>
                      <a:pt x="6333" y="536"/>
                      <a:pt x="5766" y="1"/>
                      <a:pt x="50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169;p39">
                <a:extLst>
                  <a:ext uri="{FF2B5EF4-FFF2-40B4-BE49-F238E27FC236}">
                    <a16:creationId xmlns:a16="http://schemas.microsoft.com/office/drawing/2014/main" id="{A74E4687-2062-400A-8DCA-446B712E98FC}"/>
                  </a:ext>
                </a:extLst>
              </p:cNvPr>
              <p:cNvSpPr/>
              <p:nvPr/>
            </p:nvSpPr>
            <p:spPr>
              <a:xfrm>
                <a:off x="-40316650" y="3267450"/>
                <a:ext cx="86675" cy="257575"/>
              </a:xfrm>
              <a:custGeom>
                <a:avLst/>
                <a:gdLst/>
                <a:ahLst/>
                <a:cxnLst/>
                <a:rect l="l" t="t" r="r" b="b"/>
                <a:pathLst>
                  <a:path w="3467" h="10303" extrusionOk="0">
                    <a:moveTo>
                      <a:pt x="1" y="0"/>
                    </a:moveTo>
                    <a:lnTo>
                      <a:pt x="1" y="9105"/>
                    </a:lnTo>
                    <a:cubicBezTo>
                      <a:pt x="1166" y="9200"/>
                      <a:pt x="2489" y="9578"/>
                      <a:pt x="3466" y="10302"/>
                    </a:cubicBezTo>
                    <a:lnTo>
                      <a:pt x="3466" y="1197"/>
                    </a:lnTo>
                    <a:cubicBezTo>
                      <a:pt x="2489" y="473"/>
                      <a:pt x="1229" y="95"/>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170;p39">
                <a:extLst>
                  <a:ext uri="{FF2B5EF4-FFF2-40B4-BE49-F238E27FC236}">
                    <a16:creationId xmlns:a16="http://schemas.microsoft.com/office/drawing/2014/main" id="{8F6AF97A-C450-4C7B-8B56-5C5A18B0A72C}"/>
                  </a:ext>
                </a:extLst>
              </p:cNvPr>
              <p:cNvSpPr/>
              <p:nvPr/>
            </p:nvSpPr>
            <p:spPr>
              <a:xfrm>
                <a:off x="-40209525" y="3267450"/>
                <a:ext cx="86650" cy="257575"/>
              </a:xfrm>
              <a:custGeom>
                <a:avLst/>
                <a:gdLst/>
                <a:ahLst/>
                <a:cxnLst/>
                <a:rect l="l" t="t" r="r" b="b"/>
                <a:pathLst>
                  <a:path w="3466" h="10303" extrusionOk="0">
                    <a:moveTo>
                      <a:pt x="3466" y="0"/>
                    </a:moveTo>
                    <a:cubicBezTo>
                      <a:pt x="2300" y="95"/>
                      <a:pt x="977" y="473"/>
                      <a:pt x="0" y="1197"/>
                    </a:cubicBezTo>
                    <a:lnTo>
                      <a:pt x="0" y="10302"/>
                    </a:lnTo>
                    <a:cubicBezTo>
                      <a:pt x="977" y="9578"/>
                      <a:pt x="2237" y="9200"/>
                      <a:pt x="3466" y="9105"/>
                    </a:cubicBezTo>
                    <a:lnTo>
                      <a:pt x="346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171;p39">
                <a:extLst>
                  <a:ext uri="{FF2B5EF4-FFF2-40B4-BE49-F238E27FC236}">
                    <a16:creationId xmlns:a16="http://schemas.microsoft.com/office/drawing/2014/main" id="{3D44274E-68D7-4554-B8D8-01FCEAD2FA2A}"/>
                  </a:ext>
                </a:extLst>
              </p:cNvPr>
              <p:cNvSpPr/>
              <p:nvPr/>
            </p:nvSpPr>
            <p:spPr>
              <a:xfrm>
                <a:off x="-40378075" y="3308400"/>
                <a:ext cx="157550" cy="248125"/>
              </a:xfrm>
              <a:custGeom>
                <a:avLst/>
                <a:gdLst/>
                <a:ahLst/>
                <a:cxnLst/>
                <a:rect l="l" t="t" r="r" b="b"/>
                <a:pathLst>
                  <a:path w="6302" h="9925" extrusionOk="0">
                    <a:moveTo>
                      <a:pt x="1229" y="1"/>
                    </a:moveTo>
                    <a:cubicBezTo>
                      <a:pt x="567" y="1"/>
                      <a:pt x="0" y="536"/>
                      <a:pt x="0" y="1198"/>
                    </a:cubicBezTo>
                    <a:lnTo>
                      <a:pt x="0" y="8664"/>
                    </a:lnTo>
                    <a:cubicBezTo>
                      <a:pt x="32" y="9357"/>
                      <a:pt x="567" y="9925"/>
                      <a:pt x="1229" y="9925"/>
                    </a:cubicBezTo>
                    <a:lnTo>
                      <a:pt x="6301" y="9925"/>
                    </a:lnTo>
                    <a:cubicBezTo>
                      <a:pt x="6112" y="9925"/>
                      <a:pt x="5766" y="9609"/>
                      <a:pt x="5608" y="9452"/>
                    </a:cubicBezTo>
                    <a:cubicBezTo>
                      <a:pt x="4631" y="8664"/>
                      <a:pt x="3277" y="8255"/>
                      <a:pt x="2048" y="8255"/>
                    </a:cubicBezTo>
                    <a:cubicBezTo>
                      <a:pt x="1828" y="8255"/>
                      <a:pt x="1638" y="8066"/>
                      <a:pt x="1638" y="7877"/>
                    </a:cubicBezTo>
                    <a:lnTo>
                      <a:pt x="163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795;p31">
              <a:extLst>
                <a:ext uri="{FF2B5EF4-FFF2-40B4-BE49-F238E27FC236}">
                  <a16:creationId xmlns:a16="http://schemas.microsoft.com/office/drawing/2014/main" id="{50A7D8E3-4AE3-45C5-892E-2AF3CED0E973}"/>
                </a:ext>
              </a:extLst>
            </p:cNvPr>
            <p:cNvGrpSpPr/>
            <p:nvPr/>
          </p:nvGrpSpPr>
          <p:grpSpPr>
            <a:xfrm>
              <a:off x="3173781" y="2345422"/>
              <a:ext cx="432000" cy="432000"/>
              <a:chOff x="5093900" y="2445488"/>
              <a:chExt cx="255125" cy="255100"/>
            </a:xfrm>
          </p:grpSpPr>
          <p:sp>
            <p:nvSpPr>
              <p:cNvPr id="58" name="Google Shape;796;p31">
                <a:extLst>
                  <a:ext uri="{FF2B5EF4-FFF2-40B4-BE49-F238E27FC236}">
                    <a16:creationId xmlns:a16="http://schemas.microsoft.com/office/drawing/2014/main" id="{E0B658CA-5524-48F2-8CD7-1104A576A9D2}"/>
                  </a:ext>
                </a:extLst>
              </p:cNvPr>
              <p:cNvSpPr/>
              <p:nvPr/>
            </p:nvSpPr>
            <p:spPr>
              <a:xfrm>
                <a:off x="5194525" y="2534488"/>
                <a:ext cx="35150" cy="77600"/>
              </a:xfrm>
              <a:custGeom>
                <a:avLst/>
                <a:gdLst/>
                <a:ahLst/>
                <a:cxnLst/>
                <a:rect l="l" t="t" r="r" b="b"/>
                <a:pathLst>
                  <a:path w="1406" h="3104" extrusionOk="0">
                    <a:moveTo>
                      <a:pt x="1108" y="0"/>
                    </a:moveTo>
                    <a:cubicBezTo>
                      <a:pt x="941" y="0"/>
                      <a:pt x="810" y="119"/>
                      <a:pt x="810" y="286"/>
                    </a:cubicBezTo>
                    <a:lnTo>
                      <a:pt x="810" y="1905"/>
                    </a:lnTo>
                    <a:lnTo>
                      <a:pt x="107" y="2608"/>
                    </a:lnTo>
                    <a:cubicBezTo>
                      <a:pt x="0" y="2715"/>
                      <a:pt x="0" y="2893"/>
                      <a:pt x="119" y="3013"/>
                    </a:cubicBezTo>
                    <a:cubicBezTo>
                      <a:pt x="177" y="3070"/>
                      <a:pt x="259" y="3104"/>
                      <a:pt x="339" y="3104"/>
                    </a:cubicBezTo>
                    <a:cubicBezTo>
                      <a:pt x="408" y="3104"/>
                      <a:pt x="475" y="3079"/>
                      <a:pt x="524" y="3024"/>
                    </a:cubicBezTo>
                    <a:lnTo>
                      <a:pt x="1393" y="2179"/>
                    </a:lnTo>
                    <a:lnTo>
                      <a:pt x="1405" y="2179"/>
                    </a:lnTo>
                    <a:lnTo>
                      <a:pt x="1405" y="2143"/>
                    </a:lnTo>
                    <a:lnTo>
                      <a:pt x="1405" y="2131"/>
                    </a:lnTo>
                    <a:lnTo>
                      <a:pt x="1405" y="2120"/>
                    </a:lnTo>
                    <a:lnTo>
                      <a:pt x="1405" y="286"/>
                    </a:lnTo>
                    <a:cubicBezTo>
                      <a:pt x="1405" y="119"/>
                      <a:pt x="1262"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797;p31">
                <a:extLst>
                  <a:ext uri="{FF2B5EF4-FFF2-40B4-BE49-F238E27FC236}">
                    <a16:creationId xmlns:a16="http://schemas.microsoft.com/office/drawing/2014/main" id="{D7366136-81B5-4930-8B7C-A1DF0C5962D8}"/>
                  </a:ext>
                </a:extLst>
              </p:cNvPr>
              <p:cNvSpPr/>
              <p:nvPr/>
            </p:nvSpPr>
            <p:spPr>
              <a:xfrm>
                <a:off x="5093900" y="2445488"/>
                <a:ext cx="255125" cy="255100"/>
              </a:xfrm>
              <a:custGeom>
                <a:avLst/>
                <a:gdLst/>
                <a:ahLst/>
                <a:cxnLst/>
                <a:rect l="l" t="t" r="r" b="b"/>
                <a:pathLst>
                  <a:path w="10205" h="10204" extrusionOk="0">
                    <a:moveTo>
                      <a:pt x="5089" y="1274"/>
                    </a:moveTo>
                    <a:cubicBezTo>
                      <a:pt x="5103" y="1274"/>
                      <a:pt x="5118" y="1274"/>
                      <a:pt x="5133" y="1274"/>
                    </a:cubicBezTo>
                    <a:cubicBezTo>
                      <a:pt x="7252" y="1286"/>
                      <a:pt x="8954" y="3013"/>
                      <a:pt x="8931" y="5132"/>
                    </a:cubicBezTo>
                    <a:cubicBezTo>
                      <a:pt x="8919" y="7244"/>
                      <a:pt x="7204" y="8942"/>
                      <a:pt x="5095" y="8942"/>
                    </a:cubicBezTo>
                    <a:cubicBezTo>
                      <a:pt x="5088" y="8942"/>
                      <a:pt x="5080" y="8942"/>
                      <a:pt x="5073" y="8942"/>
                    </a:cubicBezTo>
                    <a:cubicBezTo>
                      <a:pt x="2954" y="8918"/>
                      <a:pt x="1251" y="7192"/>
                      <a:pt x="1263" y="5072"/>
                    </a:cubicBezTo>
                    <a:cubicBezTo>
                      <a:pt x="1287" y="2968"/>
                      <a:pt x="2989" y="1274"/>
                      <a:pt x="5089" y="1274"/>
                    </a:cubicBezTo>
                    <a:close/>
                    <a:moveTo>
                      <a:pt x="5097" y="0"/>
                    </a:moveTo>
                    <a:cubicBezTo>
                      <a:pt x="2287" y="0"/>
                      <a:pt x="1" y="2286"/>
                      <a:pt x="1" y="5108"/>
                    </a:cubicBezTo>
                    <a:cubicBezTo>
                      <a:pt x="1" y="7918"/>
                      <a:pt x="2287" y="10204"/>
                      <a:pt x="5097" y="10204"/>
                    </a:cubicBezTo>
                    <a:cubicBezTo>
                      <a:pt x="7919" y="10204"/>
                      <a:pt x="10205" y="7918"/>
                      <a:pt x="10205" y="5108"/>
                    </a:cubicBezTo>
                    <a:cubicBezTo>
                      <a:pt x="10205" y="2286"/>
                      <a:pt x="7919" y="0"/>
                      <a:pt x="5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471;p24">
              <a:extLst>
                <a:ext uri="{FF2B5EF4-FFF2-40B4-BE49-F238E27FC236}">
                  <a16:creationId xmlns:a16="http://schemas.microsoft.com/office/drawing/2014/main" id="{0088D21D-9D3A-42D9-89E0-7C1BB7A1921B}"/>
                </a:ext>
              </a:extLst>
            </p:cNvPr>
            <p:cNvGrpSpPr/>
            <p:nvPr/>
          </p:nvGrpSpPr>
          <p:grpSpPr>
            <a:xfrm>
              <a:off x="3200169" y="4580827"/>
              <a:ext cx="379200" cy="386339"/>
              <a:chOff x="7501800" y="3397913"/>
              <a:chExt cx="394425" cy="401850"/>
            </a:xfrm>
            <a:solidFill>
              <a:schemeClr val="bg1"/>
            </a:solidFill>
          </p:grpSpPr>
          <p:sp>
            <p:nvSpPr>
              <p:cNvPr id="53" name="Google Shape;472;p24">
                <a:extLst>
                  <a:ext uri="{FF2B5EF4-FFF2-40B4-BE49-F238E27FC236}">
                    <a16:creationId xmlns:a16="http://schemas.microsoft.com/office/drawing/2014/main" id="{7D2A2C78-3394-491B-BC00-454643702492}"/>
                  </a:ext>
                </a:extLst>
              </p:cNvPr>
              <p:cNvSpPr/>
              <p:nvPr/>
            </p:nvSpPr>
            <p:spPr>
              <a:xfrm>
                <a:off x="7501800" y="3691688"/>
                <a:ext cx="394425" cy="108075"/>
              </a:xfrm>
              <a:custGeom>
                <a:avLst/>
                <a:gdLst/>
                <a:ahLst/>
                <a:cxnLst/>
                <a:rect l="l" t="t" r="r" b="b"/>
                <a:pathLst>
                  <a:path w="15777" h="4323" extrusionOk="0">
                    <a:moveTo>
                      <a:pt x="298" y="1"/>
                    </a:moveTo>
                    <a:cubicBezTo>
                      <a:pt x="167" y="1"/>
                      <a:pt x="0" y="72"/>
                      <a:pt x="0" y="203"/>
                    </a:cubicBezTo>
                    <a:lnTo>
                      <a:pt x="0" y="4073"/>
                    </a:lnTo>
                    <a:cubicBezTo>
                      <a:pt x="0" y="4216"/>
                      <a:pt x="167" y="4323"/>
                      <a:pt x="298" y="4323"/>
                    </a:cubicBezTo>
                    <a:lnTo>
                      <a:pt x="15526" y="4323"/>
                    </a:lnTo>
                    <a:cubicBezTo>
                      <a:pt x="15657" y="4323"/>
                      <a:pt x="15776" y="4216"/>
                      <a:pt x="15776" y="4073"/>
                    </a:cubicBezTo>
                    <a:lnTo>
                      <a:pt x="15776" y="203"/>
                    </a:lnTo>
                    <a:cubicBezTo>
                      <a:pt x="15776" y="72"/>
                      <a:pt x="15657" y="1"/>
                      <a:pt x="15526" y="1"/>
                    </a:cubicBezTo>
                    <a:lnTo>
                      <a:pt x="14026" y="1"/>
                    </a:lnTo>
                    <a:cubicBezTo>
                      <a:pt x="13895" y="1"/>
                      <a:pt x="13847" y="72"/>
                      <a:pt x="13847" y="203"/>
                    </a:cubicBezTo>
                    <a:lnTo>
                      <a:pt x="13847" y="2382"/>
                    </a:lnTo>
                    <a:lnTo>
                      <a:pt x="2084" y="2382"/>
                    </a:lnTo>
                    <a:lnTo>
                      <a:pt x="2084" y="203"/>
                    </a:lnTo>
                    <a:cubicBezTo>
                      <a:pt x="2084" y="72"/>
                      <a:pt x="1929" y="1"/>
                      <a:pt x="17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73;p24">
                <a:extLst>
                  <a:ext uri="{FF2B5EF4-FFF2-40B4-BE49-F238E27FC236}">
                    <a16:creationId xmlns:a16="http://schemas.microsoft.com/office/drawing/2014/main" id="{70BDFC80-D915-42C4-B64B-BF2AABE88E52}"/>
                  </a:ext>
                </a:extLst>
              </p:cNvPr>
              <p:cNvSpPr/>
              <p:nvPr/>
            </p:nvSpPr>
            <p:spPr>
              <a:xfrm>
                <a:off x="7632175" y="3397913"/>
                <a:ext cx="133975" cy="48250"/>
              </a:xfrm>
              <a:custGeom>
                <a:avLst/>
                <a:gdLst/>
                <a:ahLst/>
                <a:cxnLst/>
                <a:rect l="l" t="t" r="r" b="b"/>
                <a:pathLst>
                  <a:path w="5359" h="1930" extrusionOk="0">
                    <a:moveTo>
                      <a:pt x="346" y="0"/>
                    </a:moveTo>
                    <a:cubicBezTo>
                      <a:pt x="191" y="0"/>
                      <a:pt x="0" y="155"/>
                      <a:pt x="0" y="322"/>
                    </a:cubicBezTo>
                    <a:lnTo>
                      <a:pt x="0" y="1596"/>
                    </a:lnTo>
                    <a:cubicBezTo>
                      <a:pt x="0" y="1751"/>
                      <a:pt x="191" y="1929"/>
                      <a:pt x="346" y="1929"/>
                    </a:cubicBezTo>
                    <a:lnTo>
                      <a:pt x="5049" y="1929"/>
                    </a:lnTo>
                    <a:cubicBezTo>
                      <a:pt x="5203" y="1929"/>
                      <a:pt x="5358" y="1751"/>
                      <a:pt x="5358" y="1596"/>
                    </a:cubicBezTo>
                    <a:lnTo>
                      <a:pt x="5358" y="322"/>
                    </a:lnTo>
                    <a:cubicBezTo>
                      <a:pt x="5358" y="155"/>
                      <a:pt x="5203" y="0"/>
                      <a:pt x="50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74;p24">
                <a:extLst>
                  <a:ext uri="{FF2B5EF4-FFF2-40B4-BE49-F238E27FC236}">
                    <a16:creationId xmlns:a16="http://schemas.microsoft.com/office/drawing/2014/main" id="{A8B820F1-A162-465B-B17B-A6C14BF38900}"/>
                  </a:ext>
                </a:extLst>
              </p:cNvPr>
              <p:cNvSpPr/>
              <p:nvPr/>
            </p:nvSpPr>
            <p:spPr>
              <a:xfrm>
                <a:off x="7545850" y="3457438"/>
                <a:ext cx="307500" cy="249375"/>
              </a:xfrm>
              <a:custGeom>
                <a:avLst/>
                <a:gdLst/>
                <a:ahLst/>
                <a:cxnLst/>
                <a:rect l="l" t="t" r="r" b="b"/>
                <a:pathLst>
                  <a:path w="12300" h="9975" extrusionOk="0">
                    <a:moveTo>
                      <a:pt x="3715" y="1"/>
                    </a:moveTo>
                    <a:cubicBezTo>
                      <a:pt x="3584" y="1"/>
                      <a:pt x="3453" y="60"/>
                      <a:pt x="3453" y="203"/>
                    </a:cubicBezTo>
                    <a:lnTo>
                      <a:pt x="3453" y="2822"/>
                    </a:lnTo>
                    <a:lnTo>
                      <a:pt x="703" y="2822"/>
                    </a:lnTo>
                    <a:cubicBezTo>
                      <a:pt x="274" y="2822"/>
                      <a:pt x="1" y="3144"/>
                      <a:pt x="215" y="3406"/>
                    </a:cubicBezTo>
                    <a:lnTo>
                      <a:pt x="2941" y="6597"/>
                    </a:lnTo>
                    <a:lnTo>
                      <a:pt x="5668" y="9787"/>
                    </a:lnTo>
                    <a:cubicBezTo>
                      <a:pt x="5775" y="9913"/>
                      <a:pt x="5963" y="9975"/>
                      <a:pt x="6152" y="9975"/>
                    </a:cubicBezTo>
                    <a:cubicBezTo>
                      <a:pt x="6341" y="9975"/>
                      <a:pt x="6531" y="9913"/>
                      <a:pt x="6644" y="9787"/>
                    </a:cubicBezTo>
                    <a:lnTo>
                      <a:pt x="9359" y="6597"/>
                    </a:lnTo>
                    <a:lnTo>
                      <a:pt x="12085" y="3406"/>
                    </a:lnTo>
                    <a:cubicBezTo>
                      <a:pt x="12300" y="3144"/>
                      <a:pt x="12026" y="2834"/>
                      <a:pt x="11597" y="2834"/>
                    </a:cubicBezTo>
                    <a:lnTo>
                      <a:pt x="8811" y="2834"/>
                    </a:lnTo>
                    <a:lnTo>
                      <a:pt x="8811" y="203"/>
                    </a:lnTo>
                    <a:cubicBezTo>
                      <a:pt x="8811" y="60"/>
                      <a:pt x="8633" y="1"/>
                      <a:pt x="850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iconfont-1039-797430">
              <a:extLst>
                <a:ext uri="{FF2B5EF4-FFF2-40B4-BE49-F238E27FC236}">
                  <a16:creationId xmlns:a16="http://schemas.microsoft.com/office/drawing/2014/main" id="{BC450C6D-F3AA-4573-A9F1-46C46DB9874D}"/>
                </a:ext>
              </a:extLst>
            </p:cNvPr>
            <p:cNvSpPr>
              <a:spLocks noChangeAspect="1"/>
            </p:cNvSpPr>
            <p:nvPr/>
          </p:nvSpPr>
          <p:spPr bwMode="auto">
            <a:xfrm>
              <a:off x="3157459" y="5672377"/>
              <a:ext cx="536069" cy="468000"/>
            </a:xfrm>
            <a:custGeom>
              <a:avLst/>
              <a:gdLst>
                <a:gd name="T0" fmla="*/ 6630 w 9601"/>
                <a:gd name="T1" fmla="*/ 6215 h 8842"/>
                <a:gd name="T2" fmla="*/ 6552 w 9601"/>
                <a:gd name="T3" fmla="*/ 6294 h 8842"/>
                <a:gd name="T4" fmla="*/ 5222 w 9601"/>
                <a:gd name="T5" fmla="*/ 6795 h 8842"/>
                <a:gd name="T6" fmla="*/ 5249 w 9601"/>
                <a:gd name="T7" fmla="*/ 5423 h 8842"/>
                <a:gd name="T8" fmla="*/ 5274 w 9601"/>
                <a:gd name="T9" fmla="*/ 5318 h 8842"/>
                <a:gd name="T10" fmla="*/ 8324 w 9601"/>
                <a:gd name="T11" fmla="*/ 1081 h 8842"/>
                <a:gd name="T12" fmla="*/ 9445 w 9601"/>
                <a:gd name="T13" fmla="*/ 1925 h 8842"/>
                <a:gd name="T14" fmla="*/ 9497 w 9601"/>
                <a:gd name="T15" fmla="*/ 2189 h 8842"/>
                <a:gd name="T16" fmla="*/ 7874 w 9601"/>
                <a:gd name="T17" fmla="*/ 2407 h 8842"/>
                <a:gd name="T18" fmla="*/ 5594 w 9601"/>
                <a:gd name="T19" fmla="*/ 6310 h 8842"/>
                <a:gd name="T20" fmla="*/ 8578 w 9601"/>
                <a:gd name="T21" fmla="*/ 2918 h 8842"/>
                <a:gd name="T22" fmla="*/ 8797 w 9601"/>
                <a:gd name="T23" fmla="*/ 2610 h 8842"/>
                <a:gd name="T24" fmla="*/ 8414 w 9601"/>
                <a:gd name="T25" fmla="*/ 1665 h 8842"/>
                <a:gd name="T26" fmla="*/ 1808 w 9601"/>
                <a:gd name="T27" fmla="*/ 6833 h 8842"/>
                <a:gd name="T28" fmla="*/ 1205 w 9601"/>
                <a:gd name="T29" fmla="*/ 6431 h 8842"/>
                <a:gd name="T30" fmla="*/ 1808 w 9601"/>
                <a:gd name="T31" fmla="*/ 6029 h 8842"/>
                <a:gd name="T32" fmla="*/ 1808 w 9601"/>
                <a:gd name="T33" fmla="*/ 6833 h 8842"/>
                <a:gd name="T34" fmla="*/ 1607 w 9601"/>
                <a:gd name="T35" fmla="*/ 2813 h 8842"/>
                <a:gd name="T36" fmla="*/ 1607 w 9601"/>
                <a:gd name="T37" fmla="*/ 2009 h 8842"/>
                <a:gd name="T38" fmla="*/ 2210 w 9601"/>
                <a:gd name="T39" fmla="*/ 2411 h 8842"/>
                <a:gd name="T40" fmla="*/ 1808 w 9601"/>
                <a:gd name="T41" fmla="*/ 4823 h 8842"/>
                <a:gd name="T42" fmla="*/ 1205 w 9601"/>
                <a:gd name="T43" fmla="*/ 4421 h 8842"/>
                <a:gd name="T44" fmla="*/ 1808 w 9601"/>
                <a:gd name="T45" fmla="*/ 4019 h 8842"/>
                <a:gd name="T46" fmla="*/ 1808 w 9601"/>
                <a:gd name="T47" fmla="*/ 4823 h 8842"/>
                <a:gd name="T48" fmla="*/ 4019 w 9601"/>
                <a:gd name="T49" fmla="*/ 6029 h 8842"/>
                <a:gd name="T50" fmla="*/ 4019 w 9601"/>
                <a:gd name="T51" fmla="*/ 6833 h 8842"/>
                <a:gd name="T52" fmla="*/ 2813 w 9601"/>
                <a:gd name="T53" fmla="*/ 6431 h 8842"/>
                <a:gd name="T54" fmla="*/ 2813 w 9601"/>
                <a:gd name="T55" fmla="*/ 2411 h 8842"/>
                <a:gd name="T56" fmla="*/ 6029 w 9601"/>
                <a:gd name="T57" fmla="*/ 2009 h 8842"/>
                <a:gd name="T58" fmla="*/ 6029 w 9601"/>
                <a:gd name="T59" fmla="*/ 2813 h 8842"/>
                <a:gd name="T60" fmla="*/ 2813 w 9601"/>
                <a:gd name="T61" fmla="*/ 2411 h 8842"/>
                <a:gd name="T62" fmla="*/ 3215 w 9601"/>
                <a:gd name="T63" fmla="*/ 4823 h 8842"/>
                <a:gd name="T64" fmla="*/ 3215 w 9601"/>
                <a:gd name="T65" fmla="*/ 4019 h 8842"/>
                <a:gd name="T66" fmla="*/ 5024 w 9601"/>
                <a:gd name="T67" fmla="*/ 4421 h 8842"/>
                <a:gd name="T68" fmla="*/ 7938 w 9601"/>
                <a:gd name="T69" fmla="*/ 804 h 8842"/>
                <a:gd name="T70" fmla="*/ 7837 w 9601"/>
                <a:gd name="T71" fmla="*/ 804 h 8842"/>
                <a:gd name="T72" fmla="*/ 7435 w 9601"/>
                <a:gd name="T73" fmla="*/ 603 h 8842"/>
                <a:gd name="T74" fmla="*/ 602 w 9601"/>
                <a:gd name="T75" fmla="*/ 1004 h 8842"/>
                <a:gd name="T76" fmla="*/ 1004 w 9601"/>
                <a:gd name="T77" fmla="*/ 8239 h 8842"/>
                <a:gd name="T78" fmla="*/ 7837 w 9601"/>
                <a:gd name="T79" fmla="*/ 7838 h 8842"/>
                <a:gd name="T80" fmla="*/ 7858 w 9601"/>
                <a:gd name="T81" fmla="*/ 5627 h 8842"/>
                <a:gd name="T82" fmla="*/ 8139 w 9601"/>
                <a:gd name="T83" fmla="*/ 5225 h 8842"/>
                <a:gd name="T84" fmla="*/ 8420 w 9601"/>
                <a:gd name="T85" fmla="*/ 5627 h 8842"/>
                <a:gd name="T86" fmla="*/ 8440 w 9601"/>
                <a:gd name="T87" fmla="*/ 7838 h 8842"/>
                <a:gd name="T88" fmla="*/ 1004 w 9601"/>
                <a:gd name="T89" fmla="*/ 8842 h 8842"/>
                <a:gd name="T90" fmla="*/ 0 w 9601"/>
                <a:gd name="T91" fmla="*/ 1004 h 8842"/>
                <a:gd name="T92" fmla="*/ 7435 w 9601"/>
                <a:gd name="T93" fmla="*/ 0 h 8842"/>
                <a:gd name="T94" fmla="*/ 8208 w 9601"/>
                <a:gd name="T95" fmla="*/ 373 h 8842"/>
                <a:gd name="T96" fmla="*/ 8219 w 9601"/>
                <a:gd name="T97" fmla="*/ 402 h 8842"/>
                <a:gd name="T98" fmla="*/ 7938 w 9601"/>
                <a:gd name="T99" fmla="*/ 804 h 8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601" h="8842">
                  <a:moveTo>
                    <a:pt x="9497" y="2189"/>
                  </a:moveTo>
                  <a:lnTo>
                    <a:pt x="6630" y="6215"/>
                  </a:lnTo>
                  <a:lnTo>
                    <a:pt x="6604" y="6267"/>
                  </a:lnTo>
                  <a:lnTo>
                    <a:pt x="6552" y="6294"/>
                  </a:lnTo>
                  <a:lnTo>
                    <a:pt x="5483" y="6689"/>
                  </a:lnTo>
                  <a:lnTo>
                    <a:pt x="5222" y="6795"/>
                  </a:lnTo>
                  <a:lnTo>
                    <a:pt x="5222" y="6531"/>
                  </a:lnTo>
                  <a:lnTo>
                    <a:pt x="5249" y="5423"/>
                  </a:lnTo>
                  <a:lnTo>
                    <a:pt x="5249" y="5371"/>
                  </a:lnTo>
                  <a:lnTo>
                    <a:pt x="5274" y="5318"/>
                  </a:lnTo>
                  <a:lnTo>
                    <a:pt x="8220" y="1239"/>
                  </a:lnTo>
                  <a:lnTo>
                    <a:pt x="8324" y="1081"/>
                  </a:lnTo>
                  <a:lnTo>
                    <a:pt x="8480" y="1187"/>
                  </a:lnTo>
                  <a:lnTo>
                    <a:pt x="9445" y="1925"/>
                  </a:lnTo>
                  <a:lnTo>
                    <a:pt x="9601" y="2031"/>
                  </a:lnTo>
                  <a:lnTo>
                    <a:pt x="9497" y="2189"/>
                  </a:lnTo>
                  <a:close/>
                  <a:moveTo>
                    <a:pt x="8578" y="2918"/>
                  </a:moveTo>
                  <a:lnTo>
                    <a:pt x="7874" y="2407"/>
                  </a:lnTo>
                  <a:lnTo>
                    <a:pt x="5612" y="5511"/>
                  </a:lnTo>
                  <a:lnTo>
                    <a:pt x="5594" y="6310"/>
                  </a:lnTo>
                  <a:lnTo>
                    <a:pt x="6366" y="6024"/>
                  </a:lnTo>
                  <a:lnTo>
                    <a:pt x="8578" y="2918"/>
                  </a:lnTo>
                  <a:close/>
                  <a:moveTo>
                    <a:pt x="8097" y="2101"/>
                  </a:moveTo>
                  <a:lnTo>
                    <a:pt x="8797" y="2610"/>
                  </a:lnTo>
                  <a:lnTo>
                    <a:pt x="9098" y="2188"/>
                  </a:lnTo>
                  <a:lnTo>
                    <a:pt x="8414" y="1665"/>
                  </a:lnTo>
                  <a:lnTo>
                    <a:pt x="8097" y="2101"/>
                  </a:lnTo>
                  <a:close/>
                  <a:moveTo>
                    <a:pt x="1808" y="6833"/>
                  </a:moveTo>
                  <a:lnTo>
                    <a:pt x="1607" y="6833"/>
                  </a:lnTo>
                  <a:cubicBezTo>
                    <a:pt x="1385" y="6833"/>
                    <a:pt x="1205" y="6653"/>
                    <a:pt x="1205" y="6431"/>
                  </a:cubicBezTo>
                  <a:cubicBezTo>
                    <a:pt x="1205" y="6209"/>
                    <a:pt x="1385" y="6029"/>
                    <a:pt x="1607" y="6029"/>
                  </a:cubicBezTo>
                  <a:lnTo>
                    <a:pt x="1808" y="6029"/>
                  </a:lnTo>
                  <a:cubicBezTo>
                    <a:pt x="2030" y="6029"/>
                    <a:pt x="2210" y="6209"/>
                    <a:pt x="2210" y="6431"/>
                  </a:cubicBezTo>
                  <a:cubicBezTo>
                    <a:pt x="2210" y="6653"/>
                    <a:pt x="2030" y="6833"/>
                    <a:pt x="1808" y="6833"/>
                  </a:cubicBezTo>
                  <a:close/>
                  <a:moveTo>
                    <a:pt x="1808" y="2813"/>
                  </a:moveTo>
                  <a:lnTo>
                    <a:pt x="1607" y="2813"/>
                  </a:lnTo>
                  <a:cubicBezTo>
                    <a:pt x="1385" y="2813"/>
                    <a:pt x="1205" y="2633"/>
                    <a:pt x="1205" y="2411"/>
                  </a:cubicBezTo>
                  <a:cubicBezTo>
                    <a:pt x="1205" y="2189"/>
                    <a:pt x="1385" y="2009"/>
                    <a:pt x="1607" y="2009"/>
                  </a:cubicBezTo>
                  <a:lnTo>
                    <a:pt x="1808" y="2009"/>
                  </a:lnTo>
                  <a:cubicBezTo>
                    <a:pt x="2030" y="2009"/>
                    <a:pt x="2210" y="2189"/>
                    <a:pt x="2210" y="2411"/>
                  </a:cubicBezTo>
                  <a:cubicBezTo>
                    <a:pt x="2210" y="2633"/>
                    <a:pt x="2030" y="2813"/>
                    <a:pt x="1808" y="2813"/>
                  </a:cubicBezTo>
                  <a:close/>
                  <a:moveTo>
                    <a:pt x="1808" y="4823"/>
                  </a:moveTo>
                  <a:lnTo>
                    <a:pt x="1607" y="4823"/>
                  </a:lnTo>
                  <a:cubicBezTo>
                    <a:pt x="1385" y="4823"/>
                    <a:pt x="1205" y="4643"/>
                    <a:pt x="1205" y="4421"/>
                  </a:cubicBezTo>
                  <a:cubicBezTo>
                    <a:pt x="1205" y="4199"/>
                    <a:pt x="1385" y="4019"/>
                    <a:pt x="1607" y="4019"/>
                  </a:cubicBezTo>
                  <a:lnTo>
                    <a:pt x="1808" y="4019"/>
                  </a:lnTo>
                  <a:cubicBezTo>
                    <a:pt x="2030" y="4019"/>
                    <a:pt x="2210" y="4199"/>
                    <a:pt x="2210" y="4421"/>
                  </a:cubicBezTo>
                  <a:cubicBezTo>
                    <a:pt x="2210" y="4643"/>
                    <a:pt x="2030" y="4823"/>
                    <a:pt x="1808" y="4823"/>
                  </a:cubicBezTo>
                  <a:close/>
                  <a:moveTo>
                    <a:pt x="3215" y="6029"/>
                  </a:moveTo>
                  <a:lnTo>
                    <a:pt x="4019" y="6029"/>
                  </a:lnTo>
                  <a:cubicBezTo>
                    <a:pt x="4241" y="6029"/>
                    <a:pt x="4421" y="6209"/>
                    <a:pt x="4421" y="6431"/>
                  </a:cubicBezTo>
                  <a:cubicBezTo>
                    <a:pt x="4421" y="6653"/>
                    <a:pt x="4241" y="6833"/>
                    <a:pt x="4019" y="6833"/>
                  </a:cubicBezTo>
                  <a:lnTo>
                    <a:pt x="3215" y="6833"/>
                  </a:lnTo>
                  <a:cubicBezTo>
                    <a:pt x="2993" y="6833"/>
                    <a:pt x="2813" y="6653"/>
                    <a:pt x="2813" y="6431"/>
                  </a:cubicBezTo>
                  <a:cubicBezTo>
                    <a:pt x="2813" y="6209"/>
                    <a:pt x="2993" y="6029"/>
                    <a:pt x="3215" y="6029"/>
                  </a:cubicBezTo>
                  <a:close/>
                  <a:moveTo>
                    <a:pt x="2813" y="2411"/>
                  </a:moveTo>
                  <a:cubicBezTo>
                    <a:pt x="2813" y="2189"/>
                    <a:pt x="2993" y="2009"/>
                    <a:pt x="3215" y="2009"/>
                  </a:cubicBezTo>
                  <a:lnTo>
                    <a:pt x="6029" y="2009"/>
                  </a:lnTo>
                  <a:cubicBezTo>
                    <a:pt x="6251" y="2009"/>
                    <a:pt x="6431" y="2189"/>
                    <a:pt x="6431" y="2411"/>
                  </a:cubicBezTo>
                  <a:cubicBezTo>
                    <a:pt x="6431" y="2633"/>
                    <a:pt x="6251" y="2813"/>
                    <a:pt x="6029" y="2813"/>
                  </a:cubicBezTo>
                  <a:lnTo>
                    <a:pt x="3215" y="2813"/>
                  </a:lnTo>
                  <a:cubicBezTo>
                    <a:pt x="2993" y="2813"/>
                    <a:pt x="2813" y="2633"/>
                    <a:pt x="2813" y="2411"/>
                  </a:cubicBezTo>
                  <a:close/>
                  <a:moveTo>
                    <a:pt x="4622" y="4823"/>
                  </a:moveTo>
                  <a:lnTo>
                    <a:pt x="3215" y="4823"/>
                  </a:lnTo>
                  <a:cubicBezTo>
                    <a:pt x="2993" y="4823"/>
                    <a:pt x="2813" y="4643"/>
                    <a:pt x="2813" y="4421"/>
                  </a:cubicBezTo>
                  <a:cubicBezTo>
                    <a:pt x="2813" y="4199"/>
                    <a:pt x="2993" y="4019"/>
                    <a:pt x="3215" y="4019"/>
                  </a:cubicBezTo>
                  <a:lnTo>
                    <a:pt x="4622" y="4019"/>
                  </a:lnTo>
                  <a:cubicBezTo>
                    <a:pt x="4844" y="4019"/>
                    <a:pt x="5024" y="4199"/>
                    <a:pt x="5024" y="4421"/>
                  </a:cubicBezTo>
                  <a:cubicBezTo>
                    <a:pt x="5024" y="4643"/>
                    <a:pt x="4844" y="4823"/>
                    <a:pt x="4622" y="4823"/>
                  </a:cubicBezTo>
                  <a:close/>
                  <a:moveTo>
                    <a:pt x="7938" y="804"/>
                  </a:moveTo>
                  <a:cubicBezTo>
                    <a:pt x="7902" y="804"/>
                    <a:pt x="7869" y="794"/>
                    <a:pt x="7837" y="783"/>
                  </a:cubicBezTo>
                  <a:lnTo>
                    <a:pt x="7837" y="804"/>
                  </a:lnTo>
                  <a:lnTo>
                    <a:pt x="7781" y="804"/>
                  </a:lnTo>
                  <a:cubicBezTo>
                    <a:pt x="7712" y="684"/>
                    <a:pt x="7584" y="603"/>
                    <a:pt x="7435" y="603"/>
                  </a:cubicBezTo>
                  <a:lnTo>
                    <a:pt x="1004" y="603"/>
                  </a:lnTo>
                  <a:cubicBezTo>
                    <a:pt x="782" y="603"/>
                    <a:pt x="602" y="783"/>
                    <a:pt x="602" y="1004"/>
                  </a:cubicBezTo>
                  <a:lnTo>
                    <a:pt x="602" y="7838"/>
                  </a:lnTo>
                  <a:cubicBezTo>
                    <a:pt x="602" y="8060"/>
                    <a:pt x="782" y="8239"/>
                    <a:pt x="1004" y="8239"/>
                  </a:cubicBezTo>
                  <a:lnTo>
                    <a:pt x="7435" y="8239"/>
                  </a:lnTo>
                  <a:cubicBezTo>
                    <a:pt x="7657" y="8239"/>
                    <a:pt x="7837" y="8060"/>
                    <a:pt x="7837" y="7838"/>
                  </a:cubicBezTo>
                  <a:lnTo>
                    <a:pt x="7837" y="5627"/>
                  </a:lnTo>
                  <a:lnTo>
                    <a:pt x="7858" y="5627"/>
                  </a:lnTo>
                  <a:cubicBezTo>
                    <a:pt x="7846" y="5595"/>
                    <a:pt x="7837" y="5562"/>
                    <a:pt x="7837" y="5526"/>
                  </a:cubicBezTo>
                  <a:cubicBezTo>
                    <a:pt x="7837" y="5360"/>
                    <a:pt x="7972" y="5225"/>
                    <a:pt x="8139" y="5225"/>
                  </a:cubicBezTo>
                  <a:cubicBezTo>
                    <a:pt x="8305" y="5225"/>
                    <a:pt x="8440" y="5360"/>
                    <a:pt x="8440" y="5526"/>
                  </a:cubicBezTo>
                  <a:cubicBezTo>
                    <a:pt x="8440" y="5562"/>
                    <a:pt x="8431" y="5595"/>
                    <a:pt x="8420" y="5627"/>
                  </a:cubicBezTo>
                  <a:lnTo>
                    <a:pt x="8440" y="5627"/>
                  </a:lnTo>
                  <a:lnTo>
                    <a:pt x="8440" y="7838"/>
                  </a:lnTo>
                  <a:cubicBezTo>
                    <a:pt x="8440" y="8392"/>
                    <a:pt x="7990" y="8842"/>
                    <a:pt x="7435" y="8842"/>
                  </a:cubicBezTo>
                  <a:lnTo>
                    <a:pt x="1004" y="8842"/>
                  </a:lnTo>
                  <a:cubicBezTo>
                    <a:pt x="449" y="8842"/>
                    <a:pt x="0" y="8392"/>
                    <a:pt x="0" y="7838"/>
                  </a:cubicBezTo>
                  <a:lnTo>
                    <a:pt x="0" y="1004"/>
                  </a:lnTo>
                  <a:cubicBezTo>
                    <a:pt x="0" y="449"/>
                    <a:pt x="449" y="0"/>
                    <a:pt x="1004" y="0"/>
                  </a:cubicBezTo>
                  <a:lnTo>
                    <a:pt x="7435" y="0"/>
                  </a:lnTo>
                  <a:cubicBezTo>
                    <a:pt x="7686" y="0"/>
                    <a:pt x="7913" y="94"/>
                    <a:pt x="8088" y="246"/>
                  </a:cubicBezTo>
                  <a:cubicBezTo>
                    <a:pt x="8139" y="277"/>
                    <a:pt x="8182" y="319"/>
                    <a:pt x="8208" y="373"/>
                  </a:cubicBezTo>
                  <a:cubicBezTo>
                    <a:pt x="8216" y="383"/>
                    <a:pt x="8227" y="391"/>
                    <a:pt x="8235" y="402"/>
                  </a:cubicBezTo>
                  <a:lnTo>
                    <a:pt x="8219" y="402"/>
                  </a:lnTo>
                  <a:cubicBezTo>
                    <a:pt x="8231" y="433"/>
                    <a:pt x="8239" y="466"/>
                    <a:pt x="8239" y="502"/>
                  </a:cubicBezTo>
                  <a:cubicBezTo>
                    <a:pt x="8239" y="668"/>
                    <a:pt x="8104" y="804"/>
                    <a:pt x="7938" y="804"/>
                  </a:cubicBezTo>
                  <a:close/>
                </a:path>
              </a:pathLst>
            </a:custGeom>
            <a:solidFill>
              <a:schemeClr val="bg1"/>
            </a:solidFill>
            <a:ln>
              <a:noFill/>
            </a:ln>
          </p:spPr>
          <p:txBody>
            <a:bodyPr/>
            <a:lstStyle/>
            <a:p>
              <a:endParaRPr lang="zh-TW" altLang="en-US"/>
            </a:p>
          </p:txBody>
        </p:sp>
      </p:grpSp>
      <p:sp>
        <p:nvSpPr>
          <p:cNvPr id="74" name="矩形 73">
            <a:extLst>
              <a:ext uri="{FF2B5EF4-FFF2-40B4-BE49-F238E27FC236}">
                <a16:creationId xmlns:a16="http://schemas.microsoft.com/office/drawing/2014/main" id="{80B4F44C-EC5F-40CF-B922-B387C0F19BA8}"/>
              </a:ext>
            </a:extLst>
          </p:cNvPr>
          <p:cNvSpPr/>
          <p:nvPr/>
        </p:nvSpPr>
        <p:spPr>
          <a:xfrm>
            <a:off x="3296145" y="2320756"/>
            <a:ext cx="8028000" cy="764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nSpc>
                <a:spcPct val="150000"/>
              </a:lnSpc>
              <a:buFont typeface="Arial" pitchFamily="34" charset="0"/>
              <a:buChar char="•"/>
            </a:pPr>
            <a:r>
              <a:rPr lang="zh-TW" altLang="en-US" sz="2400" b="1" dirty="0">
                <a:solidFill>
                  <a:srgbClr val="0070C0"/>
                </a:solidFill>
                <a:latin typeface="微軟正黑體" pitchFamily="34" charset="-120"/>
                <a:ea typeface="微軟正黑體" pitchFamily="34" charset="-120"/>
              </a:rPr>
              <a:t>未依</a:t>
            </a:r>
            <a:r>
              <a:rPr lang="zh-TW" altLang="en-US" sz="2400" dirty="0">
                <a:solidFill>
                  <a:schemeClr val="tx1"/>
                </a:solidFill>
                <a:latin typeface="微軟正黑體" pitchFamily="34" charset="-120"/>
                <a:ea typeface="微軟正黑體" pitchFamily="34" charset="-120"/>
              </a:rPr>
              <a:t>本辦法</a:t>
            </a:r>
            <a:r>
              <a:rPr lang="zh-TW" altLang="en-US" sz="2400" b="1" dirty="0">
                <a:solidFill>
                  <a:srgbClr val="0070C0"/>
                </a:solidFill>
                <a:latin typeface="微軟正黑體" pitchFamily="34" charset="-120"/>
                <a:ea typeface="微軟正黑體" pitchFamily="34" charset="-120"/>
              </a:rPr>
              <a:t>規定</a:t>
            </a:r>
            <a:r>
              <a:rPr lang="zh-TW" altLang="en-US" sz="2400" dirty="0">
                <a:solidFill>
                  <a:schemeClr val="tx1"/>
                </a:solidFill>
                <a:latin typeface="微軟正黑體" pitchFamily="34" charset="-120"/>
                <a:ea typeface="微軟正黑體" pitchFamily="34" charset="-120"/>
              </a:rPr>
              <a:t>之</a:t>
            </a:r>
            <a:r>
              <a:rPr lang="zh-TW" altLang="en-US" sz="2400" b="1" dirty="0">
                <a:solidFill>
                  <a:srgbClr val="0070C0"/>
                </a:solidFill>
                <a:latin typeface="微軟正黑體" pitchFamily="34" charset="-120"/>
                <a:ea typeface="微軟正黑體" pitchFamily="34" charset="-120"/>
              </a:rPr>
              <a:t>期限</a:t>
            </a:r>
            <a:r>
              <a:rPr lang="zh-TW" altLang="en-US" sz="2400" dirty="0">
                <a:solidFill>
                  <a:schemeClr val="tx1"/>
                </a:solidFill>
                <a:latin typeface="微軟正黑體" pitchFamily="34" charset="-120"/>
                <a:ea typeface="微軟正黑體" pitchFamily="34" charset="-120"/>
              </a:rPr>
              <a:t>完成登錄作業者及查驗結果上傳作業者。</a:t>
            </a:r>
          </a:p>
        </p:txBody>
      </p:sp>
      <p:sp>
        <p:nvSpPr>
          <p:cNvPr id="75" name="矩形 74">
            <a:extLst>
              <a:ext uri="{FF2B5EF4-FFF2-40B4-BE49-F238E27FC236}">
                <a16:creationId xmlns:a16="http://schemas.microsoft.com/office/drawing/2014/main" id="{F4E1AC8C-A4A8-4869-9679-E472706614FF}"/>
              </a:ext>
            </a:extLst>
          </p:cNvPr>
          <p:cNvSpPr/>
          <p:nvPr/>
        </p:nvSpPr>
        <p:spPr>
          <a:xfrm>
            <a:off x="3296145" y="3341414"/>
            <a:ext cx="8091300" cy="764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nSpc>
                <a:spcPct val="150000"/>
              </a:lnSpc>
              <a:buFont typeface="Arial" pitchFamily="34" charset="0"/>
              <a:buChar char="•"/>
            </a:pPr>
            <a:r>
              <a:rPr lang="zh-TW" altLang="en-US" sz="2400" dirty="0">
                <a:solidFill>
                  <a:schemeClr val="tx1"/>
                </a:solidFill>
                <a:latin typeface="微軟正黑體" pitchFamily="34" charset="-120"/>
                <a:ea typeface="微軟正黑體" pitchFamily="34" charset="-120"/>
              </a:rPr>
              <a:t>事業登錄之盤查文件或上傳之查驗結果，經中央主管機關通知</a:t>
            </a:r>
            <a:r>
              <a:rPr lang="zh-TW" altLang="en-US" sz="2400" b="1" dirty="0">
                <a:solidFill>
                  <a:srgbClr val="0070C0"/>
                </a:solidFill>
                <a:latin typeface="微軟正黑體" pitchFamily="34" charset="-120"/>
                <a:ea typeface="微軟正黑體" pitchFamily="34" charset="-120"/>
              </a:rPr>
              <a:t>限期補正</a:t>
            </a:r>
            <a:r>
              <a:rPr lang="zh-TW" altLang="en-US" sz="2400" dirty="0">
                <a:solidFill>
                  <a:schemeClr val="tx1"/>
                </a:solidFill>
                <a:latin typeface="微軟正黑體" pitchFamily="34" charset="-120"/>
                <a:ea typeface="微軟正黑體" pitchFamily="34" charset="-120"/>
              </a:rPr>
              <a:t>，屆期仍未完成補正者。</a:t>
            </a:r>
          </a:p>
        </p:txBody>
      </p:sp>
      <p:sp>
        <p:nvSpPr>
          <p:cNvPr id="76" name="矩形 75">
            <a:extLst>
              <a:ext uri="{FF2B5EF4-FFF2-40B4-BE49-F238E27FC236}">
                <a16:creationId xmlns:a16="http://schemas.microsoft.com/office/drawing/2014/main" id="{0679B6E1-A990-4A25-AD68-D76F59366497}"/>
              </a:ext>
            </a:extLst>
          </p:cNvPr>
          <p:cNvSpPr/>
          <p:nvPr/>
        </p:nvSpPr>
        <p:spPr>
          <a:xfrm>
            <a:off x="3296145" y="4350362"/>
            <a:ext cx="8091300" cy="764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nSpc>
                <a:spcPct val="150000"/>
              </a:lnSpc>
              <a:buFont typeface="Arial" pitchFamily="34" charset="0"/>
              <a:buChar char="•"/>
            </a:pPr>
            <a:r>
              <a:rPr lang="zh-TW" altLang="en-US" sz="2400" b="1" dirty="0">
                <a:solidFill>
                  <a:srgbClr val="0070C0"/>
                </a:solidFill>
                <a:latin typeface="微軟正黑體" pitchFamily="34" charset="-120"/>
                <a:ea typeface="微軟正黑體" pitchFamily="34" charset="-120"/>
              </a:rPr>
              <a:t>未依</a:t>
            </a:r>
            <a:r>
              <a:rPr lang="zh-TW" altLang="en-US" sz="2400" dirty="0">
                <a:solidFill>
                  <a:schemeClr val="tx1"/>
                </a:solidFill>
                <a:latin typeface="微軟正黑體" pitchFamily="34" charset="-120"/>
                <a:ea typeface="微軟正黑體" pitchFamily="34" charset="-120"/>
              </a:rPr>
              <a:t>規定</a:t>
            </a:r>
            <a:r>
              <a:rPr lang="zh-TW" altLang="en-US" sz="2400" b="1" dirty="0">
                <a:solidFill>
                  <a:srgbClr val="0070C0"/>
                </a:solidFill>
                <a:latin typeface="微軟正黑體" pitchFamily="34" charset="-120"/>
                <a:ea typeface="微軟正黑體" pitchFamily="34" charset="-120"/>
              </a:rPr>
              <a:t>妥善保存盤查資料</a:t>
            </a:r>
            <a:r>
              <a:rPr lang="zh-TW" altLang="en-US" sz="2400" dirty="0">
                <a:solidFill>
                  <a:schemeClr val="tx1"/>
                </a:solidFill>
                <a:latin typeface="微軟正黑體" pitchFamily="34" charset="-120"/>
                <a:ea typeface="微軟正黑體" pitchFamily="34" charset="-120"/>
              </a:rPr>
              <a:t>者。</a:t>
            </a:r>
          </a:p>
        </p:txBody>
      </p:sp>
      <p:sp>
        <p:nvSpPr>
          <p:cNvPr id="77" name="矩形 76">
            <a:extLst>
              <a:ext uri="{FF2B5EF4-FFF2-40B4-BE49-F238E27FC236}">
                <a16:creationId xmlns:a16="http://schemas.microsoft.com/office/drawing/2014/main" id="{FDE60040-EBC8-45BA-AF06-0F4ACDDA0E30}"/>
              </a:ext>
            </a:extLst>
          </p:cNvPr>
          <p:cNvSpPr/>
          <p:nvPr/>
        </p:nvSpPr>
        <p:spPr>
          <a:xfrm>
            <a:off x="3296145" y="5296833"/>
            <a:ext cx="8091300" cy="11491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lnSpc>
                <a:spcPct val="150000"/>
              </a:lnSpc>
              <a:buFont typeface="Arial" pitchFamily="34" charset="0"/>
              <a:buChar char="•"/>
            </a:pPr>
            <a:r>
              <a:rPr lang="zh-TW" altLang="en-US" sz="2400" dirty="0">
                <a:solidFill>
                  <a:schemeClr val="tx1"/>
                </a:solidFill>
                <a:latin typeface="微軟正黑體" pitchFamily="34" charset="-120"/>
                <a:ea typeface="微軟正黑體" pitchFamily="34" charset="-120"/>
              </a:rPr>
              <a:t>基於</a:t>
            </a:r>
            <a:r>
              <a:rPr lang="zh-TW" altLang="en-US" sz="2400" b="1" dirty="0">
                <a:solidFill>
                  <a:srgbClr val="0070C0"/>
                </a:solidFill>
                <a:latin typeface="微軟正黑體" pitchFamily="34" charset="-120"/>
                <a:ea typeface="微軟正黑體" pitchFamily="34" charset="-120"/>
              </a:rPr>
              <a:t>相同計算方法</a:t>
            </a:r>
            <a:r>
              <a:rPr lang="zh-TW" altLang="en-US" sz="2400" dirty="0">
                <a:solidFill>
                  <a:schemeClr val="tx1"/>
                </a:solidFill>
                <a:latin typeface="微軟正黑體" pitchFamily="34" charset="-120"/>
                <a:ea typeface="微軟正黑體" pitchFamily="34" charset="-120"/>
              </a:rPr>
              <a:t>下，</a:t>
            </a:r>
            <a:r>
              <a:rPr lang="zh-TW" altLang="en-US" sz="2400" b="1" dirty="0">
                <a:solidFill>
                  <a:srgbClr val="0070C0"/>
                </a:solidFill>
                <a:latin typeface="微軟正黑體" pitchFamily="34" charset="-120"/>
                <a:ea typeface="微軟正黑體" pitchFamily="34" charset="-120"/>
              </a:rPr>
              <a:t>事業盤</a:t>
            </a:r>
            <a:r>
              <a:rPr lang="zh-TW" altLang="en-US" sz="2400" dirty="0">
                <a:solidFill>
                  <a:schemeClr val="tx1"/>
                </a:solidFill>
                <a:latin typeface="微軟正黑體" pitchFamily="34" charset="-120"/>
                <a:ea typeface="微軟正黑體" pitchFamily="34" charset="-120"/>
              </a:rPr>
              <a:t>查登錄之</a:t>
            </a:r>
            <a:r>
              <a:rPr lang="zh-TW" altLang="en-US" sz="2400" b="1" dirty="0">
                <a:solidFill>
                  <a:srgbClr val="0070C0"/>
                </a:solidFill>
                <a:latin typeface="微軟正黑體" pitchFamily="34" charset="-120"/>
                <a:ea typeface="微軟正黑體" pitchFamily="34" charset="-120"/>
              </a:rPr>
              <a:t>總排放量</a:t>
            </a:r>
            <a:r>
              <a:rPr lang="zh-TW" altLang="en-US" sz="2400" dirty="0">
                <a:solidFill>
                  <a:schemeClr val="tx1"/>
                </a:solidFill>
                <a:latin typeface="微軟正黑體" pitchFamily="34" charset="-120"/>
                <a:ea typeface="微軟正黑體" pitchFamily="34" charset="-120"/>
              </a:rPr>
              <a:t>，</a:t>
            </a:r>
            <a:r>
              <a:rPr lang="zh-TW" altLang="en-US" sz="2400" b="1" dirty="0">
                <a:solidFill>
                  <a:srgbClr val="0070C0"/>
                </a:solidFill>
                <a:latin typeface="微軟正黑體" pitchFamily="34" charset="-120"/>
                <a:ea typeface="微軟正黑體" pitchFamily="34" charset="-120"/>
              </a:rPr>
              <a:t>與主管機關查核</a:t>
            </a:r>
            <a:r>
              <a:rPr lang="zh-TW" altLang="en-US" sz="2400" dirty="0">
                <a:solidFill>
                  <a:schemeClr val="tx1"/>
                </a:solidFill>
                <a:latin typeface="微軟正黑體" pitchFamily="34" charset="-120"/>
                <a:ea typeface="微軟正黑體" pitchFamily="34" charset="-120"/>
              </a:rPr>
              <a:t>結果</a:t>
            </a:r>
            <a:r>
              <a:rPr lang="zh-TW" altLang="en-US" sz="2400" b="1" dirty="0">
                <a:solidFill>
                  <a:srgbClr val="0070C0"/>
                </a:solidFill>
                <a:latin typeface="微軟正黑體" pitchFamily="34" charset="-120"/>
                <a:ea typeface="微軟正黑體" pitchFamily="34" charset="-120"/>
              </a:rPr>
              <a:t>差異達</a:t>
            </a:r>
            <a:r>
              <a:rPr lang="en-US" altLang="zh-TW" sz="2400" b="1" dirty="0">
                <a:solidFill>
                  <a:srgbClr val="0070C0"/>
                </a:solidFill>
                <a:latin typeface="微軟正黑體" pitchFamily="34" charset="-120"/>
                <a:ea typeface="微軟正黑體" pitchFamily="34" charset="-120"/>
              </a:rPr>
              <a:t>5%</a:t>
            </a:r>
            <a:r>
              <a:rPr lang="zh-TW" altLang="en-US" sz="2400" b="1" dirty="0">
                <a:solidFill>
                  <a:srgbClr val="0070C0"/>
                </a:solidFill>
                <a:latin typeface="微軟正黑體" pitchFamily="34" charset="-120"/>
                <a:ea typeface="微軟正黑體" pitchFamily="34" charset="-120"/>
              </a:rPr>
              <a:t>以上</a:t>
            </a:r>
            <a:r>
              <a:rPr lang="zh-TW" altLang="en-US" sz="2400" dirty="0">
                <a:solidFill>
                  <a:schemeClr val="tx1"/>
                </a:solidFill>
                <a:latin typeface="微軟正黑體" pitchFamily="34" charset="-120"/>
                <a:ea typeface="微軟正黑體" pitchFamily="34" charset="-120"/>
              </a:rPr>
              <a:t>者。</a:t>
            </a:r>
          </a:p>
        </p:txBody>
      </p:sp>
    </p:spTree>
    <p:extLst>
      <p:ext uri="{BB962C8B-B14F-4D97-AF65-F5344CB8AC3E}">
        <p14:creationId xmlns:p14="http://schemas.microsoft.com/office/powerpoint/2010/main" val="22729007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投影片編號版面配置區 8">
            <a:extLst>
              <a:ext uri="{FF2B5EF4-FFF2-40B4-BE49-F238E27FC236}">
                <a16:creationId xmlns:a16="http://schemas.microsoft.com/office/drawing/2014/main" id="{3378FF72-5123-5990-579A-5A1A292D5B93}"/>
              </a:ext>
            </a:extLst>
          </p:cNvPr>
          <p:cNvSpPr txBox="1">
            <a:spLocks/>
          </p:cNvSpPr>
          <p:nvPr/>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01CC4-3E67-4728-A622-C7FB40383D11}" type="slidenum">
              <a:rPr lang="zh-TW" altLang="en-US" sz="1600" smtClean="0">
                <a:solidFill>
                  <a:schemeClr val="tx1">
                    <a:lumMod val="65000"/>
                    <a:lumOff val="35000"/>
                  </a:schemeClr>
                </a:solidFill>
                <a:latin typeface="微軟正黑體" panose="020B0604030504040204" pitchFamily="34" charset="-120"/>
                <a:ea typeface="微軟正黑體" panose="020B0604030504040204" pitchFamily="34" charset="-120"/>
              </a:rPr>
              <a:pPr/>
              <a:t>49</a:t>
            </a:fld>
            <a:endParaRPr lang="zh-TW" altLang="en-US" sz="16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7" name="文字方塊 6">
            <a:extLst>
              <a:ext uri="{FF2B5EF4-FFF2-40B4-BE49-F238E27FC236}">
                <a16:creationId xmlns:a16="http://schemas.microsoft.com/office/drawing/2014/main" id="{42052872-3C50-429D-ADF7-BD5EEFE98C32}"/>
              </a:ext>
            </a:extLst>
          </p:cNvPr>
          <p:cNvSpPr txBox="1"/>
          <p:nvPr/>
        </p:nvSpPr>
        <p:spPr>
          <a:xfrm>
            <a:off x="0" y="242008"/>
            <a:ext cx="12192000" cy="830997"/>
          </a:xfrm>
          <a:prstGeom prst="rect">
            <a:avLst/>
          </a:prstGeom>
          <a:noFill/>
        </p:spPr>
        <p:txBody>
          <a:bodyPr wrap="square" rtlCol="0">
            <a:spAutoFit/>
          </a:bodyPr>
          <a:lstStyle/>
          <a:p>
            <a:pPr algn="ct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保密條款及施行日期</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（第</a:t>
            </a:r>
            <a:r>
              <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rPr>
              <a:t>16</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a:t>
            </a:r>
            <a:r>
              <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rPr>
              <a:t>17</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條）</a:t>
            </a:r>
          </a:p>
        </p:txBody>
      </p:sp>
      <p:sp>
        <p:nvSpPr>
          <p:cNvPr id="21" name="文字方塊 20">
            <a:extLst>
              <a:ext uri="{FF2B5EF4-FFF2-40B4-BE49-F238E27FC236}">
                <a16:creationId xmlns:a16="http://schemas.microsoft.com/office/drawing/2014/main" id="{726D7819-EB02-4509-AAB9-7CDF677A08AF}"/>
              </a:ext>
            </a:extLst>
          </p:cNvPr>
          <p:cNvSpPr txBox="1"/>
          <p:nvPr/>
        </p:nvSpPr>
        <p:spPr>
          <a:xfrm>
            <a:off x="480177" y="1345552"/>
            <a:ext cx="10907267" cy="2464906"/>
          </a:xfrm>
          <a:prstGeom prst="rect">
            <a:avLst/>
          </a:prstGeom>
          <a:noFill/>
        </p:spPr>
        <p:txBody>
          <a:bodyPr wrap="square">
            <a:spAutoFit/>
          </a:bodyPr>
          <a:lstStyle/>
          <a:p>
            <a:pPr marL="457200" indent="-457200">
              <a:lnSpc>
                <a:spcPts val="3400"/>
              </a:lnSpc>
              <a:spcBef>
                <a:spcPts val="600"/>
              </a:spcBef>
              <a:buBlip>
                <a:blip r:embed="rId2"/>
              </a:buBlip>
            </a:pP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因辦理本辦法規定之審查、查核或查驗而知悉或持有涉及事業營業秘密及個人隱私之資訊者，應予保密。</a:t>
            </a:r>
            <a:endPar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a:lnSpc>
                <a:spcPts val="3400"/>
              </a:lnSpc>
              <a:spcBef>
                <a:spcPts val="600"/>
              </a:spcBef>
            </a:pPr>
            <a:endPar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lvl="1" indent="-457200">
              <a:lnSpc>
                <a:spcPts val="3400"/>
              </a:lnSpc>
              <a:spcBef>
                <a:spcPts val="600"/>
              </a:spcBef>
              <a:buBlip>
                <a:blip r:embed="rId2"/>
              </a:buBlip>
              <a:defRPr/>
            </a:pP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本辦法自中華民國</a:t>
            </a:r>
            <a:r>
              <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rPr>
              <a:t>113</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年</a:t>
            </a:r>
            <a:r>
              <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rPr>
              <a:t>1</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月</a:t>
            </a:r>
            <a:r>
              <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rPr>
              <a:t>1</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日施行。</a:t>
            </a:r>
            <a:endPar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lvl="1" indent="-457200">
              <a:lnSpc>
                <a:spcPts val="3400"/>
              </a:lnSpc>
              <a:spcBef>
                <a:spcPts val="600"/>
              </a:spcBef>
              <a:buBlip>
                <a:blip r:embed="rId2"/>
              </a:buBlip>
              <a:defRPr/>
            </a:pP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本辦法修正條文自發布日（</a:t>
            </a:r>
            <a:r>
              <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rPr>
              <a:t>114</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年</a:t>
            </a:r>
            <a:r>
              <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rPr>
              <a:t>12</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月</a:t>
            </a:r>
            <a:r>
              <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rPr>
              <a:t>19</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日）施行。 </a:t>
            </a:r>
          </a:p>
        </p:txBody>
      </p:sp>
      <p:pic>
        <p:nvPicPr>
          <p:cNvPr id="13" name="圖形 12">
            <a:extLst>
              <a:ext uri="{FF2B5EF4-FFF2-40B4-BE49-F238E27FC236}">
                <a16:creationId xmlns:a16="http://schemas.microsoft.com/office/drawing/2014/main" id="{4729F647-F756-4B3A-9CAD-863589451B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2963" y="183098"/>
            <a:ext cx="1791313" cy="551629"/>
          </a:xfrm>
          <a:prstGeom prst="rect">
            <a:avLst/>
          </a:prstGeom>
        </p:spPr>
      </p:pic>
      <p:cxnSp>
        <p:nvCxnSpPr>
          <p:cNvPr id="14" name="直線接點 13">
            <a:extLst>
              <a:ext uri="{FF2B5EF4-FFF2-40B4-BE49-F238E27FC236}">
                <a16:creationId xmlns:a16="http://schemas.microsoft.com/office/drawing/2014/main" id="{17D5E6CB-9B6E-40C6-8FBD-6F58B91F8957}"/>
              </a:ext>
            </a:extLst>
          </p:cNvPr>
          <p:cNvCxnSpPr>
            <a:cxnSpLocks/>
            <a:stCxn id="15" idx="2"/>
          </p:cNvCxnSpPr>
          <p:nvPr/>
        </p:nvCxnSpPr>
        <p:spPr>
          <a:xfrm flipH="1" flipV="1">
            <a:off x="939802" y="6036089"/>
            <a:ext cx="9852834" cy="30958"/>
          </a:xfrm>
          <a:prstGeom prst="line">
            <a:avLst/>
          </a:prstGeom>
          <a:ln w="38100">
            <a:solidFill>
              <a:srgbClr val="86A5B5"/>
            </a:solidFill>
          </a:ln>
        </p:spPr>
        <p:style>
          <a:lnRef idx="1">
            <a:schemeClr val="accent1"/>
          </a:lnRef>
          <a:fillRef idx="0">
            <a:schemeClr val="accent1"/>
          </a:fillRef>
          <a:effectRef idx="0">
            <a:schemeClr val="accent1"/>
          </a:effectRef>
          <a:fontRef idx="minor">
            <a:schemeClr val="tx1"/>
          </a:fontRef>
        </p:style>
      </p:cxnSp>
      <p:pic>
        <p:nvPicPr>
          <p:cNvPr id="15" name="圖形 14">
            <a:extLst>
              <a:ext uri="{FF2B5EF4-FFF2-40B4-BE49-F238E27FC236}">
                <a16:creationId xmlns:a16="http://schemas.microsoft.com/office/drawing/2014/main" id="{EB5225B1-E813-449B-9472-71C6072638E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21743" y="3297497"/>
            <a:ext cx="2141785" cy="2769550"/>
          </a:xfrm>
          <a:prstGeom prst="rect">
            <a:avLst/>
          </a:prstGeom>
        </p:spPr>
      </p:pic>
    </p:spTree>
    <p:extLst>
      <p:ext uri="{BB962C8B-B14F-4D97-AF65-F5344CB8AC3E}">
        <p14:creationId xmlns:p14="http://schemas.microsoft.com/office/powerpoint/2010/main" val="525416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投影片編號版面配置區 8">
            <a:extLst>
              <a:ext uri="{FF2B5EF4-FFF2-40B4-BE49-F238E27FC236}">
                <a16:creationId xmlns:a16="http://schemas.microsoft.com/office/drawing/2014/main" id="{3378FF72-5123-5990-579A-5A1A292D5B93}"/>
              </a:ext>
            </a:extLst>
          </p:cNvPr>
          <p:cNvSpPr txBox="1">
            <a:spLocks/>
          </p:cNvSpPr>
          <p:nvPr/>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01CC4-3E67-4728-A622-C7FB40383D11}" type="slidenum">
              <a:rPr lang="zh-TW" altLang="en-US" sz="1600" smtClean="0">
                <a:solidFill>
                  <a:schemeClr val="tx1">
                    <a:lumMod val="65000"/>
                    <a:lumOff val="35000"/>
                  </a:schemeClr>
                </a:solidFill>
                <a:latin typeface="微軟正黑體" panose="020B0604030504040204" pitchFamily="34" charset="-120"/>
                <a:ea typeface="微軟正黑體" panose="020B0604030504040204" pitchFamily="34" charset="-120"/>
              </a:rPr>
              <a:pPr/>
              <a:t>5</a:t>
            </a:fld>
            <a:endParaRPr lang="zh-TW" altLang="en-US" sz="16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pic>
        <p:nvPicPr>
          <p:cNvPr id="4" name="圖形 3">
            <a:extLst>
              <a:ext uri="{FF2B5EF4-FFF2-40B4-BE49-F238E27FC236}">
                <a16:creationId xmlns:a16="http://schemas.microsoft.com/office/drawing/2014/main" id="{88262BCE-14C3-DA5F-03E5-EB2027B742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2963" y="183098"/>
            <a:ext cx="1791313" cy="551629"/>
          </a:xfrm>
          <a:prstGeom prst="rect">
            <a:avLst/>
          </a:prstGeom>
        </p:spPr>
      </p:pic>
      <p:sp>
        <p:nvSpPr>
          <p:cNvPr id="7" name="文字方塊 6">
            <a:extLst>
              <a:ext uri="{FF2B5EF4-FFF2-40B4-BE49-F238E27FC236}">
                <a16:creationId xmlns:a16="http://schemas.microsoft.com/office/drawing/2014/main" id="{CC4B6DE4-7CCF-41A3-BC19-5D6903CE05A3}"/>
              </a:ext>
            </a:extLst>
          </p:cNvPr>
          <p:cNvSpPr txBox="1"/>
          <p:nvPr/>
        </p:nvSpPr>
        <p:spPr>
          <a:xfrm>
            <a:off x="0" y="242008"/>
            <a:ext cx="12192000" cy="830997"/>
          </a:xfrm>
          <a:prstGeom prst="rect">
            <a:avLst/>
          </a:prstGeom>
          <a:noFill/>
        </p:spPr>
        <p:txBody>
          <a:bodyPr wrap="square" rtlCol="0">
            <a:spAutoFit/>
          </a:bodyPr>
          <a:lstStyle/>
          <a:p>
            <a:pPr algn="ct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國際間管制的溫室氣體</a:t>
            </a:r>
          </a:p>
        </p:txBody>
      </p:sp>
      <p:sp>
        <p:nvSpPr>
          <p:cNvPr id="6" name="文字方塊 5">
            <a:extLst>
              <a:ext uri="{FF2B5EF4-FFF2-40B4-BE49-F238E27FC236}">
                <a16:creationId xmlns:a16="http://schemas.microsoft.com/office/drawing/2014/main" id="{D64596DA-EB21-474F-BBDA-FF8C1F28F3CC}"/>
              </a:ext>
            </a:extLst>
          </p:cNvPr>
          <p:cNvSpPr txBox="1"/>
          <p:nvPr/>
        </p:nvSpPr>
        <p:spPr>
          <a:xfrm>
            <a:off x="480177" y="1131915"/>
            <a:ext cx="11365717" cy="5477782"/>
          </a:xfrm>
          <a:prstGeom prst="rect">
            <a:avLst/>
          </a:prstGeom>
          <a:noFill/>
        </p:spPr>
        <p:txBody>
          <a:bodyPr wrap="square">
            <a:spAutoFit/>
          </a:bodyPr>
          <a:lstStyle/>
          <a:p>
            <a:pPr marL="457200" indent="-457200">
              <a:buBlip>
                <a:blip r:embed="rId4"/>
              </a:buBlip>
            </a:pPr>
            <a:r>
              <a:rPr lang="zh-TW" altLang="en-US" sz="2800" b="1" dirty="0">
                <a:solidFill>
                  <a:schemeClr val="tx1">
                    <a:lumMod val="65000"/>
                    <a:lumOff val="35000"/>
                  </a:schemeClr>
                </a:solidFill>
                <a:latin typeface="微軟正黑體" panose="020B0604030504040204" pitchFamily="34" charset="-120"/>
                <a:ea typeface="微軟正黑體" panose="020B0604030504040204" pitchFamily="34" charset="-120"/>
              </a:rPr>
              <a:t>聯合國氣候變化綱要公約</a:t>
            </a:r>
            <a:endParaRPr lang="en-US" altLang="zh-TW" sz="2800"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marL="452438">
              <a:spcBef>
                <a:spcPts val="600"/>
              </a:spcBef>
            </a:pP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第</a:t>
            </a:r>
            <a:r>
              <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rPr>
              <a:t>4</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條 承諾</a:t>
            </a:r>
            <a:endPar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marL="625475" lvl="8">
              <a:lnSpc>
                <a:spcPts val="3000"/>
              </a:lnSpc>
              <a:spcBef>
                <a:spcPts val="600"/>
              </a:spcBef>
            </a:pP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所有締約方，考慮到它們共同但有區別的責任，以及各自具體的國家和區域發展優先順序、目標和情況，應：</a:t>
            </a:r>
            <a:endPar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marL="1343025" lvl="2" indent="-428625">
              <a:lnSpc>
                <a:spcPts val="3000"/>
              </a:lnSpc>
              <a:spcBef>
                <a:spcPts val="600"/>
              </a:spcBef>
            </a:pPr>
            <a:r>
              <a:rPr lang="en-US" altLang="zh-TW" sz="2200" b="1" dirty="0">
                <a:solidFill>
                  <a:schemeClr val="tx1">
                    <a:lumMod val="65000"/>
                    <a:lumOff val="35000"/>
                  </a:schemeClr>
                </a:solidFill>
                <a:latin typeface="微軟正黑體" panose="020B0604030504040204" pitchFamily="34" charset="-120"/>
                <a:ea typeface="微軟正黑體" panose="020B0604030504040204" pitchFamily="34" charset="-120"/>
              </a:rPr>
              <a:t>(a)	</a:t>
            </a:r>
            <a:r>
              <a:rPr lang="zh-TW" altLang="en-US" sz="2200" b="1" dirty="0">
                <a:solidFill>
                  <a:schemeClr val="tx1">
                    <a:lumMod val="65000"/>
                    <a:lumOff val="35000"/>
                  </a:schemeClr>
                </a:solidFill>
                <a:latin typeface="微軟正黑體" panose="020B0604030504040204" pitchFamily="34" charset="-120"/>
                <a:ea typeface="微軟正黑體" panose="020B0604030504040204" pitchFamily="34" charset="-120"/>
              </a:rPr>
              <a:t>待由締約方會議議定的可比較方法編制、定期更新、公布並按照第</a:t>
            </a:r>
            <a:r>
              <a:rPr lang="en-US" altLang="zh-TW" sz="2200" b="1" dirty="0">
                <a:solidFill>
                  <a:schemeClr val="tx1">
                    <a:lumMod val="65000"/>
                    <a:lumOff val="35000"/>
                  </a:schemeClr>
                </a:solidFill>
                <a:latin typeface="微軟正黑體" panose="020B0604030504040204" pitchFamily="34" charset="-120"/>
                <a:ea typeface="微軟正黑體" panose="020B0604030504040204" pitchFamily="34" charset="-120"/>
              </a:rPr>
              <a:t>12</a:t>
            </a:r>
            <a:r>
              <a:rPr lang="zh-TW" altLang="en-US" sz="2200" b="1" dirty="0">
                <a:solidFill>
                  <a:schemeClr val="tx1">
                    <a:lumMod val="65000"/>
                    <a:lumOff val="35000"/>
                  </a:schemeClr>
                </a:solidFill>
                <a:latin typeface="微軟正黑體" panose="020B0604030504040204" pitchFamily="34" charset="-120"/>
                <a:ea typeface="微軟正黑體" panose="020B0604030504040204" pitchFamily="34" charset="-120"/>
              </a:rPr>
              <a:t>條向締約方會議提供關於</a:t>
            </a:r>
            <a:r>
              <a:rPr lang="en-US" altLang="zh-TW" sz="2200" b="1" dirty="0">
                <a:solidFill>
                  <a:srgbClr val="C00000"/>
                </a:solidFill>
                <a:latin typeface="微軟正黑體" panose="020B0604030504040204" pitchFamily="34" charset="-120"/>
                <a:ea typeface="微軟正黑體" panose="020B0604030504040204" pitchFamily="34" charset="-120"/>
              </a:rPr>
              <a:t>《</a:t>
            </a:r>
            <a:r>
              <a:rPr lang="zh-TW" altLang="en-US" sz="2200" b="1" dirty="0">
                <a:solidFill>
                  <a:srgbClr val="C00000"/>
                </a:solidFill>
                <a:latin typeface="微軟正黑體" panose="020B0604030504040204" pitchFamily="34" charset="-120"/>
                <a:ea typeface="微軟正黑體" panose="020B0604030504040204" pitchFamily="34" charset="-120"/>
              </a:rPr>
              <a:t>蒙特利爾議定書</a:t>
            </a:r>
            <a:r>
              <a:rPr lang="en-US" altLang="zh-TW" sz="2200" b="1" dirty="0">
                <a:solidFill>
                  <a:srgbClr val="C00000"/>
                </a:solidFill>
                <a:latin typeface="微軟正黑體" panose="020B0604030504040204" pitchFamily="34" charset="-120"/>
                <a:ea typeface="微軟正黑體" panose="020B0604030504040204" pitchFamily="34" charset="-120"/>
              </a:rPr>
              <a:t>》</a:t>
            </a:r>
            <a:r>
              <a:rPr lang="zh-TW" altLang="en-US" sz="2200" b="1" dirty="0">
                <a:solidFill>
                  <a:srgbClr val="C00000"/>
                </a:solidFill>
                <a:latin typeface="微軟正黑體" panose="020B0604030504040204" pitchFamily="34" charset="-120"/>
                <a:ea typeface="微軟正黑體" panose="020B0604030504040204" pitchFamily="34" charset="-120"/>
              </a:rPr>
              <a:t>未予管制的所有溫室氣體</a:t>
            </a:r>
            <a:r>
              <a:rPr lang="zh-TW" altLang="en-US" sz="2200" b="1" dirty="0">
                <a:solidFill>
                  <a:schemeClr val="tx1">
                    <a:lumMod val="65000"/>
                    <a:lumOff val="35000"/>
                  </a:schemeClr>
                </a:solidFill>
                <a:latin typeface="微軟正黑體" panose="020B0604030504040204" pitchFamily="34" charset="-120"/>
                <a:ea typeface="微軟正黑體" panose="020B0604030504040204" pitchFamily="34" charset="-120"/>
              </a:rPr>
              <a:t>的各種源的人為排放和各種匯的清除的國家清單</a:t>
            </a:r>
            <a:endParaRPr lang="en-US" altLang="zh-TW" sz="2200"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marL="1343025" lvl="2" indent="-428625">
              <a:lnSpc>
                <a:spcPts val="3000"/>
              </a:lnSpc>
              <a:spcBef>
                <a:spcPts val="600"/>
              </a:spcBef>
            </a:pPr>
            <a:r>
              <a:rPr lang="en-US" altLang="zh-TW" sz="2200" b="1" dirty="0">
                <a:solidFill>
                  <a:schemeClr val="tx1">
                    <a:lumMod val="65000"/>
                    <a:lumOff val="35000"/>
                  </a:schemeClr>
                </a:solidFill>
                <a:latin typeface="微軟正黑體" panose="020B0604030504040204" pitchFamily="34" charset="-120"/>
                <a:ea typeface="微軟正黑體" panose="020B0604030504040204" pitchFamily="34" charset="-120"/>
              </a:rPr>
              <a:t>(b)	</a:t>
            </a:r>
            <a:r>
              <a:rPr lang="zh-TW" altLang="en-US" sz="2200" b="1" dirty="0">
                <a:solidFill>
                  <a:schemeClr val="tx1">
                    <a:lumMod val="65000"/>
                    <a:lumOff val="35000"/>
                  </a:schemeClr>
                </a:solidFill>
                <a:latin typeface="微軟正黑體" panose="020B0604030504040204" pitchFamily="34" charset="-120"/>
                <a:ea typeface="微軟正黑體" panose="020B0604030504040204" pitchFamily="34" charset="-120"/>
              </a:rPr>
              <a:t>制訂、執行、公布和經常地更新國家的以及在適當情況下區域的計畫，其中包含從</a:t>
            </a:r>
            <a:r>
              <a:rPr lang="en-US" altLang="zh-TW" sz="2200" b="1" dirty="0">
                <a:solidFill>
                  <a:srgbClr val="C00000"/>
                </a:solidFill>
                <a:latin typeface="微軟正黑體" panose="020B0604030504040204" pitchFamily="34" charset="-120"/>
                <a:ea typeface="微軟正黑體" panose="020B0604030504040204" pitchFamily="34" charset="-120"/>
              </a:rPr>
              <a:t>《</a:t>
            </a:r>
            <a:r>
              <a:rPr lang="zh-TW" altLang="en-US" sz="2200" b="1" dirty="0">
                <a:solidFill>
                  <a:srgbClr val="C00000"/>
                </a:solidFill>
                <a:latin typeface="微軟正黑體" panose="020B0604030504040204" pitchFamily="34" charset="-120"/>
                <a:ea typeface="微軟正黑體" panose="020B0604030504040204" pitchFamily="34" charset="-120"/>
              </a:rPr>
              <a:t>蒙特利爾議定書</a:t>
            </a:r>
            <a:r>
              <a:rPr lang="en-US" altLang="zh-TW" sz="2200" b="1" dirty="0">
                <a:solidFill>
                  <a:srgbClr val="C00000"/>
                </a:solidFill>
                <a:latin typeface="微軟正黑體" panose="020B0604030504040204" pitchFamily="34" charset="-120"/>
                <a:ea typeface="微軟正黑體" panose="020B0604030504040204" pitchFamily="34" charset="-120"/>
              </a:rPr>
              <a:t>》</a:t>
            </a:r>
            <a:r>
              <a:rPr lang="zh-TW" altLang="en-US" sz="2200" b="1" dirty="0">
                <a:solidFill>
                  <a:srgbClr val="C00000"/>
                </a:solidFill>
                <a:latin typeface="微軟正黑體" panose="020B0604030504040204" pitchFamily="34" charset="-120"/>
                <a:ea typeface="微軟正黑體" panose="020B0604030504040204" pitchFamily="34" charset="-120"/>
              </a:rPr>
              <a:t>未予管制的所有溫室氣體</a:t>
            </a:r>
            <a:r>
              <a:rPr lang="zh-TW" altLang="en-US" sz="2200" b="1" dirty="0">
                <a:solidFill>
                  <a:schemeClr val="tx1">
                    <a:lumMod val="65000"/>
                    <a:lumOff val="35000"/>
                  </a:schemeClr>
                </a:solidFill>
                <a:latin typeface="微軟正黑體" panose="020B0604030504040204" pitchFamily="34" charset="-120"/>
                <a:ea typeface="微軟正黑體" panose="020B0604030504040204" pitchFamily="34" charset="-120"/>
              </a:rPr>
              <a:t>的源的人為排放和匯的清除來着手減緩氣候變化的措施，以及便利充分地適應氣候變化的措施</a:t>
            </a:r>
            <a:endParaRPr lang="en-US" altLang="zh-TW" sz="2200"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marL="1343025" lvl="2" indent="-428625">
              <a:lnSpc>
                <a:spcPts val="3000"/>
              </a:lnSpc>
              <a:spcBef>
                <a:spcPts val="600"/>
              </a:spcBef>
            </a:pPr>
            <a:r>
              <a:rPr lang="en-US" altLang="zh-TW" sz="2200" b="1" dirty="0">
                <a:solidFill>
                  <a:schemeClr val="tx1">
                    <a:lumMod val="65000"/>
                    <a:lumOff val="35000"/>
                  </a:schemeClr>
                </a:solidFill>
                <a:latin typeface="微軟正黑體" panose="020B0604030504040204" pitchFamily="34" charset="-120"/>
                <a:ea typeface="微軟正黑體" panose="020B0604030504040204" pitchFamily="34" charset="-120"/>
              </a:rPr>
              <a:t>(c)	</a:t>
            </a:r>
            <a:r>
              <a:rPr lang="zh-TW" altLang="en-US" sz="2200" b="1" dirty="0">
                <a:solidFill>
                  <a:schemeClr val="tx1">
                    <a:lumMod val="65000"/>
                    <a:lumOff val="35000"/>
                  </a:schemeClr>
                </a:solidFill>
                <a:latin typeface="微軟正黑體" panose="020B0604030504040204" pitchFamily="34" charset="-120"/>
                <a:ea typeface="微軟正黑體" panose="020B0604030504040204" pitchFamily="34" charset="-120"/>
              </a:rPr>
              <a:t>在所有有關部門，包括能源、運輸、工業、農業、林業和廢物管理部門，促進和合作發展、應用和傳播（包括轉讓）各種用來控制、減少或防止</a:t>
            </a:r>
            <a:r>
              <a:rPr lang="en-US" altLang="zh-TW" sz="2200" b="1" dirty="0">
                <a:solidFill>
                  <a:srgbClr val="C00000"/>
                </a:solidFill>
                <a:latin typeface="微軟正黑體" panose="020B0604030504040204" pitchFamily="34" charset="-120"/>
                <a:ea typeface="微軟正黑體" panose="020B0604030504040204" pitchFamily="34" charset="-120"/>
              </a:rPr>
              <a:t>《</a:t>
            </a:r>
            <a:r>
              <a:rPr lang="zh-TW" altLang="en-US" sz="2200" b="1" dirty="0">
                <a:solidFill>
                  <a:srgbClr val="C00000"/>
                </a:solidFill>
                <a:latin typeface="微軟正黑體" panose="020B0604030504040204" pitchFamily="34" charset="-120"/>
                <a:ea typeface="微軟正黑體" panose="020B0604030504040204" pitchFamily="34" charset="-120"/>
              </a:rPr>
              <a:t>蒙特利爾議定書</a:t>
            </a:r>
            <a:r>
              <a:rPr lang="en-US" altLang="zh-TW" sz="2200" b="1" dirty="0">
                <a:solidFill>
                  <a:srgbClr val="C00000"/>
                </a:solidFill>
                <a:latin typeface="微軟正黑體" panose="020B0604030504040204" pitchFamily="34" charset="-120"/>
                <a:ea typeface="微軟正黑體" panose="020B0604030504040204" pitchFamily="34" charset="-120"/>
              </a:rPr>
              <a:t>》</a:t>
            </a:r>
            <a:r>
              <a:rPr lang="zh-TW" altLang="en-US" sz="2200" b="1" dirty="0">
                <a:solidFill>
                  <a:srgbClr val="C00000"/>
                </a:solidFill>
                <a:latin typeface="微軟正黑體" panose="020B0604030504040204" pitchFamily="34" charset="-120"/>
                <a:ea typeface="微軟正黑體" panose="020B0604030504040204" pitchFamily="34" charset="-120"/>
              </a:rPr>
              <a:t>未予管制的溫室氣體</a:t>
            </a:r>
            <a:r>
              <a:rPr lang="zh-TW" altLang="en-US" sz="2200" b="1" dirty="0">
                <a:solidFill>
                  <a:schemeClr val="tx1">
                    <a:lumMod val="65000"/>
                    <a:lumOff val="35000"/>
                  </a:schemeClr>
                </a:solidFill>
                <a:latin typeface="微軟正黑體" panose="020B0604030504040204" pitchFamily="34" charset="-120"/>
                <a:ea typeface="微軟正黑體" panose="020B0604030504040204" pitchFamily="34" charset="-120"/>
              </a:rPr>
              <a:t>的人為排放的技術、做法和過程</a:t>
            </a:r>
          </a:p>
        </p:txBody>
      </p:sp>
    </p:spTree>
    <p:extLst>
      <p:ext uri="{BB962C8B-B14F-4D97-AF65-F5344CB8AC3E}">
        <p14:creationId xmlns:p14="http://schemas.microsoft.com/office/powerpoint/2010/main" val="429999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形 4">
            <a:extLst>
              <a:ext uri="{FF2B5EF4-FFF2-40B4-BE49-F238E27FC236}">
                <a16:creationId xmlns:a16="http://schemas.microsoft.com/office/drawing/2014/main" id="{336E4C17-12D7-C5FB-E56C-8C917D59C8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7798" y="4544924"/>
            <a:ext cx="3762375" cy="3894003"/>
          </a:xfrm>
          <a:prstGeom prst="rect">
            <a:avLst/>
          </a:prstGeom>
        </p:spPr>
      </p:pic>
      <p:sp>
        <p:nvSpPr>
          <p:cNvPr id="4" name="文字方塊 3">
            <a:extLst>
              <a:ext uri="{FF2B5EF4-FFF2-40B4-BE49-F238E27FC236}">
                <a16:creationId xmlns:a16="http://schemas.microsoft.com/office/drawing/2014/main" id="{FD4D6152-2F85-30F0-6719-293D6465A269}"/>
              </a:ext>
            </a:extLst>
          </p:cNvPr>
          <p:cNvSpPr txBox="1"/>
          <p:nvPr/>
        </p:nvSpPr>
        <p:spPr>
          <a:xfrm>
            <a:off x="2128634" y="2959640"/>
            <a:ext cx="7934732" cy="1785104"/>
          </a:xfrm>
          <a:prstGeom prst="rect">
            <a:avLst/>
          </a:prstGeom>
          <a:noFill/>
        </p:spPr>
        <p:txBody>
          <a:bodyPr wrap="square">
            <a:spAutoFit/>
          </a:bodyPr>
          <a:lstStyle/>
          <a:p>
            <a:pPr algn="ctr"/>
            <a:r>
              <a:rPr lang="zh-TW" altLang="en-US" sz="5500" b="1" dirty="0">
                <a:solidFill>
                  <a:schemeClr val="tx1">
                    <a:lumMod val="65000"/>
                    <a:lumOff val="35000"/>
                  </a:schemeClr>
                </a:solidFill>
                <a:latin typeface="微軟正黑體" panose="020B0604030504040204" pitchFamily="34" charset="-120"/>
                <a:ea typeface="微軟正黑體" panose="020B0604030504040204" pitchFamily="34" charset="-120"/>
              </a:rPr>
              <a:t>溫室氣體排放量盤查作業指引說明</a:t>
            </a:r>
          </a:p>
        </p:txBody>
      </p:sp>
      <p:pic>
        <p:nvPicPr>
          <p:cNvPr id="9" name="圖形 8">
            <a:extLst>
              <a:ext uri="{FF2B5EF4-FFF2-40B4-BE49-F238E27FC236}">
                <a16:creationId xmlns:a16="http://schemas.microsoft.com/office/drawing/2014/main" id="{3FD8C250-0F36-CF2D-71F8-AEB1294888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5385" y="3817102"/>
            <a:ext cx="2452250" cy="2452250"/>
          </a:xfrm>
          <a:prstGeom prst="rect">
            <a:avLst/>
          </a:prstGeom>
          <a:effectLst>
            <a:outerShdw blurRad="50800" dist="38100" dir="2700000" algn="tl" rotWithShape="0">
              <a:prstClr val="black">
                <a:alpha val="40000"/>
              </a:prstClr>
            </a:outerShdw>
          </a:effectLst>
        </p:spPr>
      </p:pic>
      <p:sp>
        <p:nvSpPr>
          <p:cNvPr id="3" name="文字方塊 2">
            <a:extLst>
              <a:ext uri="{FF2B5EF4-FFF2-40B4-BE49-F238E27FC236}">
                <a16:creationId xmlns:a16="http://schemas.microsoft.com/office/drawing/2014/main" id="{C67EB58B-578F-C53C-16B1-BE78717EEBB1}"/>
              </a:ext>
            </a:extLst>
          </p:cNvPr>
          <p:cNvSpPr txBox="1"/>
          <p:nvPr/>
        </p:nvSpPr>
        <p:spPr>
          <a:xfrm>
            <a:off x="901463" y="4319952"/>
            <a:ext cx="1820094" cy="1446550"/>
          </a:xfrm>
          <a:prstGeom prst="rect">
            <a:avLst/>
          </a:prstGeom>
          <a:noFill/>
        </p:spPr>
        <p:txBody>
          <a:bodyPr wrap="square" rtlCol="0">
            <a:spAutoFit/>
          </a:bodyPr>
          <a:lstStyle/>
          <a:p>
            <a:pPr algn="ctr"/>
            <a:r>
              <a:rPr lang="en-US" altLang="zh-TW" sz="8800" b="1" dirty="0">
                <a:solidFill>
                  <a:schemeClr val="tx1">
                    <a:lumMod val="65000"/>
                    <a:lumOff val="35000"/>
                  </a:schemeClr>
                </a:solidFill>
                <a:latin typeface="微軟正黑體" panose="020B0604030504040204" pitchFamily="34" charset="-120"/>
                <a:ea typeface="微軟正黑體" panose="020B0604030504040204" pitchFamily="34" charset="-120"/>
              </a:rPr>
              <a:t>03</a:t>
            </a:r>
            <a:endParaRPr lang="zh-TW" altLang="en-US" sz="88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pic>
        <p:nvPicPr>
          <p:cNvPr id="7" name="圖形 6">
            <a:extLst>
              <a:ext uri="{FF2B5EF4-FFF2-40B4-BE49-F238E27FC236}">
                <a16:creationId xmlns:a16="http://schemas.microsoft.com/office/drawing/2014/main" id="{FE698A8B-E76B-2D08-33A8-596773FFD4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48106" y="1005082"/>
            <a:ext cx="870652" cy="870652"/>
          </a:xfrm>
          <a:prstGeom prst="rect">
            <a:avLst/>
          </a:prstGeom>
        </p:spPr>
      </p:pic>
      <p:pic>
        <p:nvPicPr>
          <p:cNvPr id="10" name="圖形 9">
            <a:extLst>
              <a:ext uri="{FF2B5EF4-FFF2-40B4-BE49-F238E27FC236}">
                <a16:creationId xmlns:a16="http://schemas.microsoft.com/office/drawing/2014/main" id="{85F8E941-D5A0-3570-02A7-907F80206A1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75727" y="5766502"/>
            <a:ext cx="1612197" cy="1612197"/>
          </a:xfrm>
          <a:prstGeom prst="rect">
            <a:avLst/>
          </a:prstGeom>
        </p:spPr>
      </p:pic>
      <p:pic>
        <p:nvPicPr>
          <p:cNvPr id="14" name="圖形 13">
            <a:extLst>
              <a:ext uri="{FF2B5EF4-FFF2-40B4-BE49-F238E27FC236}">
                <a16:creationId xmlns:a16="http://schemas.microsoft.com/office/drawing/2014/main" id="{9BB74606-0146-FC43-86B8-AEF0F23AB02C}"/>
              </a:ext>
            </a:extLst>
          </p:cNvPr>
          <p:cNvPicPr>
            <a:picLocks noChangeAspect="1"/>
          </p:cNvPicPr>
          <p:nvPr/>
        </p:nvPicPr>
        <p:blipFill rotWithShape="1">
          <a:blip r:embed="rId10">
            <a:clrChange>
              <a:clrFrom>
                <a:srgbClr val="000000">
                  <a:alpha val="0"/>
                </a:srgbClr>
              </a:clrFrom>
              <a:clrTo>
                <a:srgbClr val="000000">
                  <a:alpha val="0"/>
                </a:srgbClr>
              </a:clrTo>
            </a:clrChange>
            <a:extLst>
              <a:ext uri="{96DAC541-7B7A-43D3-8B79-37D633B846F1}">
                <asvg:svgBlip xmlns:asvg="http://schemas.microsoft.com/office/drawing/2016/SVG/main" r:embed="rId11"/>
              </a:ext>
            </a:extLst>
          </a:blip>
          <a:srcRect/>
          <a:stretch/>
        </p:blipFill>
        <p:spPr>
          <a:xfrm>
            <a:off x="10217324" y="1780484"/>
            <a:ext cx="1054359" cy="1054359"/>
          </a:xfrm>
          <a:prstGeom prst="rect">
            <a:avLst/>
          </a:prstGeom>
        </p:spPr>
      </p:pic>
      <p:pic>
        <p:nvPicPr>
          <p:cNvPr id="15" name="圖形 14">
            <a:extLst>
              <a:ext uri="{FF2B5EF4-FFF2-40B4-BE49-F238E27FC236}">
                <a16:creationId xmlns:a16="http://schemas.microsoft.com/office/drawing/2014/main" id="{F455C564-5079-4710-0BD1-71E7344F42C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217324" y="172814"/>
            <a:ext cx="1791313" cy="551629"/>
          </a:xfrm>
          <a:prstGeom prst="rect">
            <a:avLst/>
          </a:prstGeom>
        </p:spPr>
      </p:pic>
    </p:spTree>
    <p:extLst>
      <p:ext uri="{BB962C8B-B14F-4D97-AF65-F5344CB8AC3E}">
        <p14:creationId xmlns:p14="http://schemas.microsoft.com/office/powerpoint/2010/main" val="27022077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文字方塊 46">
            <a:extLst>
              <a:ext uri="{FF2B5EF4-FFF2-40B4-BE49-F238E27FC236}">
                <a16:creationId xmlns:a16="http://schemas.microsoft.com/office/drawing/2014/main" id="{35ABE297-55F0-424E-8F77-CE4713629994}"/>
              </a:ext>
            </a:extLst>
          </p:cNvPr>
          <p:cNvSpPr txBox="1"/>
          <p:nvPr/>
        </p:nvSpPr>
        <p:spPr>
          <a:xfrm>
            <a:off x="0" y="242008"/>
            <a:ext cx="12192000" cy="830997"/>
          </a:xfrm>
          <a:prstGeom prst="rect">
            <a:avLst/>
          </a:prstGeom>
          <a:noFill/>
        </p:spPr>
        <p:txBody>
          <a:bodyPr wrap="square" rtlCol="0">
            <a:spAutoFit/>
          </a:bodyPr>
          <a:lstStyle/>
          <a:p>
            <a:pPr algn="ct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事業盤查登錄作業流程</a:t>
            </a:r>
          </a:p>
        </p:txBody>
      </p:sp>
      <p:pic>
        <p:nvPicPr>
          <p:cNvPr id="51" name="圖形 50">
            <a:extLst>
              <a:ext uri="{FF2B5EF4-FFF2-40B4-BE49-F238E27FC236}">
                <a16:creationId xmlns:a16="http://schemas.microsoft.com/office/drawing/2014/main" id="{36A1AA88-62F4-4C6E-A158-AD8E8D1ADC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2963" y="183098"/>
            <a:ext cx="1791313" cy="551629"/>
          </a:xfrm>
          <a:prstGeom prst="rect">
            <a:avLst/>
          </a:prstGeom>
        </p:spPr>
      </p:pic>
      <p:pic>
        <p:nvPicPr>
          <p:cNvPr id="46" name="圖形 45">
            <a:extLst>
              <a:ext uri="{FF2B5EF4-FFF2-40B4-BE49-F238E27FC236}">
                <a16:creationId xmlns:a16="http://schemas.microsoft.com/office/drawing/2014/main" id="{B35CAB25-949D-443C-8049-ACB898A1C7E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07803" y="-1173817"/>
            <a:ext cx="3411356" cy="3386273"/>
          </a:xfrm>
          <a:prstGeom prst="rect">
            <a:avLst/>
          </a:prstGeom>
        </p:spPr>
      </p:pic>
      <p:pic>
        <p:nvPicPr>
          <p:cNvPr id="54" name="圖形 53">
            <a:extLst>
              <a:ext uri="{FF2B5EF4-FFF2-40B4-BE49-F238E27FC236}">
                <a16:creationId xmlns:a16="http://schemas.microsoft.com/office/drawing/2014/main" id="{DA0E56E8-5C41-49EA-87B4-F27752E0931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91700" y="6248400"/>
            <a:ext cx="914400" cy="914400"/>
          </a:xfrm>
          <a:prstGeom prst="rect">
            <a:avLst/>
          </a:prstGeom>
        </p:spPr>
      </p:pic>
      <p:pic>
        <p:nvPicPr>
          <p:cNvPr id="60" name="圖形 59">
            <a:extLst>
              <a:ext uri="{FF2B5EF4-FFF2-40B4-BE49-F238E27FC236}">
                <a16:creationId xmlns:a16="http://schemas.microsoft.com/office/drawing/2014/main" id="{DA5CA7B0-08E2-41E1-80DA-D5FD7BFDC32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71614" y="5072062"/>
            <a:ext cx="3133725" cy="3180798"/>
          </a:xfrm>
          <a:prstGeom prst="rect">
            <a:avLst/>
          </a:prstGeom>
        </p:spPr>
      </p:pic>
      <p:grpSp>
        <p:nvGrpSpPr>
          <p:cNvPr id="82" name="群組 81">
            <a:extLst>
              <a:ext uri="{FF2B5EF4-FFF2-40B4-BE49-F238E27FC236}">
                <a16:creationId xmlns:a16="http://schemas.microsoft.com/office/drawing/2014/main" id="{7F8BBB07-7B55-094F-10DB-E2141B501775}"/>
              </a:ext>
            </a:extLst>
          </p:cNvPr>
          <p:cNvGrpSpPr/>
          <p:nvPr/>
        </p:nvGrpSpPr>
        <p:grpSpPr>
          <a:xfrm>
            <a:off x="668771" y="1919718"/>
            <a:ext cx="10854458" cy="3755920"/>
            <a:chOff x="563811" y="1919718"/>
            <a:chExt cx="10854458" cy="3755920"/>
          </a:xfrm>
        </p:grpSpPr>
        <p:pic>
          <p:nvPicPr>
            <p:cNvPr id="2" name="圖形 28">
              <a:extLst>
                <a:ext uri="{FF2B5EF4-FFF2-40B4-BE49-F238E27FC236}">
                  <a16:creationId xmlns:a16="http://schemas.microsoft.com/office/drawing/2014/main" id="{3687186F-F935-471D-9BA5-EE1A5249B5FF}"/>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flipV="1">
              <a:off x="2227782" y="2948471"/>
              <a:ext cx="1440000" cy="222840"/>
            </a:xfrm>
            <a:prstGeom prst="rect">
              <a:avLst/>
            </a:prstGeom>
          </p:spPr>
        </p:pic>
        <p:pic>
          <p:nvPicPr>
            <p:cNvPr id="3" name="圖形 29">
              <a:extLst>
                <a:ext uri="{FF2B5EF4-FFF2-40B4-BE49-F238E27FC236}">
                  <a16:creationId xmlns:a16="http://schemas.microsoft.com/office/drawing/2014/main" id="{AD1180F2-161C-4C2A-8D3B-70CCD509C4F9}"/>
                </a:ext>
              </a:extLst>
            </p:cNvPr>
            <p:cNvPicPr>
              <a:picLocks/>
            </p:cNvPicPr>
            <p:nvPr/>
          </p:nvPicPr>
          <p:blipFill>
            <a:blip r:embed="rId12">
              <a:extLst>
                <a:ext uri="{96DAC541-7B7A-43D3-8B79-37D633B846F1}">
                  <asvg:svgBlip xmlns:asvg="http://schemas.microsoft.com/office/drawing/2016/SVG/main" r:embed="rId13"/>
                </a:ext>
              </a:extLst>
            </a:blip>
            <a:stretch>
              <a:fillRect/>
            </a:stretch>
          </p:blipFill>
          <p:spPr>
            <a:xfrm flipV="1">
              <a:off x="3748708" y="2948471"/>
              <a:ext cx="1440000" cy="222840"/>
            </a:xfrm>
            <a:prstGeom prst="rect">
              <a:avLst/>
            </a:prstGeom>
          </p:spPr>
        </p:pic>
        <p:pic>
          <p:nvPicPr>
            <p:cNvPr id="5" name="圖形 30">
              <a:extLst>
                <a:ext uri="{FF2B5EF4-FFF2-40B4-BE49-F238E27FC236}">
                  <a16:creationId xmlns:a16="http://schemas.microsoft.com/office/drawing/2014/main" id="{334C0D37-A82F-4DC9-B17A-211CC3A90668}"/>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flipV="1">
              <a:off x="5269634" y="2948471"/>
              <a:ext cx="1440000" cy="222840"/>
            </a:xfrm>
            <a:prstGeom prst="rect">
              <a:avLst/>
            </a:prstGeom>
          </p:spPr>
        </p:pic>
        <p:pic>
          <p:nvPicPr>
            <p:cNvPr id="6" name="圖形 31">
              <a:extLst>
                <a:ext uri="{FF2B5EF4-FFF2-40B4-BE49-F238E27FC236}">
                  <a16:creationId xmlns:a16="http://schemas.microsoft.com/office/drawing/2014/main" id="{D5BFD1E9-3FB3-4B72-970F-4711E0BA8DE8}"/>
                </a:ext>
              </a:extLst>
            </p:cNvPr>
            <p:cNvPicPr>
              <a:picLocks/>
            </p:cNvPicPr>
            <p:nvPr/>
          </p:nvPicPr>
          <p:blipFill>
            <a:blip r:embed="rId12">
              <a:extLst>
                <a:ext uri="{96DAC541-7B7A-43D3-8B79-37D633B846F1}">
                  <asvg:svgBlip xmlns:asvg="http://schemas.microsoft.com/office/drawing/2016/SVG/main" r:embed="rId13"/>
                </a:ext>
              </a:extLst>
            </a:blip>
            <a:stretch>
              <a:fillRect/>
            </a:stretch>
          </p:blipFill>
          <p:spPr>
            <a:xfrm flipV="1">
              <a:off x="6790558" y="2948471"/>
              <a:ext cx="1440000" cy="222840"/>
            </a:xfrm>
            <a:prstGeom prst="rect">
              <a:avLst/>
            </a:prstGeom>
          </p:spPr>
        </p:pic>
        <p:grpSp>
          <p:nvGrpSpPr>
            <p:cNvPr id="8" name="群組 7">
              <a:extLst>
                <a:ext uri="{FF2B5EF4-FFF2-40B4-BE49-F238E27FC236}">
                  <a16:creationId xmlns:a16="http://schemas.microsoft.com/office/drawing/2014/main" id="{985B9325-DB82-4C7A-BB94-C01150C6B37D}"/>
                </a:ext>
              </a:extLst>
            </p:cNvPr>
            <p:cNvGrpSpPr/>
            <p:nvPr/>
          </p:nvGrpSpPr>
          <p:grpSpPr>
            <a:xfrm>
              <a:off x="2615024" y="3709799"/>
              <a:ext cx="677228" cy="677228"/>
              <a:chOff x="1943433" y="3309101"/>
              <a:chExt cx="907832" cy="907832"/>
            </a:xfrm>
          </p:grpSpPr>
          <p:pic>
            <p:nvPicPr>
              <p:cNvPr id="80" name="圖形 65">
                <a:extLst>
                  <a:ext uri="{FF2B5EF4-FFF2-40B4-BE49-F238E27FC236}">
                    <a16:creationId xmlns:a16="http://schemas.microsoft.com/office/drawing/2014/main" id="{910088BF-859B-46D5-B220-AFB4D41E1F0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108302" y="3525391"/>
                <a:ext cx="561975" cy="495300"/>
              </a:xfrm>
              <a:prstGeom prst="rect">
                <a:avLst/>
              </a:prstGeom>
            </p:spPr>
          </p:pic>
          <p:sp>
            <p:nvSpPr>
              <p:cNvPr id="81" name="橢圓 80">
                <a:extLst>
                  <a:ext uri="{FF2B5EF4-FFF2-40B4-BE49-F238E27FC236}">
                    <a16:creationId xmlns:a16="http://schemas.microsoft.com/office/drawing/2014/main" id="{2C990FB5-12BE-4BD9-9245-79D5BCD6FF0C}"/>
                  </a:ext>
                </a:extLst>
              </p:cNvPr>
              <p:cNvSpPr/>
              <p:nvPr/>
            </p:nvSpPr>
            <p:spPr>
              <a:xfrm>
                <a:off x="1943433" y="3309101"/>
                <a:ext cx="907832" cy="907832"/>
              </a:xfrm>
              <a:prstGeom prst="ellipse">
                <a:avLst/>
              </a:prstGeom>
              <a:noFill/>
              <a:ln w="28575">
                <a:solidFill>
                  <a:srgbClr val="88A0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dirty="0">
                  <a:ln w="12700">
                    <a:solidFill>
                      <a:schemeClr val="tx1"/>
                    </a:solidFill>
                  </a:ln>
                </a:endParaRPr>
              </a:p>
            </p:txBody>
          </p:sp>
        </p:grpSp>
        <p:sp>
          <p:nvSpPr>
            <p:cNvPr id="12" name="橢圓 11">
              <a:extLst>
                <a:ext uri="{FF2B5EF4-FFF2-40B4-BE49-F238E27FC236}">
                  <a16:creationId xmlns:a16="http://schemas.microsoft.com/office/drawing/2014/main" id="{867CCB77-5E38-4D86-AACB-ED1E40749037}"/>
                </a:ext>
              </a:extLst>
            </p:cNvPr>
            <p:cNvSpPr/>
            <p:nvPr/>
          </p:nvSpPr>
          <p:spPr>
            <a:xfrm>
              <a:off x="5636735" y="3709799"/>
              <a:ext cx="677228" cy="677228"/>
            </a:xfrm>
            <a:prstGeom prst="ellipse">
              <a:avLst/>
            </a:prstGeom>
            <a:noFill/>
            <a:ln w="28575">
              <a:solidFill>
                <a:srgbClr val="88A0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dirty="0">
                <a:ln w="12700">
                  <a:solidFill>
                    <a:schemeClr val="tx1"/>
                  </a:solidFill>
                </a:ln>
              </a:endParaRPr>
            </a:p>
          </p:txBody>
        </p:sp>
        <p:pic>
          <p:nvPicPr>
            <p:cNvPr id="17" name="圖形 61">
              <a:extLst>
                <a:ext uri="{FF2B5EF4-FFF2-40B4-BE49-F238E27FC236}">
                  <a16:creationId xmlns:a16="http://schemas.microsoft.com/office/drawing/2014/main" id="{CE8DCA3A-0C65-4FDB-81B7-ECA5BAF3C7F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771344" y="3847669"/>
              <a:ext cx="426330" cy="362380"/>
            </a:xfrm>
            <a:prstGeom prst="rect">
              <a:avLst/>
            </a:prstGeom>
          </p:spPr>
        </p:pic>
        <p:sp>
          <p:nvSpPr>
            <p:cNvPr id="18" name="橢圓 17">
              <a:extLst>
                <a:ext uri="{FF2B5EF4-FFF2-40B4-BE49-F238E27FC236}">
                  <a16:creationId xmlns:a16="http://schemas.microsoft.com/office/drawing/2014/main" id="{A3F7C760-6E60-4EF8-A32B-F955DF58829B}"/>
                </a:ext>
              </a:extLst>
            </p:cNvPr>
            <p:cNvSpPr/>
            <p:nvPr/>
          </p:nvSpPr>
          <p:spPr>
            <a:xfrm>
              <a:off x="7172836" y="3709799"/>
              <a:ext cx="677228" cy="677228"/>
            </a:xfrm>
            <a:prstGeom prst="ellipse">
              <a:avLst/>
            </a:prstGeom>
            <a:noFill/>
            <a:ln w="28575">
              <a:solidFill>
                <a:srgbClr val="70C2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dirty="0">
                <a:ln w="12700">
                  <a:solidFill>
                    <a:schemeClr val="tx1"/>
                  </a:solidFill>
                </a:ln>
              </a:endParaRPr>
            </a:p>
          </p:txBody>
        </p:sp>
        <p:grpSp>
          <p:nvGrpSpPr>
            <p:cNvPr id="21" name="群組 20">
              <a:extLst>
                <a:ext uri="{FF2B5EF4-FFF2-40B4-BE49-F238E27FC236}">
                  <a16:creationId xmlns:a16="http://schemas.microsoft.com/office/drawing/2014/main" id="{D4E2CDD5-CCDF-4041-AC9B-C89257C5FCD5}"/>
                </a:ext>
              </a:extLst>
            </p:cNvPr>
            <p:cNvGrpSpPr/>
            <p:nvPr/>
          </p:nvGrpSpPr>
          <p:grpSpPr>
            <a:xfrm>
              <a:off x="4131218" y="3749255"/>
              <a:ext cx="677228" cy="677228"/>
              <a:chOff x="9348715" y="3112859"/>
              <a:chExt cx="907832" cy="907832"/>
            </a:xfrm>
          </p:grpSpPr>
          <p:pic>
            <p:nvPicPr>
              <p:cNvPr id="78" name="圖形 59">
                <a:extLst>
                  <a:ext uri="{FF2B5EF4-FFF2-40B4-BE49-F238E27FC236}">
                    <a16:creationId xmlns:a16="http://schemas.microsoft.com/office/drawing/2014/main" id="{F05705DD-0E67-4174-B513-C00833FA5F4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554981" y="3357225"/>
                <a:ext cx="495300" cy="419100"/>
              </a:xfrm>
              <a:prstGeom prst="rect">
                <a:avLst/>
              </a:prstGeom>
            </p:spPr>
          </p:pic>
          <p:sp>
            <p:nvSpPr>
              <p:cNvPr id="79" name="橢圓 78">
                <a:extLst>
                  <a:ext uri="{FF2B5EF4-FFF2-40B4-BE49-F238E27FC236}">
                    <a16:creationId xmlns:a16="http://schemas.microsoft.com/office/drawing/2014/main" id="{B4986BFC-B921-4F22-A1B4-CD360F0EFE9F}"/>
                  </a:ext>
                </a:extLst>
              </p:cNvPr>
              <p:cNvSpPr/>
              <p:nvPr/>
            </p:nvSpPr>
            <p:spPr>
              <a:xfrm>
                <a:off x="9348715" y="3112859"/>
                <a:ext cx="907832" cy="907832"/>
              </a:xfrm>
              <a:prstGeom prst="ellipse">
                <a:avLst/>
              </a:prstGeom>
              <a:noFill/>
              <a:ln w="28575">
                <a:solidFill>
                  <a:srgbClr val="70C2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dirty="0">
                  <a:ln w="12700">
                    <a:noFill/>
                  </a:ln>
                </a:endParaRPr>
              </a:p>
            </p:txBody>
          </p:sp>
        </p:grpSp>
        <p:sp>
          <p:nvSpPr>
            <p:cNvPr id="22" name="文字方塊 42">
              <a:extLst>
                <a:ext uri="{FF2B5EF4-FFF2-40B4-BE49-F238E27FC236}">
                  <a16:creationId xmlns:a16="http://schemas.microsoft.com/office/drawing/2014/main" id="{8C4C5822-F0B3-4AAE-97E6-11BF6D99EE25}"/>
                </a:ext>
              </a:extLst>
            </p:cNvPr>
            <p:cNvSpPr txBox="1"/>
            <p:nvPr/>
          </p:nvSpPr>
          <p:spPr>
            <a:xfrm>
              <a:off x="2099130" y="4484367"/>
              <a:ext cx="1709010" cy="800219"/>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2300" b="1" dirty="0">
                  <a:solidFill>
                    <a:schemeClr val="tx1">
                      <a:lumMod val="65000"/>
                      <a:lumOff val="35000"/>
                    </a:schemeClr>
                  </a:solidFill>
                  <a:latin typeface="微軟正黑體" panose="020B0604030504040204" pitchFamily="34" charset="-120"/>
                  <a:ea typeface="微軟正黑體" panose="020B0604030504040204" pitchFamily="34" charset="-120"/>
                </a:rPr>
                <a:t>排放源</a:t>
              </a:r>
              <a:endParaRPr lang="en-US" altLang="zh-TW" sz="2300"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algn="ctr"/>
              <a:r>
                <a:rPr lang="zh-TW" altLang="en-US" sz="2300" b="1" dirty="0">
                  <a:solidFill>
                    <a:schemeClr val="tx1">
                      <a:lumMod val="65000"/>
                      <a:lumOff val="35000"/>
                    </a:schemeClr>
                  </a:solidFill>
                  <a:latin typeface="微軟正黑體" panose="020B0604030504040204" pitchFamily="34" charset="-120"/>
                  <a:ea typeface="微軟正黑體" panose="020B0604030504040204" pitchFamily="34" charset="-120"/>
                </a:rPr>
                <a:t>鑑別</a:t>
              </a:r>
            </a:p>
          </p:txBody>
        </p:sp>
        <p:sp>
          <p:nvSpPr>
            <p:cNvPr id="23" name="文字方塊 43">
              <a:extLst>
                <a:ext uri="{FF2B5EF4-FFF2-40B4-BE49-F238E27FC236}">
                  <a16:creationId xmlns:a16="http://schemas.microsoft.com/office/drawing/2014/main" id="{489902DE-FB9E-48C7-80F7-8B1944AE8D0B}"/>
                </a:ext>
              </a:extLst>
            </p:cNvPr>
            <p:cNvSpPr txBox="1"/>
            <p:nvPr/>
          </p:nvSpPr>
          <p:spPr>
            <a:xfrm>
              <a:off x="3597537" y="4484367"/>
              <a:ext cx="1709010" cy="800219"/>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2300" b="1" dirty="0">
                  <a:solidFill>
                    <a:schemeClr val="tx1">
                      <a:lumMod val="65000"/>
                      <a:lumOff val="35000"/>
                    </a:schemeClr>
                  </a:solidFill>
                  <a:latin typeface="微軟正黑體" panose="020B0604030504040204" pitchFamily="34" charset="-120"/>
                  <a:ea typeface="微軟正黑體" panose="020B0604030504040204" pitchFamily="34" charset="-120"/>
                </a:rPr>
                <a:t>排放量</a:t>
              </a:r>
              <a:endParaRPr lang="en-US" altLang="zh-TW" sz="2300"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algn="ctr"/>
              <a:r>
                <a:rPr lang="zh-TW" altLang="en-US" sz="2300" b="1" dirty="0">
                  <a:solidFill>
                    <a:schemeClr val="tx1">
                      <a:lumMod val="65000"/>
                      <a:lumOff val="35000"/>
                    </a:schemeClr>
                  </a:solidFill>
                  <a:latin typeface="微軟正黑體" panose="020B0604030504040204" pitchFamily="34" charset="-120"/>
                  <a:ea typeface="微軟正黑體" panose="020B0604030504040204" pitchFamily="34" charset="-120"/>
                </a:rPr>
                <a:t>計算</a:t>
              </a:r>
            </a:p>
          </p:txBody>
        </p:sp>
        <p:sp>
          <p:nvSpPr>
            <p:cNvPr id="25" name="文字方塊 45">
              <a:extLst>
                <a:ext uri="{FF2B5EF4-FFF2-40B4-BE49-F238E27FC236}">
                  <a16:creationId xmlns:a16="http://schemas.microsoft.com/office/drawing/2014/main" id="{03CE6B32-A0B0-45A1-B6BA-FB24B1F241AE}"/>
                </a:ext>
              </a:extLst>
            </p:cNvPr>
            <p:cNvSpPr txBox="1"/>
            <p:nvPr/>
          </p:nvSpPr>
          <p:spPr>
            <a:xfrm>
              <a:off x="5232099" y="4536970"/>
              <a:ext cx="1530154" cy="800219"/>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2300" b="1" dirty="0">
                  <a:solidFill>
                    <a:schemeClr val="tx1">
                      <a:lumMod val="65000"/>
                      <a:lumOff val="35000"/>
                    </a:schemeClr>
                  </a:solidFill>
                  <a:latin typeface="微軟正黑體" panose="020B0604030504040204" pitchFamily="34" charset="-120"/>
                  <a:ea typeface="微軟正黑體" panose="020B0604030504040204" pitchFamily="34" charset="-120"/>
                </a:rPr>
                <a:t>盤查資料保存</a:t>
              </a:r>
            </a:p>
          </p:txBody>
        </p:sp>
        <p:sp>
          <p:nvSpPr>
            <p:cNvPr id="26" name="文字方塊 46">
              <a:extLst>
                <a:ext uri="{FF2B5EF4-FFF2-40B4-BE49-F238E27FC236}">
                  <a16:creationId xmlns:a16="http://schemas.microsoft.com/office/drawing/2014/main" id="{13CC6EDE-C0C4-43A0-BD76-628745B6B12A}"/>
                </a:ext>
              </a:extLst>
            </p:cNvPr>
            <p:cNvSpPr txBox="1"/>
            <p:nvPr/>
          </p:nvSpPr>
          <p:spPr>
            <a:xfrm>
              <a:off x="6435387" y="4521476"/>
              <a:ext cx="2252959" cy="1154162"/>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2300" b="1" dirty="0">
                  <a:solidFill>
                    <a:schemeClr val="tx1">
                      <a:lumMod val="65000"/>
                      <a:lumOff val="35000"/>
                    </a:schemeClr>
                  </a:solidFill>
                  <a:latin typeface="微軟正黑體" panose="020B0604030504040204" pitchFamily="34" charset="-120"/>
                  <a:ea typeface="微軟正黑體" panose="020B0604030504040204" pitchFamily="34" charset="-120"/>
                </a:rPr>
                <a:t>排放量清冊</a:t>
              </a:r>
              <a:br>
                <a:rPr lang="en-US" altLang="zh-TW" sz="2300" b="1" dirty="0">
                  <a:solidFill>
                    <a:schemeClr val="tx1">
                      <a:lumMod val="65000"/>
                      <a:lumOff val="35000"/>
                    </a:schemeClr>
                  </a:solidFill>
                  <a:latin typeface="微軟正黑體" panose="020B0604030504040204" pitchFamily="34" charset="-120"/>
                  <a:ea typeface="微軟正黑體" panose="020B0604030504040204" pitchFamily="34" charset="-120"/>
                </a:rPr>
              </a:br>
              <a:r>
                <a:rPr lang="zh-TW" altLang="en-US" sz="2300" b="1" dirty="0">
                  <a:solidFill>
                    <a:schemeClr val="tx1">
                      <a:lumMod val="65000"/>
                      <a:lumOff val="35000"/>
                    </a:schemeClr>
                  </a:solidFill>
                  <a:latin typeface="微軟正黑體" panose="020B0604030504040204" pitchFamily="34" charset="-120"/>
                  <a:ea typeface="微軟正黑體" panose="020B0604030504040204" pitchFamily="34" charset="-120"/>
                </a:rPr>
                <a:t>及盤查報告書</a:t>
              </a:r>
              <a:br>
                <a:rPr lang="en-US" altLang="zh-TW" sz="2300" b="1" dirty="0">
                  <a:solidFill>
                    <a:schemeClr val="tx1">
                      <a:lumMod val="65000"/>
                      <a:lumOff val="35000"/>
                    </a:schemeClr>
                  </a:solidFill>
                  <a:latin typeface="微軟正黑體" panose="020B0604030504040204" pitchFamily="34" charset="-120"/>
                  <a:ea typeface="微軟正黑體" panose="020B0604030504040204" pitchFamily="34" charset="-120"/>
                </a:rPr>
              </a:br>
              <a:r>
                <a:rPr lang="zh-TW" altLang="en-US" sz="2300" b="1" dirty="0">
                  <a:solidFill>
                    <a:schemeClr val="tx1">
                      <a:lumMod val="65000"/>
                      <a:lumOff val="35000"/>
                    </a:schemeClr>
                  </a:solidFill>
                  <a:latin typeface="微軟正黑體" panose="020B0604030504040204" pitchFamily="34" charset="-120"/>
                  <a:ea typeface="微軟正黑體" panose="020B0604030504040204" pitchFamily="34" charset="-120"/>
                </a:rPr>
                <a:t>撰寫</a:t>
              </a:r>
            </a:p>
          </p:txBody>
        </p:sp>
        <p:pic>
          <p:nvPicPr>
            <p:cNvPr id="27" name="圖形 47">
              <a:extLst>
                <a:ext uri="{FF2B5EF4-FFF2-40B4-BE49-F238E27FC236}">
                  <a16:creationId xmlns:a16="http://schemas.microsoft.com/office/drawing/2014/main" id="{7F6F82FB-3A4C-4A18-9503-507237FBB8E7}"/>
                </a:ext>
              </a:extLst>
            </p:cNvPr>
            <p:cNvPicPr>
              <a:picLocks/>
            </p:cNvPicPr>
            <p:nvPr/>
          </p:nvPicPr>
          <p:blipFill>
            <a:blip r:embed="rId12">
              <a:extLst>
                <a:ext uri="{96DAC541-7B7A-43D3-8B79-37D633B846F1}">
                  <asvg:svgBlip xmlns:asvg="http://schemas.microsoft.com/office/drawing/2016/SVG/main" r:embed="rId13"/>
                </a:ext>
              </a:extLst>
            </a:blip>
            <a:stretch>
              <a:fillRect/>
            </a:stretch>
          </p:blipFill>
          <p:spPr>
            <a:xfrm flipV="1">
              <a:off x="706856" y="2948471"/>
              <a:ext cx="1440000" cy="222840"/>
            </a:xfrm>
            <a:prstGeom prst="rect">
              <a:avLst/>
            </a:prstGeom>
          </p:spPr>
        </p:pic>
        <p:grpSp>
          <p:nvGrpSpPr>
            <p:cNvPr id="28" name="群組 27">
              <a:extLst>
                <a:ext uri="{FF2B5EF4-FFF2-40B4-BE49-F238E27FC236}">
                  <a16:creationId xmlns:a16="http://schemas.microsoft.com/office/drawing/2014/main" id="{6246D1E1-E775-4B19-9DB0-8E5B7AF80487}"/>
                </a:ext>
              </a:extLst>
            </p:cNvPr>
            <p:cNvGrpSpPr/>
            <p:nvPr/>
          </p:nvGrpSpPr>
          <p:grpSpPr>
            <a:xfrm>
              <a:off x="1089132" y="3709795"/>
              <a:ext cx="677228" cy="677227"/>
              <a:chOff x="4410955" y="3112859"/>
              <a:chExt cx="907832" cy="907832"/>
            </a:xfrm>
          </p:grpSpPr>
          <p:pic>
            <p:nvPicPr>
              <p:cNvPr id="75" name="圖形 57">
                <a:extLst>
                  <a:ext uri="{FF2B5EF4-FFF2-40B4-BE49-F238E27FC236}">
                    <a16:creationId xmlns:a16="http://schemas.microsoft.com/office/drawing/2014/main" id="{53B7AF29-8057-4C82-A3B1-639BF914032D}"/>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603255" y="3314700"/>
                <a:ext cx="514350" cy="504825"/>
              </a:xfrm>
              <a:prstGeom prst="rect">
                <a:avLst/>
              </a:prstGeom>
            </p:spPr>
          </p:pic>
          <p:sp>
            <p:nvSpPr>
              <p:cNvPr id="76" name="橢圓 75">
                <a:extLst>
                  <a:ext uri="{FF2B5EF4-FFF2-40B4-BE49-F238E27FC236}">
                    <a16:creationId xmlns:a16="http://schemas.microsoft.com/office/drawing/2014/main" id="{670918C0-6C3E-4484-94BF-A1EE77850818}"/>
                  </a:ext>
                </a:extLst>
              </p:cNvPr>
              <p:cNvSpPr/>
              <p:nvPr/>
            </p:nvSpPr>
            <p:spPr>
              <a:xfrm>
                <a:off x="4410955" y="3112859"/>
                <a:ext cx="907832" cy="907832"/>
              </a:xfrm>
              <a:prstGeom prst="ellipse">
                <a:avLst/>
              </a:prstGeom>
              <a:noFill/>
              <a:ln w="28575">
                <a:solidFill>
                  <a:srgbClr val="70C2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dirty="0">
                  <a:ln w="12700">
                    <a:noFill/>
                  </a:ln>
                </a:endParaRPr>
              </a:p>
            </p:txBody>
          </p:sp>
        </p:grpSp>
        <p:sp>
          <p:nvSpPr>
            <p:cNvPr id="29" name="文字方塊 50">
              <a:extLst>
                <a:ext uri="{FF2B5EF4-FFF2-40B4-BE49-F238E27FC236}">
                  <a16:creationId xmlns:a16="http://schemas.microsoft.com/office/drawing/2014/main" id="{2CFE2510-F901-4CED-B464-94FBB4DF10D6}"/>
                </a:ext>
              </a:extLst>
            </p:cNvPr>
            <p:cNvSpPr txBox="1"/>
            <p:nvPr/>
          </p:nvSpPr>
          <p:spPr>
            <a:xfrm>
              <a:off x="563811" y="4484368"/>
              <a:ext cx="1709010" cy="800219"/>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2300" b="1" dirty="0">
                  <a:solidFill>
                    <a:schemeClr val="tx1">
                      <a:lumMod val="65000"/>
                      <a:lumOff val="35000"/>
                    </a:schemeClr>
                  </a:solidFill>
                  <a:latin typeface="微軟正黑體" panose="020B0604030504040204" pitchFamily="34" charset="-120"/>
                  <a:ea typeface="微軟正黑體" panose="020B0604030504040204" pitchFamily="34" charset="-120"/>
                </a:rPr>
                <a:t>邊界</a:t>
              </a:r>
              <a:endParaRPr lang="en-US" altLang="zh-TW" sz="2300"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algn="ctr"/>
              <a:r>
                <a:rPr lang="zh-TW" altLang="en-US" sz="2300" b="1" dirty="0">
                  <a:solidFill>
                    <a:schemeClr val="tx1">
                      <a:lumMod val="65000"/>
                      <a:lumOff val="35000"/>
                    </a:schemeClr>
                  </a:solidFill>
                  <a:latin typeface="微軟正黑體" panose="020B0604030504040204" pitchFamily="34" charset="-120"/>
                  <a:ea typeface="微軟正黑體" panose="020B0604030504040204" pitchFamily="34" charset="-120"/>
                </a:rPr>
                <a:t>設定</a:t>
              </a:r>
            </a:p>
          </p:txBody>
        </p:sp>
        <p:grpSp>
          <p:nvGrpSpPr>
            <p:cNvPr id="30" name="Google Shape;1131;p38">
              <a:extLst>
                <a:ext uri="{FF2B5EF4-FFF2-40B4-BE49-F238E27FC236}">
                  <a16:creationId xmlns:a16="http://schemas.microsoft.com/office/drawing/2014/main" id="{449D117B-7E91-4E88-A33C-E31A9081A4D0}"/>
                </a:ext>
              </a:extLst>
            </p:cNvPr>
            <p:cNvGrpSpPr/>
            <p:nvPr/>
          </p:nvGrpSpPr>
          <p:grpSpPr>
            <a:xfrm>
              <a:off x="7312122" y="3838181"/>
              <a:ext cx="399090" cy="345700"/>
              <a:chOff x="-40378075" y="3267450"/>
              <a:chExt cx="317425" cy="289075"/>
            </a:xfrm>
            <a:solidFill>
              <a:srgbClr val="88A0B8"/>
            </a:solidFill>
          </p:grpSpPr>
          <p:sp>
            <p:nvSpPr>
              <p:cNvPr id="71" name="Google Shape;1132;p38">
                <a:extLst>
                  <a:ext uri="{FF2B5EF4-FFF2-40B4-BE49-F238E27FC236}">
                    <a16:creationId xmlns:a16="http://schemas.microsoft.com/office/drawing/2014/main" id="{271ECA0F-F3B8-442B-BDB2-6AEAF2B52134}"/>
                  </a:ext>
                </a:extLst>
              </p:cNvPr>
              <p:cNvSpPr/>
              <p:nvPr/>
            </p:nvSpPr>
            <p:spPr>
              <a:xfrm>
                <a:off x="-40218975" y="3308400"/>
                <a:ext cx="158325" cy="248125"/>
              </a:xfrm>
              <a:custGeom>
                <a:avLst/>
                <a:gdLst/>
                <a:ahLst/>
                <a:cxnLst/>
                <a:rect l="l" t="t" r="r" b="b"/>
                <a:pathLst>
                  <a:path w="6333" h="9925" extrusionOk="0">
                    <a:moveTo>
                      <a:pt x="4694" y="1"/>
                    </a:moveTo>
                    <a:lnTo>
                      <a:pt x="4694" y="7877"/>
                    </a:lnTo>
                    <a:cubicBezTo>
                      <a:pt x="4694" y="8097"/>
                      <a:pt x="4474" y="8255"/>
                      <a:pt x="4253" y="8255"/>
                    </a:cubicBezTo>
                    <a:cubicBezTo>
                      <a:pt x="2993" y="8255"/>
                      <a:pt x="1638" y="8696"/>
                      <a:pt x="693" y="9452"/>
                    </a:cubicBezTo>
                    <a:cubicBezTo>
                      <a:pt x="536" y="9546"/>
                      <a:pt x="189" y="9925"/>
                      <a:pt x="0" y="9925"/>
                    </a:cubicBezTo>
                    <a:lnTo>
                      <a:pt x="5073" y="9925"/>
                    </a:lnTo>
                    <a:cubicBezTo>
                      <a:pt x="5734" y="9925"/>
                      <a:pt x="6333" y="9357"/>
                      <a:pt x="6333" y="8696"/>
                    </a:cubicBezTo>
                    <a:lnTo>
                      <a:pt x="6333" y="1229"/>
                    </a:lnTo>
                    <a:cubicBezTo>
                      <a:pt x="6333" y="536"/>
                      <a:pt x="5766" y="1"/>
                      <a:pt x="5073" y="1"/>
                    </a:cubicBezTo>
                    <a:close/>
                  </a:path>
                </a:pathLst>
              </a:custGeom>
              <a:grpFill/>
              <a:ln>
                <a:solidFill>
                  <a:srgbClr val="70C2BD"/>
                </a:solidFill>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1088295" eaLnBrk="1" fontAlgn="auto" latinLnBrk="0" hangingPunct="1">
                  <a:lnSpc>
                    <a:spcPct val="100000"/>
                  </a:lnSpc>
                  <a:spcBef>
                    <a:spcPts val="0"/>
                  </a:spcBef>
                  <a:spcAft>
                    <a:spcPts val="0"/>
                  </a:spcAft>
                  <a:buClrTx/>
                  <a:buSzTx/>
                  <a:buFontTx/>
                  <a:buNone/>
                  <a:tabLst/>
                  <a:defRPr/>
                </a:pPr>
                <a:endParaRPr kumimoji="0" sz="2100" b="0" i="0" u="none" strike="noStrike" kern="0" cap="none" spc="0" normalizeH="0" baseline="0" noProof="0">
                  <a:ln>
                    <a:noFill/>
                  </a:ln>
                  <a:solidFill>
                    <a:srgbClr val="043A5B"/>
                  </a:solidFill>
                  <a:effectLst/>
                  <a:uLnTx/>
                  <a:uFillTx/>
                </a:endParaRPr>
              </a:p>
            </p:txBody>
          </p:sp>
          <p:sp>
            <p:nvSpPr>
              <p:cNvPr id="72" name="Google Shape;1133;p38">
                <a:extLst>
                  <a:ext uri="{FF2B5EF4-FFF2-40B4-BE49-F238E27FC236}">
                    <a16:creationId xmlns:a16="http://schemas.microsoft.com/office/drawing/2014/main" id="{D6F4174A-12FA-4035-9B8B-26CBE99E7C4F}"/>
                  </a:ext>
                </a:extLst>
              </p:cNvPr>
              <p:cNvSpPr/>
              <p:nvPr/>
            </p:nvSpPr>
            <p:spPr>
              <a:xfrm>
                <a:off x="-40316650" y="3267450"/>
                <a:ext cx="86675" cy="257575"/>
              </a:xfrm>
              <a:custGeom>
                <a:avLst/>
                <a:gdLst/>
                <a:ahLst/>
                <a:cxnLst/>
                <a:rect l="l" t="t" r="r" b="b"/>
                <a:pathLst>
                  <a:path w="3467" h="10303" extrusionOk="0">
                    <a:moveTo>
                      <a:pt x="1" y="0"/>
                    </a:moveTo>
                    <a:lnTo>
                      <a:pt x="1" y="9105"/>
                    </a:lnTo>
                    <a:cubicBezTo>
                      <a:pt x="1166" y="9200"/>
                      <a:pt x="2489" y="9578"/>
                      <a:pt x="3466" y="10302"/>
                    </a:cubicBezTo>
                    <a:lnTo>
                      <a:pt x="3466" y="1197"/>
                    </a:lnTo>
                    <a:cubicBezTo>
                      <a:pt x="2489" y="473"/>
                      <a:pt x="1229" y="95"/>
                      <a:pt x="1" y="0"/>
                    </a:cubicBezTo>
                    <a:close/>
                  </a:path>
                </a:pathLst>
              </a:custGeom>
              <a:grpFill/>
              <a:ln>
                <a:solidFill>
                  <a:srgbClr val="70C2BD"/>
                </a:solidFill>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1088295" eaLnBrk="1" fontAlgn="auto" latinLnBrk="0" hangingPunct="1">
                  <a:lnSpc>
                    <a:spcPct val="100000"/>
                  </a:lnSpc>
                  <a:spcBef>
                    <a:spcPts val="0"/>
                  </a:spcBef>
                  <a:spcAft>
                    <a:spcPts val="0"/>
                  </a:spcAft>
                  <a:buClrTx/>
                  <a:buSzTx/>
                  <a:buFontTx/>
                  <a:buNone/>
                  <a:tabLst/>
                  <a:defRPr/>
                </a:pPr>
                <a:endParaRPr kumimoji="0" sz="2100" b="0" i="0" u="none" strike="noStrike" kern="0" cap="none" spc="0" normalizeH="0" baseline="0" noProof="0">
                  <a:ln>
                    <a:noFill/>
                  </a:ln>
                  <a:solidFill>
                    <a:srgbClr val="043A5B"/>
                  </a:solidFill>
                  <a:effectLst/>
                  <a:uLnTx/>
                  <a:uFillTx/>
                </a:endParaRPr>
              </a:p>
            </p:txBody>
          </p:sp>
          <p:sp>
            <p:nvSpPr>
              <p:cNvPr id="73" name="Google Shape;1134;p38">
                <a:extLst>
                  <a:ext uri="{FF2B5EF4-FFF2-40B4-BE49-F238E27FC236}">
                    <a16:creationId xmlns:a16="http://schemas.microsoft.com/office/drawing/2014/main" id="{06D3D358-D1BF-4CFE-85F2-1BD59ADC6A72}"/>
                  </a:ext>
                </a:extLst>
              </p:cNvPr>
              <p:cNvSpPr/>
              <p:nvPr/>
            </p:nvSpPr>
            <p:spPr>
              <a:xfrm>
                <a:off x="-40209525" y="3267450"/>
                <a:ext cx="86650" cy="257575"/>
              </a:xfrm>
              <a:custGeom>
                <a:avLst/>
                <a:gdLst/>
                <a:ahLst/>
                <a:cxnLst/>
                <a:rect l="l" t="t" r="r" b="b"/>
                <a:pathLst>
                  <a:path w="3466" h="10303" extrusionOk="0">
                    <a:moveTo>
                      <a:pt x="3466" y="0"/>
                    </a:moveTo>
                    <a:cubicBezTo>
                      <a:pt x="2300" y="95"/>
                      <a:pt x="977" y="473"/>
                      <a:pt x="0" y="1197"/>
                    </a:cubicBezTo>
                    <a:lnTo>
                      <a:pt x="0" y="10302"/>
                    </a:lnTo>
                    <a:cubicBezTo>
                      <a:pt x="977" y="9578"/>
                      <a:pt x="2237" y="9200"/>
                      <a:pt x="3466" y="9105"/>
                    </a:cubicBezTo>
                    <a:lnTo>
                      <a:pt x="3466" y="0"/>
                    </a:lnTo>
                    <a:close/>
                  </a:path>
                </a:pathLst>
              </a:custGeom>
              <a:grpFill/>
              <a:ln>
                <a:solidFill>
                  <a:srgbClr val="70C2BD"/>
                </a:solidFill>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1088295" eaLnBrk="1" fontAlgn="auto" latinLnBrk="0" hangingPunct="1">
                  <a:lnSpc>
                    <a:spcPct val="100000"/>
                  </a:lnSpc>
                  <a:spcBef>
                    <a:spcPts val="0"/>
                  </a:spcBef>
                  <a:spcAft>
                    <a:spcPts val="0"/>
                  </a:spcAft>
                  <a:buClrTx/>
                  <a:buSzTx/>
                  <a:buFontTx/>
                  <a:buNone/>
                  <a:tabLst/>
                  <a:defRPr/>
                </a:pPr>
                <a:endParaRPr kumimoji="0" sz="2100" b="0" i="0" u="none" strike="noStrike" kern="0" cap="none" spc="0" normalizeH="0" baseline="0" noProof="0">
                  <a:ln>
                    <a:noFill/>
                  </a:ln>
                  <a:solidFill>
                    <a:srgbClr val="043A5B"/>
                  </a:solidFill>
                  <a:effectLst/>
                  <a:uLnTx/>
                  <a:uFillTx/>
                </a:endParaRPr>
              </a:p>
            </p:txBody>
          </p:sp>
          <p:sp>
            <p:nvSpPr>
              <p:cNvPr id="74" name="Google Shape;1135;p38">
                <a:extLst>
                  <a:ext uri="{FF2B5EF4-FFF2-40B4-BE49-F238E27FC236}">
                    <a16:creationId xmlns:a16="http://schemas.microsoft.com/office/drawing/2014/main" id="{721A9895-0A17-4B0A-B060-C2790905997E}"/>
                  </a:ext>
                </a:extLst>
              </p:cNvPr>
              <p:cNvSpPr/>
              <p:nvPr/>
            </p:nvSpPr>
            <p:spPr>
              <a:xfrm>
                <a:off x="-40378075" y="3308400"/>
                <a:ext cx="157550" cy="248125"/>
              </a:xfrm>
              <a:custGeom>
                <a:avLst/>
                <a:gdLst/>
                <a:ahLst/>
                <a:cxnLst/>
                <a:rect l="l" t="t" r="r" b="b"/>
                <a:pathLst>
                  <a:path w="6302" h="9925" extrusionOk="0">
                    <a:moveTo>
                      <a:pt x="1229" y="1"/>
                    </a:moveTo>
                    <a:cubicBezTo>
                      <a:pt x="567" y="1"/>
                      <a:pt x="0" y="536"/>
                      <a:pt x="0" y="1198"/>
                    </a:cubicBezTo>
                    <a:lnTo>
                      <a:pt x="0" y="8664"/>
                    </a:lnTo>
                    <a:cubicBezTo>
                      <a:pt x="32" y="9357"/>
                      <a:pt x="567" y="9925"/>
                      <a:pt x="1229" y="9925"/>
                    </a:cubicBezTo>
                    <a:lnTo>
                      <a:pt x="6301" y="9925"/>
                    </a:lnTo>
                    <a:cubicBezTo>
                      <a:pt x="6112" y="9925"/>
                      <a:pt x="5766" y="9609"/>
                      <a:pt x="5608" y="9452"/>
                    </a:cubicBezTo>
                    <a:cubicBezTo>
                      <a:pt x="4631" y="8664"/>
                      <a:pt x="3277" y="8255"/>
                      <a:pt x="2048" y="8255"/>
                    </a:cubicBezTo>
                    <a:cubicBezTo>
                      <a:pt x="1828" y="8255"/>
                      <a:pt x="1638" y="8066"/>
                      <a:pt x="1638" y="7877"/>
                    </a:cubicBezTo>
                    <a:lnTo>
                      <a:pt x="1638" y="1"/>
                    </a:lnTo>
                    <a:close/>
                  </a:path>
                </a:pathLst>
              </a:custGeom>
              <a:grpFill/>
              <a:ln>
                <a:solidFill>
                  <a:srgbClr val="70C2BD"/>
                </a:solidFill>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1088295" eaLnBrk="1" fontAlgn="auto" latinLnBrk="0" hangingPunct="1">
                  <a:lnSpc>
                    <a:spcPct val="100000"/>
                  </a:lnSpc>
                  <a:spcBef>
                    <a:spcPts val="0"/>
                  </a:spcBef>
                  <a:spcAft>
                    <a:spcPts val="0"/>
                  </a:spcAft>
                  <a:buClrTx/>
                  <a:buSzTx/>
                  <a:buFontTx/>
                  <a:buNone/>
                  <a:tabLst/>
                  <a:defRPr/>
                </a:pPr>
                <a:endParaRPr kumimoji="0" sz="2100" b="0" i="0" u="none" strike="noStrike" kern="0" cap="none" spc="0" normalizeH="0" baseline="0" noProof="0">
                  <a:ln>
                    <a:noFill/>
                  </a:ln>
                  <a:solidFill>
                    <a:srgbClr val="043A5B"/>
                  </a:solidFill>
                  <a:effectLst/>
                  <a:uLnTx/>
                  <a:uFillTx/>
                </a:endParaRPr>
              </a:p>
            </p:txBody>
          </p:sp>
        </p:grpSp>
        <p:sp>
          <p:nvSpPr>
            <p:cNvPr id="31" name="箭號: 向右 30">
              <a:extLst>
                <a:ext uri="{FF2B5EF4-FFF2-40B4-BE49-F238E27FC236}">
                  <a16:creationId xmlns:a16="http://schemas.microsoft.com/office/drawing/2014/main" id="{9757E615-17D4-4FEE-9D45-7D474ABE37DC}"/>
                </a:ext>
              </a:extLst>
            </p:cNvPr>
            <p:cNvSpPr/>
            <p:nvPr/>
          </p:nvSpPr>
          <p:spPr>
            <a:xfrm>
              <a:off x="8561613" y="2797458"/>
              <a:ext cx="608284" cy="521544"/>
            </a:xfrm>
            <a:prstGeom prst="rightArrow">
              <a:avLst/>
            </a:prstGeom>
            <a:solidFill>
              <a:srgbClr val="88A0B8"/>
            </a:solidFill>
            <a:ln>
              <a:solidFill>
                <a:srgbClr val="70C2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32" name="矩形: 圓角 31">
              <a:extLst>
                <a:ext uri="{FF2B5EF4-FFF2-40B4-BE49-F238E27FC236}">
                  <a16:creationId xmlns:a16="http://schemas.microsoft.com/office/drawing/2014/main" id="{57A88486-650D-4A21-BAA1-C3DEDAB1911C}"/>
                </a:ext>
              </a:extLst>
            </p:cNvPr>
            <p:cNvSpPr/>
            <p:nvPr/>
          </p:nvSpPr>
          <p:spPr>
            <a:xfrm>
              <a:off x="9604649" y="2621736"/>
              <a:ext cx="1301658" cy="773444"/>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altLang="en-US" sz="2400" b="1" dirty="0">
                  <a:latin typeface="微軟正黑體" panose="020B0604030504040204" pitchFamily="34" charset="-120"/>
                  <a:ea typeface="微軟正黑體" panose="020B0604030504040204" pitchFamily="34" charset="-120"/>
                </a:rPr>
                <a:t>排放量</a:t>
              </a:r>
              <a:endParaRPr lang="en-US" altLang="zh-TW" sz="2400" b="1" dirty="0">
                <a:latin typeface="微軟正黑體" panose="020B0604030504040204" pitchFamily="34" charset="-120"/>
                <a:ea typeface="微軟正黑體" panose="020B0604030504040204" pitchFamily="34" charset="-120"/>
              </a:endParaRPr>
            </a:p>
            <a:p>
              <a:pPr algn="ctr"/>
              <a:r>
                <a:rPr lang="zh-TW" altLang="en-US" sz="2400" b="1" dirty="0">
                  <a:latin typeface="微軟正黑體" panose="020B0604030504040204" pitchFamily="34" charset="-120"/>
                  <a:ea typeface="微軟正黑體" panose="020B0604030504040204" pitchFamily="34" charset="-120"/>
                </a:rPr>
                <a:t>登錄</a:t>
              </a:r>
            </a:p>
          </p:txBody>
        </p:sp>
        <p:sp>
          <p:nvSpPr>
            <p:cNvPr id="33" name="文字方塊 63">
              <a:extLst>
                <a:ext uri="{FF2B5EF4-FFF2-40B4-BE49-F238E27FC236}">
                  <a16:creationId xmlns:a16="http://schemas.microsoft.com/office/drawing/2014/main" id="{90726F35-A333-4423-9E9F-B06E7DC297FF}"/>
                </a:ext>
              </a:extLst>
            </p:cNvPr>
            <p:cNvSpPr txBox="1"/>
            <p:nvPr/>
          </p:nvSpPr>
          <p:spPr>
            <a:xfrm>
              <a:off x="9165310" y="4631673"/>
              <a:ext cx="2252959" cy="800219"/>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2300" b="1" dirty="0">
                  <a:solidFill>
                    <a:schemeClr val="tx1">
                      <a:lumMod val="65000"/>
                      <a:lumOff val="35000"/>
                    </a:schemeClr>
                  </a:solidFill>
                  <a:latin typeface="微軟正黑體" panose="020B0604030504040204" pitchFamily="34" charset="-120"/>
                  <a:ea typeface="微軟正黑體" panose="020B0604030504040204" pitchFamily="34" charset="-120"/>
                </a:rPr>
                <a:t>事業溫室氣體</a:t>
              </a:r>
              <a:br>
                <a:rPr lang="en-US" altLang="zh-TW" sz="2300" b="1" dirty="0">
                  <a:solidFill>
                    <a:schemeClr val="tx1">
                      <a:lumMod val="65000"/>
                      <a:lumOff val="35000"/>
                    </a:schemeClr>
                  </a:solidFill>
                  <a:latin typeface="微軟正黑體" panose="020B0604030504040204" pitchFamily="34" charset="-120"/>
                  <a:ea typeface="微軟正黑體" panose="020B0604030504040204" pitchFamily="34" charset="-120"/>
                </a:rPr>
              </a:br>
              <a:r>
                <a:rPr lang="zh-TW" altLang="en-US" sz="2300" b="1" dirty="0">
                  <a:solidFill>
                    <a:schemeClr val="tx1">
                      <a:lumMod val="65000"/>
                      <a:lumOff val="35000"/>
                    </a:schemeClr>
                  </a:solidFill>
                  <a:latin typeface="微軟正黑體" panose="020B0604030504040204" pitchFamily="34" charset="-120"/>
                  <a:ea typeface="微軟正黑體" panose="020B0604030504040204" pitchFamily="34" charset="-120"/>
                </a:rPr>
                <a:t>排放量資訊平台</a:t>
              </a:r>
            </a:p>
          </p:txBody>
        </p:sp>
        <p:sp>
          <p:nvSpPr>
            <p:cNvPr id="35" name="文字方塊 68">
              <a:extLst>
                <a:ext uri="{FF2B5EF4-FFF2-40B4-BE49-F238E27FC236}">
                  <a16:creationId xmlns:a16="http://schemas.microsoft.com/office/drawing/2014/main" id="{F184216E-1A10-4B68-8E6E-6B9AE9BCB8F3}"/>
                </a:ext>
              </a:extLst>
            </p:cNvPr>
            <p:cNvSpPr txBox="1"/>
            <p:nvPr/>
          </p:nvSpPr>
          <p:spPr>
            <a:xfrm>
              <a:off x="823072" y="1919719"/>
              <a:ext cx="1190487"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300" b="1" dirty="0">
                  <a:solidFill>
                    <a:srgbClr val="70C2BD"/>
                  </a:solidFill>
                  <a:latin typeface="微軟正黑體" panose="020B0604030504040204" pitchFamily="34" charset="-120"/>
                  <a:ea typeface="微軟正黑體" panose="020B0604030504040204" pitchFamily="34" charset="-120"/>
                </a:rPr>
                <a:t>STEP. 1</a:t>
              </a:r>
              <a:endParaRPr lang="zh-TW" altLang="en-US" sz="2300" b="1" dirty="0">
                <a:solidFill>
                  <a:srgbClr val="70C2BD"/>
                </a:solidFill>
                <a:latin typeface="微軟正黑體" panose="020B0604030504040204" pitchFamily="34" charset="-120"/>
                <a:ea typeface="微軟正黑體" panose="020B0604030504040204" pitchFamily="34" charset="-120"/>
              </a:endParaRPr>
            </a:p>
          </p:txBody>
        </p:sp>
        <p:sp>
          <p:nvSpPr>
            <p:cNvPr id="37" name="文字方塊 69">
              <a:extLst>
                <a:ext uri="{FF2B5EF4-FFF2-40B4-BE49-F238E27FC236}">
                  <a16:creationId xmlns:a16="http://schemas.microsoft.com/office/drawing/2014/main" id="{431C4256-4C29-41E3-8ECB-5BBC2245A70D}"/>
                </a:ext>
              </a:extLst>
            </p:cNvPr>
            <p:cNvSpPr txBox="1"/>
            <p:nvPr/>
          </p:nvSpPr>
          <p:spPr>
            <a:xfrm>
              <a:off x="2401209" y="1919719"/>
              <a:ext cx="1190487"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300" b="1" dirty="0">
                  <a:solidFill>
                    <a:srgbClr val="88A0B8"/>
                  </a:solidFill>
                  <a:latin typeface="微軟正黑體" panose="020B0604030504040204" pitchFamily="34" charset="-120"/>
                  <a:ea typeface="微軟正黑體" panose="020B0604030504040204" pitchFamily="34" charset="-120"/>
                </a:rPr>
                <a:t>STEP. 2</a:t>
              </a:r>
              <a:endParaRPr lang="zh-TW" altLang="en-US" sz="2300" b="1" dirty="0">
                <a:solidFill>
                  <a:srgbClr val="88A0B8"/>
                </a:solidFill>
                <a:latin typeface="微軟正黑體" panose="020B0604030504040204" pitchFamily="34" charset="-120"/>
                <a:ea typeface="微軟正黑體" panose="020B0604030504040204" pitchFamily="34" charset="-120"/>
              </a:endParaRPr>
            </a:p>
          </p:txBody>
        </p:sp>
        <p:sp>
          <p:nvSpPr>
            <p:cNvPr id="43" name="文字方塊 70">
              <a:extLst>
                <a:ext uri="{FF2B5EF4-FFF2-40B4-BE49-F238E27FC236}">
                  <a16:creationId xmlns:a16="http://schemas.microsoft.com/office/drawing/2014/main" id="{877BCA6C-6993-4ED6-90DD-C4FE9B31BD41}"/>
                </a:ext>
              </a:extLst>
            </p:cNvPr>
            <p:cNvSpPr txBox="1"/>
            <p:nvPr/>
          </p:nvSpPr>
          <p:spPr>
            <a:xfrm>
              <a:off x="3825159" y="1919719"/>
              <a:ext cx="1190487"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300" b="1" dirty="0">
                  <a:solidFill>
                    <a:srgbClr val="70C2BD"/>
                  </a:solidFill>
                  <a:latin typeface="微軟正黑體" panose="020B0604030504040204" pitchFamily="34" charset="-120"/>
                  <a:ea typeface="微軟正黑體" panose="020B0604030504040204" pitchFamily="34" charset="-120"/>
                </a:rPr>
                <a:t>STEP. 3</a:t>
              </a:r>
              <a:endParaRPr lang="zh-TW" altLang="en-US" sz="2300" b="1" dirty="0">
                <a:solidFill>
                  <a:srgbClr val="70C2BD"/>
                </a:solidFill>
                <a:latin typeface="微軟正黑體" panose="020B0604030504040204" pitchFamily="34" charset="-120"/>
                <a:ea typeface="微軟正黑體" panose="020B0604030504040204" pitchFamily="34" charset="-120"/>
              </a:endParaRPr>
            </a:p>
          </p:txBody>
        </p:sp>
        <p:sp>
          <p:nvSpPr>
            <p:cNvPr id="49" name="文字方塊 71">
              <a:extLst>
                <a:ext uri="{FF2B5EF4-FFF2-40B4-BE49-F238E27FC236}">
                  <a16:creationId xmlns:a16="http://schemas.microsoft.com/office/drawing/2014/main" id="{76D5E726-DCC3-4602-B9C7-15616DA5AA88}"/>
                </a:ext>
              </a:extLst>
            </p:cNvPr>
            <p:cNvSpPr txBox="1"/>
            <p:nvPr/>
          </p:nvSpPr>
          <p:spPr>
            <a:xfrm>
              <a:off x="5383196" y="1919718"/>
              <a:ext cx="1190487"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300" b="1" dirty="0">
                  <a:solidFill>
                    <a:srgbClr val="88A0B8"/>
                  </a:solidFill>
                  <a:latin typeface="微軟正黑體" panose="020B0604030504040204" pitchFamily="34" charset="-120"/>
                  <a:ea typeface="微軟正黑體" panose="020B0604030504040204" pitchFamily="34" charset="-120"/>
                </a:rPr>
                <a:t>STEP. 4</a:t>
              </a:r>
              <a:endParaRPr lang="zh-TW" altLang="en-US" sz="2300" b="1" dirty="0">
                <a:solidFill>
                  <a:srgbClr val="88A0B8"/>
                </a:solidFill>
                <a:latin typeface="微軟正黑體" panose="020B0604030504040204" pitchFamily="34" charset="-120"/>
                <a:ea typeface="微軟正黑體" panose="020B0604030504040204" pitchFamily="34" charset="-120"/>
              </a:endParaRPr>
            </a:p>
          </p:txBody>
        </p:sp>
        <p:sp>
          <p:nvSpPr>
            <p:cNvPr id="66" name="文字方塊 72">
              <a:extLst>
                <a:ext uri="{FF2B5EF4-FFF2-40B4-BE49-F238E27FC236}">
                  <a16:creationId xmlns:a16="http://schemas.microsoft.com/office/drawing/2014/main" id="{D9CFA584-5656-4B6E-8009-DDE9F3567DF9}"/>
                </a:ext>
              </a:extLst>
            </p:cNvPr>
            <p:cNvSpPr txBox="1"/>
            <p:nvPr/>
          </p:nvSpPr>
          <p:spPr>
            <a:xfrm>
              <a:off x="6848466" y="1919719"/>
              <a:ext cx="1190487" cy="46166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300" b="1" dirty="0">
                  <a:solidFill>
                    <a:srgbClr val="70C2BD"/>
                  </a:solidFill>
                  <a:latin typeface="微軟正黑體" panose="020B0604030504040204" pitchFamily="34" charset="-120"/>
                  <a:ea typeface="微軟正黑體" panose="020B0604030504040204" pitchFamily="34" charset="-120"/>
                </a:rPr>
                <a:t>STEP. 5</a:t>
              </a:r>
              <a:endParaRPr lang="zh-TW" altLang="en-US" sz="2300" b="1" dirty="0">
                <a:solidFill>
                  <a:srgbClr val="70C2BD"/>
                </a:solidFill>
                <a:latin typeface="微軟正黑體" panose="020B0604030504040204" pitchFamily="34" charset="-120"/>
                <a:ea typeface="微軟正黑體" panose="020B0604030504040204" pitchFamily="34" charset="-120"/>
              </a:endParaRPr>
            </a:p>
          </p:txBody>
        </p:sp>
        <p:pic>
          <p:nvPicPr>
            <p:cNvPr id="70" name="圖片 69">
              <a:extLst>
                <a:ext uri="{FF2B5EF4-FFF2-40B4-BE49-F238E27FC236}">
                  <a16:creationId xmlns:a16="http://schemas.microsoft.com/office/drawing/2014/main" id="{9F7CEF42-8A5E-4591-BEEE-F75666C78FF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718209" y="3511144"/>
              <a:ext cx="1074537" cy="1074537"/>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9376988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投影片編號版面配置區 8">
            <a:extLst>
              <a:ext uri="{FF2B5EF4-FFF2-40B4-BE49-F238E27FC236}">
                <a16:creationId xmlns:a16="http://schemas.microsoft.com/office/drawing/2014/main" id="{3378FF72-5123-5990-579A-5A1A292D5B93}"/>
              </a:ext>
            </a:extLst>
          </p:cNvPr>
          <p:cNvSpPr txBox="1">
            <a:spLocks/>
          </p:cNvSpPr>
          <p:nvPr/>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01CC4-3E67-4728-A622-C7FB40383D11}" type="slidenum">
              <a:rPr lang="zh-TW" altLang="en-US" sz="1600" smtClean="0">
                <a:solidFill>
                  <a:schemeClr val="tx1">
                    <a:lumMod val="65000"/>
                    <a:lumOff val="35000"/>
                  </a:schemeClr>
                </a:solidFill>
                <a:latin typeface="微軟正黑體" panose="020B0604030504040204" pitchFamily="34" charset="-120"/>
                <a:ea typeface="微軟正黑體" panose="020B0604030504040204" pitchFamily="34" charset="-120"/>
              </a:rPr>
              <a:pPr/>
              <a:t>52</a:t>
            </a:fld>
            <a:endParaRPr lang="zh-TW" altLang="en-US" sz="16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pic>
        <p:nvPicPr>
          <p:cNvPr id="4" name="圖形 3">
            <a:extLst>
              <a:ext uri="{FF2B5EF4-FFF2-40B4-BE49-F238E27FC236}">
                <a16:creationId xmlns:a16="http://schemas.microsoft.com/office/drawing/2014/main" id="{88262BCE-14C3-DA5F-03E5-EB2027B742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2963" y="183098"/>
            <a:ext cx="1791313" cy="551629"/>
          </a:xfrm>
          <a:prstGeom prst="rect">
            <a:avLst/>
          </a:prstGeom>
        </p:spPr>
      </p:pic>
      <p:sp>
        <p:nvSpPr>
          <p:cNvPr id="7" name="文字方塊 6">
            <a:extLst>
              <a:ext uri="{FF2B5EF4-FFF2-40B4-BE49-F238E27FC236}">
                <a16:creationId xmlns:a16="http://schemas.microsoft.com/office/drawing/2014/main" id="{F70C26D7-D47A-4DB0-8574-5648EED3F8A5}"/>
              </a:ext>
            </a:extLst>
          </p:cNvPr>
          <p:cNvSpPr txBox="1"/>
          <p:nvPr/>
        </p:nvSpPr>
        <p:spPr>
          <a:xfrm>
            <a:off x="0" y="242008"/>
            <a:ext cx="12192000" cy="830997"/>
          </a:xfrm>
          <a:prstGeom prst="rect">
            <a:avLst/>
          </a:prstGeom>
          <a:noFill/>
        </p:spPr>
        <p:txBody>
          <a:bodyPr wrap="square" rtlCol="0">
            <a:spAutoFit/>
          </a:bodyPr>
          <a:lstStyle/>
          <a:p>
            <a:pPr algn="ctr"/>
            <a:r>
              <a:rPr lang="en-US" altLang="zh-TW" sz="4800" b="1" dirty="0">
                <a:solidFill>
                  <a:schemeClr val="tx1">
                    <a:lumMod val="65000"/>
                    <a:lumOff val="35000"/>
                  </a:schemeClr>
                </a:solidFill>
                <a:latin typeface="微軟正黑體" panose="020B0604030504040204" pitchFamily="34" charset="-120"/>
                <a:ea typeface="微軟正黑體" panose="020B0604030504040204" pitchFamily="34" charset="-120"/>
              </a:rPr>
              <a:t>STEP.1</a:t>
            </a: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 邊界設定</a:t>
            </a:r>
          </a:p>
        </p:txBody>
      </p:sp>
      <p:sp>
        <p:nvSpPr>
          <p:cNvPr id="8" name="矩形 7">
            <a:extLst>
              <a:ext uri="{FF2B5EF4-FFF2-40B4-BE49-F238E27FC236}">
                <a16:creationId xmlns:a16="http://schemas.microsoft.com/office/drawing/2014/main" id="{3F870CE0-AB75-4309-91FE-3FF03ECCD152}"/>
              </a:ext>
            </a:extLst>
          </p:cNvPr>
          <p:cNvSpPr/>
          <p:nvPr/>
        </p:nvSpPr>
        <p:spPr>
          <a:xfrm>
            <a:off x="386163" y="1723148"/>
            <a:ext cx="7576737" cy="3411703"/>
          </a:xfrm>
          <a:prstGeom prst="rect">
            <a:avLst/>
          </a:prstGeom>
        </p:spPr>
        <p:txBody>
          <a:bodyPr wrap="square">
            <a:spAutoFit/>
          </a:bodyPr>
          <a:lstStyle/>
          <a:p>
            <a:pPr marL="790575" indent="-342900">
              <a:lnSpc>
                <a:spcPts val="3500"/>
              </a:lnSpc>
              <a:spcAft>
                <a:spcPts val="600"/>
              </a:spcAft>
              <a:buFont typeface="Wingdings" panose="05000000000000000000" pitchFamily="2" charset="2"/>
              <a:buChar char="p"/>
            </a:pPr>
            <a:r>
              <a:rPr lang="zh-TW" altLang="en-US" sz="2000" dirty="0">
                <a:solidFill>
                  <a:schemeClr val="bg2">
                    <a:lumMod val="25000"/>
                  </a:schemeClr>
                </a:solidFill>
                <a:latin typeface="微軟正黑體" panose="020B0604030504040204" pitchFamily="34" charset="-120"/>
                <a:ea typeface="微軟正黑體" panose="020B0604030504040204" pitchFamily="34" charset="-120"/>
              </a:rPr>
              <a:t>依辦法第</a:t>
            </a:r>
            <a:r>
              <a:rPr lang="en-US" altLang="zh-TW" sz="2000" dirty="0">
                <a:solidFill>
                  <a:schemeClr val="bg2">
                    <a:lumMod val="25000"/>
                  </a:schemeClr>
                </a:solidFill>
                <a:latin typeface="微軟正黑體" panose="020B0604030504040204" pitchFamily="34" charset="-120"/>
                <a:ea typeface="微軟正黑體" panose="020B0604030504040204" pitchFamily="34" charset="-120"/>
              </a:rPr>
              <a:t>3</a:t>
            </a:r>
            <a:r>
              <a:rPr lang="zh-TW" altLang="en-US" sz="2000" dirty="0">
                <a:solidFill>
                  <a:schemeClr val="bg2">
                    <a:lumMod val="25000"/>
                  </a:schemeClr>
                </a:solidFill>
                <a:latin typeface="微軟正黑體" panose="020B0604030504040204" pitchFamily="34" charset="-120"/>
                <a:ea typeface="微軟正黑體" panose="020B0604030504040204" pitchFamily="34" charset="-120"/>
              </a:rPr>
              <a:t>條第</a:t>
            </a:r>
            <a:r>
              <a:rPr lang="en-US" altLang="zh-TW" sz="2000" dirty="0">
                <a:solidFill>
                  <a:schemeClr val="bg2">
                    <a:lumMod val="25000"/>
                  </a:schemeClr>
                </a:solidFill>
                <a:latin typeface="微軟正黑體" panose="020B0604030504040204" pitchFamily="34" charset="-120"/>
                <a:ea typeface="微軟正黑體" panose="020B0604030504040204" pitchFamily="34" charset="-120"/>
              </a:rPr>
              <a:t>1</a:t>
            </a:r>
            <a:r>
              <a:rPr lang="zh-TW" altLang="en-US" sz="2000" dirty="0">
                <a:solidFill>
                  <a:schemeClr val="bg2">
                    <a:lumMod val="25000"/>
                  </a:schemeClr>
                </a:solidFill>
                <a:latin typeface="微軟正黑體" panose="020B0604030504040204" pitchFamily="34" charset="-120"/>
                <a:ea typeface="微軟正黑體" panose="020B0604030504040204" pitchFamily="34" charset="-120"/>
              </a:rPr>
              <a:t>項</a:t>
            </a:r>
            <a:endParaRPr lang="en-US" altLang="zh-TW" sz="2000" dirty="0">
              <a:solidFill>
                <a:schemeClr val="bg2">
                  <a:lumMod val="25000"/>
                </a:schemeClr>
              </a:solidFill>
              <a:latin typeface="微軟正黑體" panose="020B0604030504040204" pitchFamily="34" charset="-120"/>
              <a:ea typeface="微軟正黑體" panose="020B0604030504040204" pitchFamily="34" charset="-120"/>
            </a:endParaRPr>
          </a:p>
          <a:p>
            <a:pPr marL="904875" lvl="1">
              <a:lnSpc>
                <a:spcPts val="3500"/>
              </a:lnSpc>
              <a:spcAft>
                <a:spcPts val="600"/>
              </a:spcAft>
            </a:pPr>
            <a:r>
              <a:rPr lang="zh-TW" altLang="en-US" sz="2000" dirty="0">
                <a:solidFill>
                  <a:schemeClr val="bg2">
                    <a:lumMod val="25000"/>
                  </a:schemeClr>
                </a:solidFill>
                <a:latin typeface="微軟正黑體" panose="020B0604030504040204" pitchFamily="34" charset="-120"/>
                <a:ea typeface="微軟正黑體" panose="020B0604030504040204" pitchFamily="34" charset="-120"/>
              </a:rPr>
              <a:t>目的事業主管機關核准設立、登記或營運之邊界，例如</a:t>
            </a:r>
            <a:r>
              <a:rPr lang="zh-TW" altLang="en-US" sz="2000" b="1" dirty="0">
                <a:solidFill>
                  <a:srgbClr val="C00000"/>
                </a:solidFill>
                <a:latin typeface="微軟正黑體" panose="020B0604030504040204" pitchFamily="34" charset="-120"/>
                <a:ea typeface="微軟正黑體" panose="020B0604030504040204" pitchFamily="34" charset="-120"/>
              </a:rPr>
              <a:t>工廠登記證或商工登記設定邊界</a:t>
            </a:r>
            <a:r>
              <a:rPr lang="zh-TW" altLang="en-US" sz="2000" dirty="0">
                <a:solidFill>
                  <a:schemeClr val="bg2">
                    <a:lumMod val="25000"/>
                  </a:schemeClr>
                </a:solidFill>
                <a:latin typeface="微軟正黑體" panose="020B0604030504040204" pitchFamily="34" charset="-120"/>
                <a:ea typeface="微軟正黑體" panose="020B0604030504040204" pitchFamily="34" charset="-120"/>
              </a:rPr>
              <a:t>。</a:t>
            </a:r>
            <a:endParaRPr lang="en-US" altLang="zh-TW" sz="2000" dirty="0">
              <a:solidFill>
                <a:schemeClr val="bg2">
                  <a:lumMod val="25000"/>
                </a:schemeClr>
              </a:solidFill>
              <a:latin typeface="微軟正黑體" panose="020B0604030504040204" pitchFamily="34" charset="-120"/>
              <a:ea typeface="微軟正黑體" panose="020B0604030504040204" pitchFamily="34" charset="-120"/>
            </a:endParaRPr>
          </a:p>
          <a:p>
            <a:pPr marL="790575" indent="-342900">
              <a:lnSpc>
                <a:spcPts val="3500"/>
              </a:lnSpc>
              <a:spcAft>
                <a:spcPts val="600"/>
              </a:spcAft>
              <a:buFont typeface="Wingdings" panose="05000000000000000000" pitchFamily="2" charset="2"/>
              <a:buChar char="p"/>
            </a:pPr>
            <a:r>
              <a:rPr lang="zh-TW" altLang="en-US" sz="2000" dirty="0">
                <a:solidFill>
                  <a:schemeClr val="bg2">
                    <a:lumMod val="25000"/>
                  </a:schemeClr>
                </a:solidFill>
                <a:latin typeface="微軟正黑體" panose="020B0604030504040204" pitchFamily="34" charset="-120"/>
                <a:ea typeface="微軟正黑體" panose="020B0604030504040204" pitchFamily="34" charset="-120"/>
              </a:rPr>
              <a:t>如同一地址內有</a:t>
            </a:r>
            <a:r>
              <a:rPr lang="en-US" altLang="zh-TW" sz="2000" dirty="0">
                <a:solidFill>
                  <a:schemeClr val="bg2">
                    <a:lumMod val="25000"/>
                  </a:schemeClr>
                </a:solidFill>
                <a:latin typeface="微軟正黑體" panose="020B0604030504040204" pitchFamily="34" charset="-120"/>
                <a:ea typeface="微軟正黑體" panose="020B0604030504040204" pitchFamily="34" charset="-120"/>
              </a:rPr>
              <a:t>2</a:t>
            </a:r>
            <a:r>
              <a:rPr lang="zh-TW" altLang="en-US" sz="2000" dirty="0">
                <a:solidFill>
                  <a:schemeClr val="bg2">
                    <a:lumMod val="25000"/>
                  </a:schemeClr>
                </a:solidFill>
                <a:latin typeface="微軟正黑體" panose="020B0604030504040204" pitchFamily="34" charset="-120"/>
                <a:ea typeface="微軟正黑體" panose="020B0604030504040204" pitchFamily="34" charset="-120"/>
              </a:rPr>
              <a:t>個不同工廠登記證或商工登記，事業應各自進行盤查作業。</a:t>
            </a:r>
          </a:p>
          <a:p>
            <a:pPr marL="790575" indent="-342900">
              <a:lnSpc>
                <a:spcPts val="3500"/>
              </a:lnSpc>
              <a:spcAft>
                <a:spcPts val="600"/>
              </a:spcAft>
              <a:buFont typeface="Wingdings" panose="05000000000000000000" pitchFamily="2" charset="2"/>
              <a:buChar char="p"/>
            </a:pPr>
            <a:r>
              <a:rPr lang="zh-TW" altLang="en-US" sz="2000" dirty="0">
                <a:solidFill>
                  <a:schemeClr val="bg2">
                    <a:lumMod val="25000"/>
                  </a:schemeClr>
                </a:solidFill>
                <a:latin typeface="微軟正黑體" panose="020B0604030504040204" pitchFamily="34" charset="-120"/>
                <a:ea typeface="微軟正黑體" panose="020B0604030504040204" pitchFamily="34" charset="-120"/>
              </a:rPr>
              <a:t>排放源事業應繪製廠（場）排放源</a:t>
            </a:r>
            <a:r>
              <a:rPr lang="zh-TW" altLang="en-US" sz="2000" u="sng" dirty="0">
                <a:solidFill>
                  <a:schemeClr val="bg2">
                    <a:lumMod val="25000"/>
                  </a:schemeClr>
                </a:solidFill>
                <a:latin typeface="微軟正黑體" panose="020B0604030504040204" pitchFamily="34" charset="-120"/>
                <a:ea typeface="微軟正黑體" panose="020B0604030504040204" pitchFamily="34" charset="-120"/>
              </a:rPr>
              <a:t>平面配置圖</a:t>
            </a:r>
            <a:r>
              <a:rPr lang="zh-TW" altLang="en-US" sz="2000" dirty="0">
                <a:solidFill>
                  <a:schemeClr val="bg2">
                    <a:lumMod val="25000"/>
                  </a:schemeClr>
                </a:solidFill>
                <a:latin typeface="微軟正黑體" panose="020B0604030504040204" pitchFamily="34" charset="-120"/>
                <a:ea typeface="微軟正黑體" panose="020B0604030504040204" pitchFamily="34" charset="-120"/>
              </a:rPr>
              <a:t>，並標註與</a:t>
            </a:r>
            <a:r>
              <a:rPr lang="zh-TW" altLang="en-US" sz="2000" dirty="0">
                <a:solidFill>
                  <a:schemeClr val="accent5">
                    <a:lumMod val="75000"/>
                  </a:schemeClr>
                </a:solidFill>
                <a:latin typeface="微軟正黑體" panose="020B0604030504040204" pitchFamily="34" charset="-120"/>
                <a:ea typeface="微軟正黑體" panose="020B0604030504040204" pitchFamily="34" charset="-120"/>
              </a:rPr>
              <a:t>溫室氣體排放相關</a:t>
            </a:r>
            <a:r>
              <a:rPr lang="zh-TW" altLang="en-US" sz="2000" dirty="0">
                <a:solidFill>
                  <a:schemeClr val="bg2">
                    <a:lumMod val="25000"/>
                  </a:schemeClr>
                </a:solidFill>
                <a:latin typeface="微軟正黑體" panose="020B0604030504040204" pitchFamily="34" charset="-120"/>
                <a:ea typeface="微軟正黑體" panose="020B0604030504040204" pitchFamily="34" charset="-120"/>
              </a:rPr>
              <a:t>之製程及電表所在位置。</a:t>
            </a:r>
            <a:endParaRPr lang="en-US" altLang="zh-TW" sz="2000" dirty="0">
              <a:solidFill>
                <a:schemeClr val="bg2">
                  <a:lumMod val="25000"/>
                </a:schemeClr>
              </a:solidFill>
              <a:latin typeface="微軟正黑體" panose="020B0604030504040204" pitchFamily="34" charset="-120"/>
              <a:ea typeface="微軟正黑體" panose="020B0604030504040204" pitchFamily="34" charset="-120"/>
            </a:endParaRPr>
          </a:p>
        </p:txBody>
      </p:sp>
      <p:pic>
        <p:nvPicPr>
          <p:cNvPr id="9" name="圖片 8">
            <a:extLst>
              <a:ext uri="{FF2B5EF4-FFF2-40B4-BE49-F238E27FC236}">
                <a16:creationId xmlns:a16="http://schemas.microsoft.com/office/drawing/2014/main" id="{6B1C3F57-8D53-4162-B8BE-92BDC02E5AE4}"/>
              </a:ext>
            </a:extLst>
          </p:cNvPr>
          <p:cNvPicPr>
            <a:picLocks noChangeAspect="1"/>
          </p:cNvPicPr>
          <p:nvPr/>
        </p:nvPicPr>
        <p:blipFill>
          <a:blip r:embed="rId4"/>
          <a:stretch>
            <a:fillRect/>
          </a:stretch>
        </p:blipFill>
        <p:spPr>
          <a:xfrm>
            <a:off x="7962900" y="1364566"/>
            <a:ext cx="3246309" cy="4612546"/>
          </a:xfrm>
          <a:prstGeom prst="rect">
            <a:avLst/>
          </a:prstGeom>
        </p:spPr>
      </p:pic>
      <p:sp>
        <p:nvSpPr>
          <p:cNvPr id="11" name="文字方塊 10">
            <a:extLst>
              <a:ext uri="{FF2B5EF4-FFF2-40B4-BE49-F238E27FC236}">
                <a16:creationId xmlns:a16="http://schemas.microsoft.com/office/drawing/2014/main" id="{989ECE0C-D62B-45EF-8597-C442F4F42BA2}"/>
              </a:ext>
            </a:extLst>
          </p:cNvPr>
          <p:cNvSpPr txBox="1"/>
          <p:nvPr/>
        </p:nvSpPr>
        <p:spPr>
          <a:xfrm>
            <a:off x="8758989" y="6084007"/>
            <a:ext cx="1877961" cy="369332"/>
          </a:xfrm>
          <a:prstGeom prst="rect">
            <a:avLst/>
          </a:prstGeom>
          <a:noFill/>
        </p:spPr>
        <p:txBody>
          <a:bodyPr wrap="square" rtlCol="0">
            <a:spAutoFit/>
          </a:bodyPr>
          <a:lstStyle/>
          <a:p>
            <a:r>
              <a:rPr lang="zh-TW" altLang="en-US" dirty="0">
                <a:latin typeface="微軟正黑體" panose="020B0604030504040204" pitchFamily="34" charset="-120"/>
                <a:ea typeface="微軟正黑體" panose="020B0604030504040204" pitchFamily="34" charset="-120"/>
              </a:rPr>
              <a:t>平面配置圖例</a:t>
            </a:r>
          </a:p>
        </p:txBody>
      </p:sp>
      <p:cxnSp>
        <p:nvCxnSpPr>
          <p:cNvPr id="12" name="肘形接點 17">
            <a:extLst>
              <a:ext uri="{FF2B5EF4-FFF2-40B4-BE49-F238E27FC236}">
                <a16:creationId xmlns:a16="http://schemas.microsoft.com/office/drawing/2014/main" id="{4A3C1A1D-5096-487B-9683-B9D52E36660B}"/>
              </a:ext>
            </a:extLst>
          </p:cNvPr>
          <p:cNvCxnSpPr>
            <a:endCxn id="11" idx="1"/>
          </p:cNvCxnSpPr>
          <p:nvPr/>
        </p:nvCxnSpPr>
        <p:spPr>
          <a:xfrm>
            <a:off x="4719004" y="5668089"/>
            <a:ext cx="4039985" cy="600584"/>
          </a:xfrm>
          <a:prstGeom prst="bentConnector3">
            <a:avLst>
              <a:gd name="adj1" fmla="val 617"/>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53531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4843D-9703-C218-3505-901F9269C2C7}"/>
            </a:ext>
          </a:extLst>
        </p:cNvPr>
        <p:cNvGrpSpPr/>
        <p:nvPr/>
      </p:nvGrpSpPr>
      <p:grpSpPr>
        <a:xfrm>
          <a:off x="0" y="0"/>
          <a:ext cx="0" cy="0"/>
          <a:chOff x="0" y="0"/>
          <a:chExt cx="0" cy="0"/>
        </a:xfrm>
      </p:grpSpPr>
      <p:pic>
        <p:nvPicPr>
          <p:cNvPr id="2" name="圖形 1">
            <a:extLst>
              <a:ext uri="{FF2B5EF4-FFF2-40B4-BE49-F238E27FC236}">
                <a16:creationId xmlns:a16="http://schemas.microsoft.com/office/drawing/2014/main" id="{7782C2C5-5760-0FEE-6A3E-CC51E5979D6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2963" y="183098"/>
            <a:ext cx="1791313" cy="551629"/>
          </a:xfrm>
          <a:prstGeom prst="rect">
            <a:avLst/>
          </a:prstGeom>
        </p:spPr>
      </p:pic>
      <p:sp>
        <p:nvSpPr>
          <p:cNvPr id="3" name="文字方塊 2">
            <a:extLst>
              <a:ext uri="{FF2B5EF4-FFF2-40B4-BE49-F238E27FC236}">
                <a16:creationId xmlns:a16="http://schemas.microsoft.com/office/drawing/2014/main" id="{D8AD1193-B2B7-6C62-23A3-6224A39E031A}"/>
              </a:ext>
            </a:extLst>
          </p:cNvPr>
          <p:cNvSpPr txBox="1"/>
          <p:nvPr/>
        </p:nvSpPr>
        <p:spPr>
          <a:xfrm>
            <a:off x="0" y="242008"/>
            <a:ext cx="12192000" cy="830997"/>
          </a:xfrm>
          <a:prstGeom prst="rect">
            <a:avLst/>
          </a:prstGeom>
          <a:noFill/>
        </p:spPr>
        <p:txBody>
          <a:bodyPr wrap="square" rtlCol="0">
            <a:spAutoFit/>
          </a:bodyPr>
          <a:lstStyle/>
          <a:p>
            <a:pPr algn="ctr"/>
            <a:r>
              <a:rPr lang="en-US" altLang="zh-TW" sz="4800" b="1" dirty="0">
                <a:solidFill>
                  <a:schemeClr val="tx1">
                    <a:lumMod val="65000"/>
                    <a:lumOff val="35000"/>
                  </a:schemeClr>
                </a:solidFill>
                <a:latin typeface="微軟正黑體" panose="020B0604030504040204" pitchFamily="34" charset="-120"/>
                <a:ea typeface="微軟正黑體" panose="020B0604030504040204" pitchFamily="34" charset="-120"/>
              </a:rPr>
              <a:t>STEP.1</a:t>
            </a: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 邊界設定</a:t>
            </a:r>
          </a:p>
        </p:txBody>
      </p:sp>
      <p:sp>
        <p:nvSpPr>
          <p:cNvPr id="4" name="矩形 3">
            <a:extLst>
              <a:ext uri="{FF2B5EF4-FFF2-40B4-BE49-F238E27FC236}">
                <a16:creationId xmlns:a16="http://schemas.microsoft.com/office/drawing/2014/main" id="{B82F6D7C-A13B-42C1-A82B-53143566F053}"/>
              </a:ext>
            </a:extLst>
          </p:cNvPr>
          <p:cNvSpPr/>
          <p:nvPr/>
        </p:nvSpPr>
        <p:spPr>
          <a:xfrm>
            <a:off x="477536" y="1432137"/>
            <a:ext cx="11236928" cy="5183855"/>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57213" indent="-457200">
              <a:lnSpc>
                <a:spcPct val="150000"/>
              </a:lnSpc>
              <a:buFont typeface="Wingdings" panose="05000000000000000000" pitchFamily="2" charset="2"/>
              <a:buChar char="p"/>
            </a:pPr>
            <a:r>
              <a:rPr lang="zh-TW" altLang="en-US" sz="2800" dirty="0">
                <a:solidFill>
                  <a:schemeClr val="bg2">
                    <a:lumMod val="25000"/>
                  </a:schemeClr>
                </a:solidFill>
                <a:latin typeface="微軟正黑體" panose="020B0604030504040204" pitchFamily="34" charset="-120"/>
                <a:ea typeface="微軟正黑體" panose="020B0604030504040204" pitchFamily="34" charset="-120"/>
              </a:rPr>
              <a:t>服務業應以目的事業主管機關核准設立、登記或營運之邊界辦理排放源之排放量盤查（盤查管理辦法</a:t>
            </a:r>
            <a:r>
              <a:rPr lang="zh-TW" altLang="en-US" sz="2800" b="1" dirty="0">
                <a:solidFill>
                  <a:schemeClr val="bg2">
                    <a:lumMod val="25000"/>
                  </a:schemeClr>
                </a:solidFill>
                <a:latin typeface="微軟正黑體" panose="020B0604030504040204" pitchFamily="34" charset="-120"/>
                <a:ea typeface="微軟正黑體" panose="020B0604030504040204" pitchFamily="34" charset="-120"/>
              </a:rPr>
              <a:t>第</a:t>
            </a:r>
            <a:r>
              <a:rPr lang="en-US" altLang="zh-TW" sz="2800" b="1" dirty="0">
                <a:solidFill>
                  <a:schemeClr val="bg2">
                    <a:lumMod val="25000"/>
                  </a:schemeClr>
                </a:solidFill>
                <a:latin typeface="微軟正黑體" panose="020B0604030504040204" pitchFamily="34" charset="-120"/>
                <a:ea typeface="微軟正黑體" panose="020B0604030504040204" pitchFamily="34" charset="-120"/>
              </a:rPr>
              <a:t>3</a:t>
            </a:r>
            <a:r>
              <a:rPr lang="zh-TW" altLang="en-US" sz="2800" b="1" dirty="0">
                <a:solidFill>
                  <a:schemeClr val="bg2">
                    <a:lumMod val="25000"/>
                  </a:schemeClr>
                </a:solidFill>
                <a:latin typeface="微軟正黑體" panose="020B0604030504040204" pitchFamily="34" charset="-120"/>
                <a:ea typeface="微軟正黑體" panose="020B0604030504040204" pitchFamily="34" charset="-120"/>
              </a:rPr>
              <a:t>條</a:t>
            </a:r>
            <a:r>
              <a:rPr lang="zh-TW" altLang="en-US" sz="2800" dirty="0">
                <a:solidFill>
                  <a:schemeClr val="bg2">
                    <a:lumMod val="25000"/>
                  </a:schemeClr>
                </a:solidFill>
                <a:latin typeface="微軟正黑體" panose="020B0604030504040204" pitchFamily="34" charset="-120"/>
                <a:ea typeface="微軟正黑體" panose="020B0604030504040204" pitchFamily="34" charset="-120"/>
              </a:rPr>
              <a:t>）</a:t>
            </a:r>
            <a:endParaRPr lang="en-US" altLang="zh-TW" sz="2800" dirty="0">
              <a:solidFill>
                <a:schemeClr val="bg2">
                  <a:lumMod val="25000"/>
                </a:schemeClr>
              </a:solidFill>
              <a:latin typeface="微軟正黑體" panose="020B0604030504040204" pitchFamily="34" charset="-120"/>
              <a:ea typeface="微軟正黑體" panose="020B0604030504040204" pitchFamily="34" charset="-120"/>
            </a:endParaRPr>
          </a:p>
          <a:p>
            <a:pPr marL="900113" lvl="1" indent="-342900">
              <a:lnSpc>
                <a:spcPct val="150000"/>
              </a:lnSpc>
              <a:buFont typeface="Wingdings" panose="05000000000000000000" pitchFamily="2" charset="2"/>
              <a:buChar char="ü"/>
            </a:pPr>
            <a:r>
              <a:rPr lang="zh-TW" altLang="en-US" sz="2800" dirty="0">
                <a:solidFill>
                  <a:schemeClr val="bg2">
                    <a:lumMod val="25000"/>
                  </a:schemeClr>
                </a:solidFill>
                <a:latin typeface="微軟正黑體" panose="020B0604030504040204" pitchFamily="34" charset="-120"/>
                <a:ea typeface="微軟正黑體" panose="020B0604030504040204" pitchFamily="34" charset="-120"/>
              </a:rPr>
              <a:t>服務業應以商業</a:t>
            </a:r>
            <a:r>
              <a:rPr lang="en-US" altLang="zh-TW" sz="2800" dirty="0">
                <a:solidFill>
                  <a:schemeClr val="bg2">
                    <a:lumMod val="25000"/>
                  </a:schemeClr>
                </a:solidFill>
                <a:latin typeface="微軟正黑體" panose="020B0604030504040204" pitchFamily="34" charset="-120"/>
                <a:ea typeface="微軟正黑體" panose="020B0604030504040204" pitchFamily="34" charset="-120"/>
              </a:rPr>
              <a:t>/</a:t>
            </a:r>
            <a:r>
              <a:rPr lang="zh-TW" altLang="en-US" sz="2800" dirty="0">
                <a:solidFill>
                  <a:schemeClr val="bg2">
                    <a:lumMod val="25000"/>
                  </a:schemeClr>
                </a:solidFill>
                <a:latin typeface="微軟正黑體" panose="020B0604030504040204" pitchFamily="34" charset="-120"/>
                <a:ea typeface="微軟正黑體" panose="020B0604030504040204" pitchFamily="34" charset="-120"/>
              </a:rPr>
              <a:t>公司登記所登載之地址為邊界</a:t>
            </a:r>
            <a:endParaRPr lang="en-US" altLang="zh-TW" sz="2800" dirty="0">
              <a:solidFill>
                <a:schemeClr val="bg2">
                  <a:lumMod val="25000"/>
                </a:schemeClr>
              </a:solidFill>
              <a:latin typeface="微軟正黑體" panose="020B0604030504040204" pitchFamily="34" charset="-120"/>
              <a:ea typeface="微軟正黑體" panose="020B0604030504040204" pitchFamily="34" charset="-120"/>
            </a:endParaRPr>
          </a:p>
          <a:p>
            <a:pPr marL="557213" indent="-457200">
              <a:lnSpc>
                <a:spcPct val="150000"/>
              </a:lnSpc>
              <a:buFont typeface="Wingdings" panose="05000000000000000000" pitchFamily="2" charset="2"/>
              <a:buChar char="p"/>
            </a:pPr>
            <a:r>
              <a:rPr lang="zh-TW" altLang="en-US" sz="2800" dirty="0">
                <a:solidFill>
                  <a:schemeClr val="bg2">
                    <a:lumMod val="25000"/>
                  </a:schemeClr>
                </a:solidFill>
                <a:latin typeface="微軟正黑體" panose="020B0604030504040204" pitchFamily="34" charset="-120"/>
                <a:ea typeface="微軟正黑體" panose="020B0604030504040204" pitchFamily="34" charset="-120"/>
              </a:rPr>
              <a:t>服務業設定邊界時，應清楚說明</a:t>
            </a:r>
            <a:endParaRPr lang="en-US" altLang="zh-TW" sz="2800" baseline="30000" dirty="0">
              <a:latin typeface="微軟正黑體" panose="020B0604030504040204" pitchFamily="34" charset="-120"/>
              <a:ea typeface="微軟正黑體" panose="020B0604030504040204" pitchFamily="34" charset="-120"/>
            </a:endParaRPr>
          </a:p>
          <a:p>
            <a:pPr marL="900113" lvl="1" indent="-342900">
              <a:lnSpc>
                <a:spcPct val="150000"/>
              </a:lnSpc>
              <a:buFont typeface="Wingdings" panose="05000000000000000000" pitchFamily="2" charset="2"/>
              <a:buChar char="ü"/>
            </a:pPr>
            <a:r>
              <a:rPr lang="zh-TW" altLang="en-US" sz="2800" dirty="0">
                <a:latin typeface="微軟正黑體" panose="020B0604030504040204" pitchFamily="34" charset="-120"/>
                <a:ea typeface="微軟正黑體" panose="020B0604030504040204" pitchFamily="34" charset="-120"/>
              </a:rPr>
              <a:t>盤查地址</a:t>
            </a:r>
            <a:endParaRPr lang="en-US" altLang="zh-TW" sz="2800" dirty="0">
              <a:latin typeface="微軟正黑體" panose="020B0604030504040204" pitchFamily="34" charset="-120"/>
              <a:ea typeface="微軟正黑體" panose="020B0604030504040204" pitchFamily="34" charset="-120"/>
            </a:endParaRPr>
          </a:p>
          <a:p>
            <a:pPr marL="900113" lvl="1" indent="-342900">
              <a:lnSpc>
                <a:spcPct val="150000"/>
              </a:lnSpc>
              <a:buFont typeface="Wingdings" panose="05000000000000000000" pitchFamily="2" charset="2"/>
              <a:buChar char="ü"/>
            </a:pPr>
            <a:r>
              <a:rPr lang="zh-TW" altLang="en-US" sz="2800" dirty="0">
                <a:latin typeface="微軟正黑體" panose="020B0604030504040204" pitchFamily="34" charset="-120"/>
                <a:ea typeface="微軟正黑體" panose="020B0604030504040204" pitchFamily="34" charset="-120"/>
              </a:rPr>
              <a:t>統一編號</a:t>
            </a:r>
            <a:endParaRPr lang="en-US" altLang="zh-TW" sz="2800" dirty="0">
              <a:latin typeface="微軟正黑體" panose="020B0604030504040204" pitchFamily="34" charset="-120"/>
              <a:ea typeface="微軟正黑體" panose="020B0604030504040204" pitchFamily="34" charset="-120"/>
            </a:endParaRPr>
          </a:p>
          <a:p>
            <a:pPr marL="900113" lvl="1" indent="-342900">
              <a:lnSpc>
                <a:spcPct val="150000"/>
              </a:lnSpc>
              <a:buFont typeface="Wingdings" panose="05000000000000000000" pitchFamily="2" charset="2"/>
              <a:buChar char="ü"/>
            </a:pPr>
            <a:r>
              <a:rPr lang="zh-TW" altLang="en-US" sz="2800" dirty="0">
                <a:latin typeface="微軟正黑體" panose="020B0604030504040204" pitchFamily="34" charset="-120"/>
                <a:ea typeface="微軟正黑體" panose="020B0604030504040204" pitchFamily="34" charset="-120"/>
              </a:rPr>
              <a:t>電號資料</a:t>
            </a:r>
            <a:endParaRPr lang="en-US" altLang="zh-TW" sz="2800" dirty="0">
              <a:latin typeface="微軟正黑體" panose="020B0604030504040204" pitchFamily="34" charset="-120"/>
              <a:ea typeface="微軟正黑體" panose="020B0604030504040204" pitchFamily="34" charset="-120"/>
            </a:endParaRPr>
          </a:p>
          <a:p>
            <a:pPr marL="900113" lvl="1" indent="-342900">
              <a:lnSpc>
                <a:spcPct val="150000"/>
              </a:lnSpc>
              <a:buFont typeface="Wingdings" panose="05000000000000000000" pitchFamily="2" charset="2"/>
              <a:buChar char="ü"/>
            </a:pPr>
            <a:r>
              <a:rPr lang="zh-TW" altLang="en-US" sz="2800" b="1" dirty="0">
                <a:solidFill>
                  <a:schemeClr val="accent1"/>
                </a:solidFill>
                <a:latin typeface="微軟正黑體" panose="020B0604030504040204" pitchFamily="34" charset="-120"/>
                <a:ea typeface="微軟正黑體" panose="020B0604030504040204" pitchFamily="34" charset="-120"/>
              </a:rPr>
              <a:t>登記編號</a:t>
            </a:r>
            <a:endParaRPr lang="en-US" altLang="zh-TW" sz="2800" baseline="300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9823929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形 1">
            <a:extLst>
              <a:ext uri="{FF2B5EF4-FFF2-40B4-BE49-F238E27FC236}">
                <a16:creationId xmlns:a16="http://schemas.microsoft.com/office/drawing/2014/main" id="{8CA29B96-2FBA-6B6C-A5DA-BA21C95EA3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2963" y="183098"/>
            <a:ext cx="1791313" cy="551629"/>
          </a:xfrm>
          <a:prstGeom prst="rect">
            <a:avLst/>
          </a:prstGeom>
        </p:spPr>
      </p:pic>
      <p:sp>
        <p:nvSpPr>
          <p:cNvPr id="3" name="文字方塊 2">
            <a:extLst>
              <a:ext uri="{FF2B5EF4-FFF2-40B4-BE49-F238E27FC236}">
                <a16:creationId xmlns:a16="http://schemas.microsoft.com/office/drawing/2014/main" id="{573706B8-AB7B-24DE-4788-E5C9B028B4A9}"/>
              </a:ext>
            </a:extLst>
          </p:cNvPr>
          <p:cNvSpPr txBox="1"/>
          <p:nvPr/>
        </p:nvSpPr>
        <p:spPr>
          <a:xfrm>
            <a:off x="0" y="242008"/>
            <a:ext cx="12192000" cy="830997"/>
          </a:xfrm>
          <a:prstGeom prst="rect">
            <a:avLst/>
          </a:prstGeom>
          <a:noFill/>
        </p:spPr>
        <p:txBody>
          <a:bodyPr wrap="square" rtlCol="0">
            <a:spAutoFit/>
          </a:bodyPr>
          <a:lstStyle/>
          <a:p>
            <a:pPr algn="ctr"/>
            <a:r>
              <a:rPr lang="en-US" altLang="zh-TW" sz="4800" b="1" dirty="0">
                <a:solidFill>
                  <a:schemeClr val="tx1">
                    <a:lumMod val="65000"/>
                    <a:lumOff val="35000"/>
                  </a:schemeClr>
                </a:solidFill>
                <a:latin typeface="微軟正黑體" panose="020B0604030504040204" pitchFamily="34" charset="-120"/>
                <a:ea typeface="微軟正黑體" panose="020B0604030504040204" pitchFamily="34" charset="-120"/>
              </a:rPr>
              <a:t>STEP.1</a:t>
            </a: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 邊界設定</a:t>
            </a:r>
          </a:p>
        </p:txBody>
      </p:sp>
      <p:sp>
        <p:nvSpPr>
          <p:cNvPr id="4" name="矩形 3">
            <a:extLst>
              <a:ext uri="{FF2B5EF4-FFF2-40B4-BE49-F238E27FC236}">
                <a16:creationId xmlns:a16="http://schemas.microsoft.com/office/drawing/2014/main" id="{B82F6D7C-A13B-42C1-A82B-53143566F053}"/>
              </a:ext>
            </a:extLst>
          </p:cNvPr>
          <p:cNvSpPr/>
          <p:nvPr/>
        </p:nvSpPr>
        <p:spPr>
          <a:xfrm>
            <a:off x="477536" y="1201262"/>
            <a:ext cx="11236928" cy="578492"/>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42913" indent="-342900">
              <a:lnSpc>
                <a:spcPct val="150000"/>
              </a:lnSpc>
              <a:buFont typeface="Wingdings" panose="05000000000000000000" pitchFamily="2" charset="2"/>
              <a:buChar char="p"/>
            </a:pPr>
            <a:r>
              <a:rPr lang="zh-TW" altLang="en-US" sz="2400" dirty="0">
                <a:solidFill>
                  <a:schemeClr val="bg2">
                    <a:lumMod val="25000"/>
                  </a:schemeClr>
                </a:solidFill>
                <a:latin typeface="微軟正黑體" panose="020B0604030504040204" pitchFamily="34" charset="-120"/>
                <a:ea typeface="微軟正黑體" panose="020B0604030504040204" pitchFamily="34" charset="-120"/>
              </a:rPr>
              <a:t>服務業申報主體</a:t>
            </a:r>
            <a:endParaRPr lang="en-US" altLang="zh-TW" sz="2400" dirty="0">
              <a:solidFill>
                <a:schemeClr val="bg2">
                  <a:lumMod val="25000"/>
                </a:schemeClr>
              </a:solidFill>
              <a:latin typeface="微軟正黑體" panose="020B0604030504040204" pitchFamily="34" charset="-120"/>
              <a:ea typeface="微軟正黑體" panose="020B0604030504040204" pitchFamily="34" charset="-120"/>
            </a:endParaRPr>
          </a:p>
        </p:txBody>
      </p:sp>
      <p:sp>
        <p:nvSpPr>
          <p:cNvPr id="5" name="文字方塊 31">
            <a:extLst>
              <a:ext uri="{FF2B5EF4-FFF2-40B4-BE49-F238E27FC236}">
                <a16:creationId xmlns:a16="http://schemas.microsoft.com/office/drawing/2014/main" id="{4951603D-0AAC-482D-BB5D-ED98F828F911}"/>
              </a:ext>
            </a:extLst>
          </p:cNvPr>
          <p:cNvSpPr txBox="1"/>
          <p:nvPr/>
        </p:nvSpPr>
        <p:spPr>
          <a:xfrm>
            <a:off x="1016907" y="6065819"/>
            <a:ext cx="8725466" cy="369332"/>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dirty="0">
                <a:latin typeface="微軟正黑體" panose="020B0604030504040204" pitchFamily="34" charset="-120"/>
                <a:ea typeface="微軟正黑體" panose="020B0604030504040204" pitchFamily="34" charset="-120"/>
              </a:rPr>
              <a:t>註：電信業門市包含直營及特約；連鎖便利商店業及超級市場業門市包含直營及加盟</a:t>
            </a:r>
          </a:p>
        </p:txBody>
      </p:sp>
      <p:grpSp>
        <p:nvGrpSpPr>
          <p:cNvPr id="6" name="群組 5">
            <a:extLst>
              <a:ext uri="{FF2B5EF4-FFF2-40B4-BE49-F238E27FC236}">
                <a16:creationId xmlns:a16="http://schemas.microsoft.com/office/drawing/2014/main" id="{50B5A274-D34D-4B74-BB2F-49FDB2B385FB}"/>
              </a:ext>
            </a:extLst>
          </p:cNvPr>
          <p:cNvGrpSpPr/>
          <p:nvPr/>
        </p:nvGrpSpPr>
        <p:grpSpPr>
          <a:xfrm>
            <a:off x="5530094" y="1972079"/>
            <a:ext cx="2077844" cy="997356"/>
            <a:chOff x="5009382" y="2427122"/>
            <a:chExt cx="2077844" cy="997356"/>
          </a:xfrm>
        </p:grpSpPr>
        <p:sp>
          <p:nvSpPr>
            <p:cNvPr id="32" name="流程圖: 決策 31">
              <a:extLst>
                <a:ext uri="{FF2B5EF4-FFF2-40B4-BE49-F238E27FC236}">
                  <a16:creationId xmlns:a16="http://schemas.microsoft.com/office/drawing/2014/main" id="{E266803A-C73F-41EF-8427-4DDC579CAF14}"/>
                </a:ext>
              </a:extLst>
            </p:cNvPr>
            <p:cNvSpPr/>
            <p:nvPr/>
          </p:nvSpPr>
          <p:spPr>
            <a:xfrm>
              <a:off x="5009382" y="2427122"/>
              <a:ext cx="2077844" cy="997356"/>
            </a:xfrm>
            <a:prstGeom prst="flowChartDecision">
              <a:avLst/>
            </a:prstGeom>
            <a:solidFill>
              <a:schemeClr val="accent3">
                <a:lumMod val="40000"/>
                <a:lumOff val="60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800" baseline="300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3" name="文字方塊 38">
              <a:extLst>
                <a:ext uri="{FF2B5EF4-FFF2-40B4-BE49-F238E27FC236}">
                  <a16:creationId xmlns:a16="http://schemas.microsoft.com/office/drawing/2014/main" id="{525907DA-8522-43C3-A8E1-262FBA2A05F1}"/>
                </a:ext>
              </a:extLst>
            </p:cNvPr>
            <p:cNvSpPr txBox="1"/>
            <p:nvPr/>
          </p:nvSpPr>
          <p:spPr>
            <a:xfrm>
              <a:off x="5346576" y="2571858"/>
              <a:ext cx="1403456" cy="707884"/>
            </a:xfrm>
            <a:prstGeom prst="rect">
              <a:avLst/>
            </a:prstGeom>
            <a:noFill/>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20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門市總數</a:t>
              </a:r>
              <a:r>
                <a:rPr lang="en-US" altLang="zh-TW" sz="20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0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百家以上</a:t>
              </a:r>
              <a:r>
                <a:rPr lang="zh-TW" altLang="en-US" sz="2000" baseline="300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註</a:t>
              </a:r>
            </a:p>
          </p:txBody>
        </p:sp>
      </p:grpSp>
      <p:grpSp>
        <p:nvGrpSpPr>
          <p:cNvPr id="7" name="群組 6">
            <a:extLst>
              <a:ext uri="{FF2B5EF4-FFF2-40B4-BE49-F238E27FC236}">
                <a16:creationId xmlns:a16="http://schemas.microsoft.com/office/drawing/2014/main" id="{B6B95362-FAF5-42DF-8276-B0A61133610E}"/>
              </a:ext>
            </a:extLst>
          </p:cNvPr>
          <p:cNvGrpSpPr/>
          <p:nvPr/>
        </p:nvGrpSpPr>
        <p:grpSpPr>
          <a:xfrm>
            <a:off x="3621233" y="3060532"/>
            <a:ext cx="2310711" cy="1092406"/>
            <a:chOff x="3464908" y="3559903"/>
            <a:chExt cx="2310711" cy="1092406"/>
          </a:xfrm>
        </p:grpSpPr>
        <p:sp>
          <p:nvSpPr>
            <p:cNvPr id="30" name="流程圖: 決策 29">
              <a:extLst>
                <a:ext uri="{FF2B5EF4-FFF2-40B4-BE49-F238E27FC236}">
                  <a16:creationId xmlns:a16="http://schemas.microsoft.com/office/drawing/2014/main" id="{C4B63DE5-E877-412E-B8A6-1EBE23E5B333}"/>
                </a:ext>
              </a:extLst>
            </p:cNvPr>
            <p:cNvSpPr/>
            <p:nvPr/>
          </p:nvSpPr>
          <p:spPr>
            <a:xfrm>
              <a:off x="3464909" y="3559903"/>
              <a:ext cx="2256312" cy="1092406"/>
            </a:xfrm>
            <a:prstGeom prst="flowChartDecision">
              <a:avLst/>
            </a:prstGeom>
            <a:solidFill>
              <a:schemeClr val="accent3">
                <a:lumMod val="40000"/>
                <a:lumOff val="60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800" baseline="300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1" name="文字方塊 41">
              <a:extLst>
                <a:ext uri="{FF2B5EF4-FFF2-40B4-BE49-F238E27FC236}">
                  <a16:creationId xmlns:a16="http://schemas.microsoft.com/office/drawing/2014/main" id="{304B92E0-A103-466F-A8D8-65CB99CC9726}"/>
                </a:ext>
              </a:extLst>
            </p:cNvPr>
            <p:cNvSpPr txBox="1"/>
            <p:nvPr/>
          </p:nvSpPr>
          <p:spPr>
            <a:xfrm>
              <a:off x="3464908" y="3599298"/>
              <a:ext cx="2310711" cy="969496"/>
            </a:xfrm>
            <a:prstGeom prst="rect">
              <a:avLst/>
            </a:prstGeom>
            <a:noFill/>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19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事業及其所有場所之年外購電力合計</a:t>
              </a:r>
              <a:r>
                <a:rPr lang="en-US" altLang="zh-TW" sz="19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9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千萬度</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9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含）以上</a:t>
              </a:r>
            </a:p>
          </p:txBody>
        </p:sp>
      </p:grpSp>
      <p:grpSp>
        <p:nvGrpSpPr>
          <p:cNvPr id="8" name="群組 7">
            <a:extLst>
              <a:ext uri="{FF2B5EF4-FFF2-40B4-BE49-F238E27FC236}">
                <a16:creationId xmlns:a16="http://schemas.microsoft.com/office/drawing/2014/main" id="{B7A78B48-2E9E-475A-8DAA-B622C67EC32F}"/>
              </a:ext>
            </a:extLst>
          </p:cNvPr>
          <p:cNvGrpSpPr/>
          <p:nvPr/>
        </p:nvGrpSpPr>
        <p:grpSpPr>
          <a:xfrm>
            <a:off x="5844627" y="4563371"/>
            <a:ext cx="2256312" cy="1092406"/>
            <a:chOff x="6359240" y="4269398"/>
            <a:chExt cx="2256312" cy="1092406"/>
          </a:xfrm>
        </p:grpSpPr>
        <p:sp>
          <p:nvSpPr>
            <p:cNvPr id="28" name="流程圖: 決策 27">
              <a:extLst>
                <a:ext uri="{FF2B5EF4-FFF2-40B4-BE49-F238E27FC236}">
                  <a16:creationId xmlns:a16="http://schemas.microsoft.com/office/drawing/2014/main" id="{FE7A05C4-D350-404C-9568-152A2B4B37D4}"/>
                </a:ext>
              </a:extLst>
            </p:cNvPr>
            <p:cNvSpPr/>
            <p:nvPr/>
          </p:nvSpPr>
          <p:spPr>
            <a:xfrm>
              <a:off x="6359240" y="4269398"/>
              <a:ext cx="2256312" cy="1092406"/>
            </a:xfrm>
            <a:prstGeom prst="flowChartDecision">
              <a:avLst/>
            </a:prstGeom>
            <a:solidFill>
              <a:schemeClr val="accent3">
                <a:lumMod val="40000"/>
                <a:lumOff val="60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800" baseline="300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9" name="文字方塊 44">
              <a:extLst>
                <a:ext uri="{FF2B5EF4-FFF2-40B4-BE49-F238E27FC236}">
                  <a16:creationId xmlns:a16="http://schemas.microsoft.com/office/drawing/2014/main" id="{39CCAAFC-57B0-4831-9330-CD38F0227177}"/>
                </a:ext>
              </a:extLst>
            </p:cNvPr>
            <p:cNvSpPr txBox="1"/>
            <p:nvPr/>
          </p:nvSpPr>
          <p:spPr>
            <a:xfrm>
              <a:off x="6359240" y="4315884"/>
              <a:ext cx="2256312" cy="1015663"/>
            </a:xfrm>
            <a:prstGeom prst="rect">
              <a:avLst/>
            </a:prstGeom>
            <a:noFill/>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20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事業之單一場所</a:t>
              </a:r>
              <a:br>
                <a:rPr lang="en-US" altLang="zh-TW" sz="20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br>
              <a:r>
                <a:rPr lang="zh-TW" altLang="en-US" sz="20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年外購電力</a:t>
              </a:r>
              <a:br>
                <a:rPr lang="en-US" altLang="zh-TW" sz="20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br>
              <a:r>
                <a:rPr lang="en-US" altLang="zh-TW" sz="20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0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千萬度以上</a:t>
              </a:r>
            </a:p>
          </p:txBody>
        </p:sp>
      </p:grpSp>
      <p:sp>
        <p:nvSpPr>
          <p:cNvPr id="9" name="文字方塊 45">
            <a:extLst>
              <a:ext uri="{FF2B5EF4-FFF2-40B4-BE49-F238E27FC236}">
                <a16:creationId xmlns:a16="http://schemas.microsoft.com/office/drawing/2014/main" id="{04E230FF-694B-4938-9E4E-E70EC7126EEA}"/>
              </a:ext>
            </a:extLst>
          </p:cNvPr>
          <p:cNvSpPr txBox="1"/>
          <p:nvPr/>
        </p:nvSpPr>
        <p:spPr>
          <a:xfrm>
            <a:off x="7529634" y="2066073"/>
            <a:ext cx="415498" cy="369332"/>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dirty="0">
                <a:latin typeface="微軟正黑體" panose="020B0604030504040204" pitchFamily="34" charset="-120"/>
                <a:ea typeface="微軟正黑體" panose="020B0604030504040204" pitchFamily="34" charset="-120"/>
              </a:rPr>
              <a:t>是</a:t>
            </a:r>
          </a:p>
        </p:txBody>
      </p:sp>
      <p:sp>
        <p:nvSpPr>
          <p:cNvPr id="10" name="流程圖: 替代程序 9">
            <a:extLst>
              <a:ext uri="{FF2B5EF4-FFF2-40B4-BE49-F238E27FC236}">
                <a16:creationId xmlns:a16="http://schemas.microsoft.com/office/drawing/2014/main" id="{9A9B8E3D-C1BD-4FD2-BCC4-3214B546FDE0}"/>
              </a:ext>
            </a:extLst>
          </p:cNvPr>
          <p:cNvSpPr/>
          <p:nvPr/>
        </p:nvSpPr>
        <p:spPr>
          <a:xfrm>
            <a:off x="1016908" y="1926881"/>
            <a:ext cx="1849511" cy="1080000"/>
          </a:xfrm>
          <a:prstGeom prst="flowChartAlternateProcess">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rtl="0">
              <a:spcBef>
                <a:spcPts val="0"/>
              </a:spcBef>
              <a:spcAft>
                <a:spcPts val="0"/>
              </a:spcAft>
            </a:pPr>
            <a:r>
              <a:rPr lang="zh-TW" altLang="en-US" sz="20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電信業、連鎖便利商店業、超級市場業</a:t>
            </a:r>
          </a:p>
        </p:txBody>
      </p:sp>
      <p:sp>
        <p:nvSpPr>
          <p:cNvPr id="11" name="流程圖: 替代程序 10">
            <a:extLst>
              <a:ext uri="{FF2B5EF4-FFF2-40B4-BE49-F238E27FC236}">
                <a16:creationId xmlns:a16="http://schemas.microsoft.com/office/drawing/2014/main" id="{7390B852-56E6-4F02-ADB0-0D30A99B202D}"/>
              </a:ext>
            </a:extLst>
          </p:cNvPr>
          <p:cNvSpPr/>
          <p:nvPr/>
        </p:nvSpPr>
        <p:spPr>
          <a:xfrm>
            <a:off x="1016907" y="3168924"/>
            <a:ext cx="1849511" cy="1440000"/>
          </a:xfrm>
          <a:prstGeom prst="flowChartAlternateProcess">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rtl="0">
              <a:spcBef>
                <a:spcPts val="0"/>
              </a:spcBef>
              <a:spcAft>
                <a:spcPts val="0"/>
              </a:spcAft>
            </a:pPr>
            <a:r>
              <a:rPr lang="zh-TW" altLang="en-US" sz="2000"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資訊服務業、百貨公司業及購物中心、量販店業</a:t>
            </a:r>
          </a:p>
        </p:txBody>
      </p:sp>
      <p:sp>
        <p:nvSpPr>
          <p:cNvPr id="12" name="流程圖: 替代程序 11">
            <a:extLst>
              <a:ext uri="{FF2B5EF4-FFF2-40B4-BE49-F238E27FC236}">
                <a16:creationId xmlns:a16="http://schemas.microsoft.com/office/drawing/2014/main" id="{7F601E46-EE91-4DD2-9946-3B70E16733A5}"/>
              </a:ext>
            </a:extLst>
          </p:cNvPr>
          <p:cNvSpPr/>
          <p:nvPr/>
        </p:nvSpPr>
        <p:spPr>
          <a:xfrm>
            <a:off x="1016908" y="4908365"/>
            <a:ext cx="1849510" cy="360000"/>
          </a:xfrm>
          <a:prstGeom prst="flowChartAlternateProcess">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rtl="0">
              <a:spcBef>
                <a:spcPts val="0"/>
              </a:spcBef>
              <a:spcAft>
                <a:spcPts val="0"/>
              </a:spcAft>
            </a:pPr>
            <a:r>
              <a:rPr lang="zh-TW" altLang="en-US" sz="20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旅館業</a:t>
            </a:r>
          </a:p>
        </p:txBody>
      </p:sp>
      <p:sp>
        <p:nvSpPr>
          <p:cNvPr id="13" name="矩形: 圓角 12">
            <a:extLst>
              <a:ext uri="{FF2B5EF4-FFF2-40B4-BE49-F238E27FC236}">
                <a16:creationId xmlns:a16="http://schemas.microsoft.com/office/drawing/2014/main" id="{2D02F5A5-8879-44F9-8B0C-4AA42E2411F3}"/>
              </a:ext>
            </a:extLst>
          </p:cNvPr>
          <p:cNvSpPr/>
          <p:nvPr/>
        </p:nvSpPr>
        <p:spPr>
          <a:xfrm>
            <a:off x="9382445" y="2288836"/>
            <a:ext cx="1800000" cy="3600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altLang="en-US" sz="2000" b="1" dirty="0">
                <a:solidFill>
                  <a:sysClr val="windowText" lastClr="000000"/>
                </a:solidFill>
                <a:latin typeface="微軟正黑體" panose="020B0604030504040204" pitchFamily="34" charset="-120"/>
                <a:ea typeface="微軟正黑體" panose="020B0604030504040204" pitchFamily="34" charset="-120"/>
              </a:rPr>
              <a:t>總公司</a:t>
            </a:r>
          </a:p>
        </p:txBody>
      </p:sp>
      <p:sp>
        <p:nvSpPr>
          <p:cNvPr id="14" name="矩形: 圓角 13">
            <a:extLst>
              <a:ext uri="{FF2B5EF4-FFF2-40B4-BE49-F238E27FC236}">
                <a16:creationId xmlns:a16="http://schemas.microsoft.com/office/drawing/2014/main" id="{320D5373-5C30-4759-8668-91B779708405}"/>
              </a:ext>
            </a:extLst>
          </p:cNvPr>
          <p:cNvSpPr/>
          <p:nvPr/>
        </p:nvSpPr>
        <p:spPr>
          <a:xfrm>
            <a:off x="9382445" y="4054066"/>
            <a:ext cx="1800000" cy="3600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altLang="en-US" sz="2000" b="1" dirty="0">
                <a:solidFill>
                  <a:sysClr val="windowText" lastClr="000000"/>
                </a:solidFill>
                <a:latin typeface="微軟正黑體" panose="020B0604030504040204" pitchFamily="34" charset="-120"/>
                <a:ea typeface="微軟正黑體" panose="020B0604030504040204" pitchFamily="34" charset="-120"/>
              </a:rPr>
              <a:t>單一場所</a:t>
            </a:r>
          </a:p>
        </p:txBody>
      </p:sp>
      <p:sp>
        <p:nvSpPr>
          <p:cNvPr id="15" name="矩形: 圓角 14">
            <a:extLst>
              <a:ext uri="{FF2B5EF4-FFF2-40B4-BE49-F238E27FC236}">
                <a16:creationId xmlns:a16="http://schemas.microsoft.com/office/drawing/2014/main" id="{DA716A2C-557A-4395-A886-F32463525FE7}"/>
              </a:ext>
            </a:extLst>
          </p:cNvPr>
          <p:cNvSpPr/>
          <p:nvPr/>
        </p:nvSpPr>
        <p:spPr>
          <a:xfrm>
            <a:off x="9382445" y="5592882"/>
            <a:ext cx="1800000" cy="3600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altLang="en-US" sz="2000" b="1" dirty="0">
                <a:solidFill>
                  <a:sysClr val="windowText" lastClr="000000"/>
                </a:solidFill>
                <a:latin typeface="微軟正黑體" panose="020B0604030504040204" pitchFamily="34" charset="-120"/>
                <a:ea typeface="微軟正黑體" panose="020B0604030504040204" pitchFamily="34" charset="-120"/>
              </a:rPr>
              <a:t>無須盤查登錄</a:t>
            </a:r>
          </a:p>
        </p:txBody>
      </p:sp>
      <p:cxnSp>
        <p:nvCxnSpPr>
          <p:cNvPr id="16" name="直線單箭頭接點 15">
            <a:extLst>
              <a:ext uri="{FF2B5EF4-FFF2-40B4-BE49-F238E27FC236}">
                <a16:creationId xmlns:a16="http://schemas.microsoft.com/office/drawing/2014/main" id="{D5FC9D87-F6DB-437D-B20B-71A8587A10BC}"/>
              </a:ext>
            </a:extLst>
          </p:cNvPr>
          <p:cNvCxnSpPr>
            <a:cxnSpLocks/>
            <a:stCxn id="10" idx="3"/>
            <a:endCxn id="32" idx="1"/>
          </p:cNvCxnSpPr>
          <p:nvPr/>
        </p:nvCxnSpPr>
        <p:spPr>
          <a:xfrm>
            <a:off x="2866419" y="2466881"/>
            <a:ext cx="2663675" cy="387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a:extLst>
              <a:ext uri="{FF2B5EF4-FFF2-40B4-BE49-F238E27FC236}">
                <a16:creationId xmlns:a16="http://schemas.microsoft.com/office/drawing/2014/main" id="{FBEDF2A3-7D26-4E9E-BB13-16C281A846B5}"/>
              </a:ext>
            </a:extLst>
          </p:cNvPr>
          <p:cNvCxnSpPr>
            <a:cxnSpLocks/>
            <a:endCxn id="31" idx="1"/>
          </p:cNvCxnSpPr>
          <p:nvPr/>
        </p:nvCxnSpPr>
        <p:spPr>
          <a:xfrm flipV="1">
            <a:off x="2866418" y="3584675"/>
            <a:ext cx="754815" cy="2308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a:extLst>
              <a:ext uri="{FF2B5EF4-FFF2-40B4-BE49-F238E27FC236}">
                <a16:creationId xmlns:a16="http://schemas.microsoft.com/office/drawing/2014/main" id="{2EE81B22-4702-4470-BE5E-0D6B364429E3}"/>
              </a:ext>
            </a:extLst>
          </p:cNvPr>
          <p:cNvCxnSpPr>
            <a:cxnSpLocks/>
            <a:stCxn id="12" idx="3"/>
            <a:endCxn id="29" idx="1"/>
          </p:cNvCxnSpPr>
          <p:nvPr/>
        </p:nvCxnSpPr>
        <p:spPr>
          <a:xfrm>
            <a:off x="2866418" y="5088365"/>
            <a:ext cx="2978209" cy="2932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接點: 肘形 18">
            <a:extLst>
              <a:ext uri="{FF2B5EF4-FFF2-40B4-BE49-F238E27FC236}">
                <a16:creationId xmlns:a16="http://schemas.microsoft.com/office/drawing/2014/main" id="{E4999553-2750-46C8-8C6A-9CD8B21A5069}"/>
              </a:ext>
            </a:extLst>
          </p:cNvPr>
          <p:cNvCxnSpPr>
            <a:cxnSpLocks/>
            <a:stCxn id="31" idx="2"/>
            <a:endCxn id="28" idx="0"/>
          </p:cNvCxnSpPr>
          <p:nvPr/>
        </p:nvCxnSpPr>
        <p:spPr>
          <a:xfrm rot="16200000" flipH="1">
            <a:off x="5627712" y="3218300"/>
            <a:ext cx="493948" cy="2196194"/>
          </a:xfrm>
          <a:prstGeom prst="bentConnector3">
            <a:avLst/>
          </a:prstGeom>
          <a:ln w="127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19">
            <a:extLst>
              <a:ext uri="{FF2B5EF4-FFF2-40B4-BE49-F238E27FC236}">
                <a16:creationId xmlns:a16="http://schemas.microsoft.com/office/drawing/2014/main" id="{1F40F40F-DB86-4A6E-B07A-FC68FBCCDC92}"/>
              </a:ext>
            </a:extLst>
          </p:cNvPr>
          <p:cNvCxnSpPr>
            <a:cxnSpLocks/>
            <a:stCxn id="32" idx="3"/>
            <a:endCxn id="13" idx="1"/>
          </p:cNvCxnSpPr>
          <p:nvPr/>
        </p:nvCxnSpPr>
        <p:spPr>
          <a:xfrm flipV="1">
            <a:off x="7607938" y="2468836"/>
            <a:ext cx="1774507" cy="192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接點: 肘形 20">
            <a:extLst>
              <a:ext uri="{FF2B5EF4-FFF2-40B4-BE49-F238E27FC236}">
                <a16:creationId xmlns:a16="http://schemas.microsoft.com/office/drawing/2014/main" id="{2F06EF08-2C8A-489C-8254-E353991CDBA2}"/>
              </a:ext>
            </a:extLst>
          </p:cNvPr>
          <p:cNvCxnSpPr>
            <a:cxnSpLocks/>
            <a:stCxn id="29" idx="2"/>
            <a:endCxn id="15" idx="1"/>
          </p:cNvCxnSpPr>
          <p:nvPr/>
        </p:nvCxnSpPr>
        <p:spPr>
          <a:xfrm rot="16200000" flipH="1">
            <a:off x="8103933" y="4494370"/>
            <a:ext cx="147362" cy="2409662"/>
          </a:xfrm>
          <a:prstGeom prst="bentConnector2">
            <a:avLst/>
          </a:prstGeom>
          <a:ln w="127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 name="接點: 肘形 21">
            <a:extLst>
              <a:ext uri="{FF2B5EF4-FFF2-40B4-BE49-F238E27FC236}">
                <a16:creationId xmlns:a16="http://schemas.microsoft.com/office/drawing/2014/main" id="{2E90CB18-E119-4ED5-9632-01343FE9BEAE}"/>
              </a:ext>
            </a:extLst>
          </p:cNvPr>
          <p:cNvCxnSpPr>
            <a:cxnSpLocks/>
            <a:stCxn id="29" idx="3"/>
            <a:endCxn id="14" idx="1"/>
          </p:cNvCxnSpPr>
          <p:nvPr/>
        </p:nvCxnSpPr>
        <p:spPr>
          <a:xfrm flipV="1">
            <a:off x="8100939" y="4234066"/>
            <a:ext cx="1281506" cy="883623"/>
          </a:xfrm>
          <a:prstGeom prst="bent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接點: 肘形 22">
            <a:extLst>
              <a:ext uri="{FF2B5EF4-FFF2-40B4-BE49-F238E27FC236}">
                <a16:creationId xmlns:a16="http://schemas.microsoft.com/office/drawing/2014/main" id="{3B6157D6-79CE-4F58-9494-CB80D40423E6}"/>
              </a:ext>
            </a:extLst>
          </p:cNvPr>
          <p:cNvCxnSpPr>
            <a:cxnSpLocks/>
            <a:stCxn id="31" idx="3"/>
            <a:endCxn id="13" idx="1"/>
          </p:cNvCxnSpPr>
          <p:nvPr/>
        </p:nvCxnSpPr>
        <p:spPr>
          <a:xfrm flipV="1">
            <a:off x="5931944" y="2468836"/>
            <a:ext cx="3450501" cy="1115839"/>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文字方塊 64">
            <a:extLst>
              <a:ext uri="{FF2B5EF4-FFF2-40B4-BE49-F238E27FC236}">
                <a16:creationId xmlns:a16="http://schemas.microsoft.com/office/drawing/2014/main" id="{03F68011-5F92-4841-912D-CFDEB34398F2}"/>
              </a:ext>
            </a:extLst>
          </p:cNvPr>
          <p:cNvSpPr txBox="1"/>
          <p:nvPr/>
        </p:nvSpPr>
        <p:spPr>
          <a:xfrm>
            <a:off x="5877545" y="3244386"/>
            <a:ext cx="415498" cy="369332"/>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dirty="0">
                <a:latin typeface="微軟正黑體" panose="020B0604030504040204" pitchFamily="34" charset="-120"/>
                <a:ea typeface="微軟正黑體" panose="020B0604030504040204" pitchFamily="34" charset="-120"/>
              </a:rPr>
              <a:t>是</a:t>
            </a:r>
          </a:p>
        </p:txBody>
      </p:sp>
      <p:sp>
        <p:nvSpPr>
          <p:cNvPr id="25" name="文字方塊 65">
            <a:extLst>
              <a:ext uri="{FF2B5EF4-FFF2-40B4-BE49-F238E27FC236}">
                <a16:creationId xmlns:a16="http://schemas.microsoft.com/office/drawing/2014/main" id="{CE9C8143-E7C3-410C-872A-0EF81CA7FF79}"/>
              </a:ext>
            </a:extLst>
          </p:cNvPr>
          <p:cNvSpPr txBox="1"/>
          <p:nvPr/>
        </p:nvSpPr>
        <p:spPr>
          <a:xfrm>
            <a:off x="8046540" y="4745208"/>
            <a:ext cx="415498" cy="369332"/>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dirty="0">
                <a:latin typeface="微軟正黑體" panose="020B0604030504040204" pitchFamily="34" charset="-120"/>
                <a:ea typeface="微軟正黑體" panose="020B0604030504040204" pitchFamily="34" charset="-120"/>
              </a:rPr>
              <a:t>是</a:t>
            </a:r>
          </a:p>
        </p:txBody>
      </p:sp>
      <p:sp>
        <p:nvSpPr>
          <p:cNvPr id="26" name="文字方塊 66">
            <a:extLst>
              <a:ext uri="{FF2B5EF4-FFF2-40B4-BE49-F238E27FC236}">
                <a16:creationId xmlns:a16="http://schemas.microsoft.com/office/drawing/2014/main" id="{4B991392-ACBF-4E4E-A7E3-F1F681584CEE}"/>
              </a:ext>
            </a:extLst>
          </p:cNvPr>
          <p:cNvSpPr txBox="1"/>
          <p:nvPr/>
        </p:nvSpPr>
        <p:spPr>
          <a:xfrm>
            <a:off x="6557285" y="5625519"/>
            <a:ext cx="415498" cy="369332"/>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dirty="0">
                <a:solidFill>
                  <a:srgbClr val="C00000"/>
                </a:solidFill>
                <a:latin typeface="微軟正黑體" panose="020B0604030504040204" pitchFamily="34" charset="-120"/>
                <a:ea typeface="微軟正黑體" panose="020B0604030504040204" pitchFamily="34" charset="-120"/>
              </a:rPr>
              <a:t>否</a:t>
            </a:r>
          </a:p>
        </p:txBody>
      </p:sp>
      <p:sp>
        <p:nvSpPr>
          <p:cNvPr id="27" name="文字方塊 67">
            <a:extLst>
              <a:ext uri="{FF2B5EF4-FFF2-40B4-BE49-F238E27FC236}">
                <a16:creationId xmlns:a16="http://schemas.microsoft.com/office/drawing/2014/main" id="{B3B40E1D-2E8F-4320-98A1-CDE7828B97B4}"/>
              </a:ext>
            </a:extLst>
          </p:cNvPr>
          <p:cNvSpPr txBox="1"/>
          <p:nvPr/>
        </p:nvSpPr>
        <p:spPr>
          <a:xfrm>
            <a:off x="4359751" y="4156107"/>
            <a:ext cx="415498" cy="369332"/>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dirty="0">
                <a:solidFill>
                  <a:srgbClr val="C00000"/>
                </a:solidFill>
                <a:latin typeface="微軟正黑體" panose="020B0604030504040204" pitchFamily="34" charset="-120"/>
                <a:ea typeface="微軟正黑體" panose="020B0604030504040204" pitchFamily="34" charset="-120"/>
              </a:rPr>
              <a:t>否</a:t>
            </a:r>
          </a:p>
        </p:txBody>
      </p:sp>
    </p:spTree>
    <p:extLst>
      <p:ext uri="{BB962C8B-B14F-4D97-AF65-F5344CB8AC3E}">
        <p14:creationId xmlns:p14="http://schemas.microsoft.com/office/powerpoint/2010/main" val="38092152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A613F-D06B-0302-40B8-71AF7000BB97}"/>
            </a:ext>
          </a:extLst>
        </p:cNvPr>
        <p:cNvGrpSpPr/>
        <p:nvPr/>
      </p:nvGrpSpPr>
      <p:grpSpPr>
        <a:xfrm>
          <a:off x="0" y="0"/>
          <a:ext cx="0" cy="0"/>
          <a:chOff x="0" y="0"/>
          <a:chExt cx="0" cy="0"/>
        </a:xfrm>
      </p:grpSpPr>
      <p:pic>
        <p:nvPicPr>
          <p:cNvPr id="2" name="圖形 1">
            <a:extLst>
              <a:ext uri="{FF2B5EF4-FFF2-40B4-BE49-F238E27FC236}">
                <a16:creationId xmlns:a16="http://schemas.microsoft.com/office/drawing/2014/main" id="{F527B824-559E-8438-8F32-A96B28DC00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2963" y="183098"/>
            <a:ext cx="1791313" cy="551629"/>
          </a:xfrm>
          <a:prstGeom prst="rect">
            <a:avLst/>
          </a:prstGeom>
        </p:spPr>
      </p:pic>
      <p:sp>
        <p:nvSpPr>
          <p:cNvPr id="3" name="文字方塊 2">
            <a:extLst>
              <a:ext uri="{FF2B5EF4-FFF2-40B4-BE49-F238E27FC236}">
                <a16:creationId xmlns:a16="http://schemas.microsoft.com/office/drawing/2014/main" id="{CC244AAE-C44D-9ED2-672A-FD59451A7FBD}"/>
              </a:ext>
            </a:extLst>
          </p:cNvPr>
          <p:cNvSpPr txBox="1"/>
          <p:nvPr/>
        </p:nvSpPr>
        <p:spPr>
          <a:xfrm>
            <a:off x="0" y="242008"/>
            <a:ext cx="12192000" cy="830997"/>
          </a:xfrm>
          <a:prstGeom prst="rect">
            <a:avLst/>
          </a:prstGeom>
          <a:noFill/>
        </p:spPr>
        <p:txBody>
          <a:bodyPr wrap="square" rtlCol="0">
            <a:spAutoFit/>
          </a:bodyPr>
          <a:lstStyle/>
          <a:p>
            <a:pPr algn="ctr"/>
            <a:r>
              <a:rPr lang="en-US" altLang="zh-TW" sz="4800" b="1" dirty="0">
                <a:solidFill>
                  <a:schemeClr val="tx1">
                    <a:lumMod val="65000"/>
                    <a:lumOff val="35000"/>
                  </a:schemeClr>
                </a:solidFill>
                <a:latin typeface="微軟正黑體" panose="020B0604030504040204" pitchFamily="34" charset="-120"/>
                <a:ea typeface="微軟正黑體" panose="020B0604030504040204" pitchFamily="34" charset="-120"/>
              </a:rPr>
              <a:t>STEP.1</a:t>
            </a: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 邊界設定</a:t>
            </a:r>
          </a:p>
        </p:txBody>
      </p:sp>
      <p:grpSp>
        <p:nvGrpSpPr>
          <p:cNvPr id="4" name="群組 3">
            <a:extLst>
              <a:ext uri="{FF2B5EF4-FFF2-40B4-BE49-F238E27FC236}">
                <a16:creationId xmlns:a16="http://schemas.microsoft.com/office/drawing/2014/main" id="{D70C0661-B7B2-4862-8C85-4513FD53F13B}"/>
              </a:ext>
            </a:extLst>
          </p:cNvPr>
          <p:cNvGrpSpPr/>
          <p:nvPr/>
        </p:nvGrpSpPr>
        <p:grpSpPr>
          <a:xfrm>
            <a:off x="5195561" y="3503247"/>
            <a:ext cx="5957453" cy="2188920"/>
            <a:chOff x="4978351" y="3117317"/>
            <a:chExt cx="5957453" cy="2237132"/>
          </a:xfrm>
        </p:grpSpPr>
        <p:sp>
          <p:nvSpPr>
            <p:cNvPr id="7" name="圓角矩形 12">
              <a:extLst>
                <a:ext uri="{FF2B5EF4-FFF2-40B4-BE49-F238E27FC236}">
                  <a16:creationId xmlns:a16="http://schemas.microsoft.com/office/drawing/2014/main" id="{6B30AA6A-D58F-4479-A182-B561D69E6FE4}"/>
                </a:ext>
              </a:extLst>
            </p:cNvPr>
            <p:cNvSpPr/>
            <p:nvPr/>
          </p:nvSpPr>
          <p:spPr>
            <a:xfrm>
              <a:off x="4978351" y="3361883"/>
              <a:ext cx="5957453" cy="1992566"/>
            </a:xfrm>
            <a:prstGeom prst="roundRect">
              <a:avLst>
                <a:gd name="adj" fmla="val 10693"/>
              </a:avLst>
            </a:prstGeom>
            <a:noFill/>
            <a:ln w="19050">
              <a:solidFill>
                <a:schemeClr val="accent5">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60363" lvl="0" indent="-342900">
                <a:lnSpc>
                  <a:spcPct val="150000"/>
                </a:lnSpc>
                <a:buFont typeface="Wingdings" panose="05000000000000000000" pitchFamily="2" charset="2"/>
                <a:buChar char="Ø"/>
              </a:pPr>
              <a:r>
                <a:rPr lang="zh-TW" altLang="en-US" sz="2400" dirty="0">
                  <a:solidFill>
                    <a:srgbClr val="404040"/>
                  </a:solidFill>
                  <a:latin typeface="Times New Roman" panose="02020603050405020304" pitchFamily="18" charset="0"/>
                  <a:ea typeface="微軟正黑體" panose="020B0604030504040204" pitchFamily="34" charset="-120"/>
                  <a:cs typeface="Times New Roman" panose="02020603050405020304" pitchFamily="18" charset="0"/>
                </a:rPr>
                <a:t>百貨公司及旅館業內部之便利商店若具商業登記，則百貨公司及旅館業於執行盤查時可將該便利商店排除</a:t>
              </a:r>
              <a:endParaRPr lang="en-US" altLang="zh-TW" sz="2400" dirty="0">
                <a:solidFill>
                  <a:srgbClr val="40404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8" name="矩形: 圓角 7">
              <a:extLst>
                <a:ext uri="{FF2B5EF4-FFF2-40B4-BE49-F238E27FC236}">
                  <a16:creationId xmlns:a16="http://schemas.microsoft.com/office/drawing/2014/main" id="{1AA9EB93-73FC-4D43-A37A-58FD32F42A00}"/>
                </a:ext>
              </a:extLst>
            </p:cNvPr>
            <p:cNvSpPr/>
            <p:nvPr/>
          </p:nvSpPr>
          <p:spPr>
            <a:xfrm>
              <a:off x="6944571" y="3117317"/>
              <a:ext cx="2006780" cy="441511"/>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altLang="en-US" sz="2000" b="1" dirty="0">
                  <a:latin typeface="微軟正黑體" panose="020B0604030504040204" pitchFamily="34" charset="-120"/>
                  <a:ea typeface="微軟正黑體" panose="020B0604030504040204" pitchFamily="34" charset="-120"/>
                </a:rPr>
                <a:t>情形說明</a:t>
              </a:r>
            </a:p>
          </p:txBody>
        </p:sp>
      </p:grpSp>
      <p:sp>
        <p:nvSpPr>
          <p:cNvPr id="5" name="矩形 4">
            <a:extLst>
              <a:ext uri="{FF2B5EF4-FFF2-40B4-BE49-F238E27FC236}">
                <a16:creationId xmlns:a16="http://schemas.microsoft.com/office/drawing/2014/main" id="{F217606F-9025-428F-AAC2-274E8390A5C7}"/>
              </a:ext>
            </a:extLst>
          </p:cNvPr>
          <p:cNvSpPr/>
          <p:nvPr/>
        </p:nvSpPr>
        <p:spPr>
          <a:xfrm>
            <a:off x="340601" y="1415084"/>
            <a:ext cx="11300936" cy="1686487"/>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42913" indent="-342900">
              <a:lnSpc>
                <a:spcPct val="150000"/>
              </a:lnSpc>
              <a:spcAft>
                <a:spcPts val="600"/>
              </a:spcAft>
              <a:buFont typeface="Wingdings" panose="05000000000000000000" pitchFamily="2" charset="2"/>
              <a:buChar char="p"/>
            </a:pPr>
            <a:r>
              <a:rPr lang="zh-TW" altLang="en-US" sz="2400" dirty="0">
                <a:solidFill>
                  <a:schemeClr val="bg2">
                    <a:lumMod val="25000"/>
                  </a:schemeClr>
                </a:solidFill>
                <a:latin typeface="微軟正黑體" panose="020B0604030504040204" pitchFamily="34" charset="-120"/>
                <a:ea typeface="微軟正黑體" panose="020B0604030504040204" pitchFamily="34" charset="-120"/>
              </a:rPr>
              <a:t>邊界內可排除情形</a:t>
            </a:r>
            <a:br>
              <a:rPr lang="en-US" altLang="zh-TW" sz="2400" dirty="0">
                <a:solidFill>
                  <a:schemeClr val="bg2">
                    <a:lumMod val="25000"/>
                  </a:schemeClr>
                </a:solidFill>
                <a:latin typeface="微軟正黑體" panose="020B0604030504040204" pitchFamily="34" charset="-120"/>
                <a:ea typeface="微軟正黑體" panose="020B0604030504040204" pitchFamily="34" charset="-120"/>
              </a:rPr>
            </a:br>
            <a:r>
              <a:rPr lang="zh-TW" altLang="en-US" sz="2400" dirty="0">
                <a:solidFill>
                  <a:schemeClr val="bg2">
                    <a:lumMod val="25000"/>
                  </a:schemeClr>
                </a:solidFill>
                <a:latin typeface="微軟正黑體" panose="020B0604030504040204" pitchFamily="34" charset="-120"/>
                <a:ea typeface="微軟正黑體" panose="020B0604030504040204" pitchFamily="34" charset="-120"/>
              </a:rPr>
              <a:t>如同一地址內有</a:t>
            </a:r>
            <a:r>
              <a:rPr lang="zh-TW" altLang="en-US" sz="2400" b="1" dirty="0">
                <a:solidFill>
                  <a:schemeClr val="accent1"/>
                </a:solidFill>
                <a:latin typeface="微軟正黑體" panose="020B0604030504040204" pitchFamily="34" charset="-120"/>
                <a:ea typeface="微軟正黑體" panose="020B0604030504040204" pitchFamily="34" charset="-120"/>
              </a:rPr>
              <a:t>兩個不同登記</a:t>
            </a:r>
            <a:r>
              <a:rPr lang="zh-TW" altLang="en-US" sz="2400" dirty="0">
                <a:solidFill>
                  <a:schemeClr val="bg2">
                    <a:lumMod val="25000"/>
                  </a:schemeClr>
                </a:solidFill>
                <a:latin typeface="微軟正黑體" panose="020B0604030504040204" pitchFamily="34" charset="-120"/>
                <a:ea typeface="微軟正黑體" panose="020B0604030504040204" pitchFamily="34" charset="-120"/>
              </a:rPr>
              <a:t>，事業應依各自登記之邊界進行盤查作業，並明確區分兩者之邊界範圍及排放源，以避免重複計算</a:t>
            </a:r>
          </a:p>
        </p:txBody>
      </p:sp>
      <p:pic>
        <p:nvPicPr>
          <p:cNvPr id="6" name="圖片 5">
            <a:extLst>
              <a:ext uri="{FF2B5EF4-FFF2-40B4-BE49-F238E27FC236}">
                <a16:creationId xmlns:a16="http://schemas.microsoft.com/office/drawing/2014/main" id="{3E2DD996-FB83-40FF-993E-83B9CDE2F787}"/>
              </a:ext>
            </a:extLst>
          </p:cNvPr>
          <p:cNvPicPr>
            <a:picLocks noChangeAspect="1"/>
          </p:cNvPicPr>
          <p:nvPr/>
        </p:nvPicPr>
        <p:blipFill>
          <a:blip r:embed="rId4"/>
          <a:stretch>
            <a:fillRect/>
          </a:stretch>
        </p:blipFill>
        <p:spPr>
          <a:xfrm>
            <a:off x="508536" y="3276590"/>
            <a:ext cx="4297861" cy="30957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695371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投影片編號版面配置區 8">
            <a:extLst>
              <a:ext uri="{FF2B5EF4-FFF2-40B4-BE49-F238E27FC236}">
                <a16:creationId xmlns:a16="http://schemas.microsoft.com/office/drawing/2014/main" id="{3378FF72-5123-5990-579A-5A1A292D5B93}"/>
              </a:ext>
            </a:extLst>
          </p:cNvPr>
          <p:cNvSpPr txBox="1">
            <a:spLocks/>
          </p:cNvSpPr>
          <p:nvPr/>
        </p:nvSpPr>
        <p:spPr>
          <a:xfrm>
            <a:off x="11733551" y="6274077"/>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01CC4-3E67-4728-A622-C7FB40383D11}" type="slidenum">
              <a:rPr lang="zh-TW" altLang="en-US" sz="1600" smtClean="0">
                <a:solidFill>
                  <a:schemeClr val="tx1">
                    <a:lumMod val="65000"/>
                    <a:lumOff val="35000"/>
                  </a:schemeClr>
                </a:solidFill>
                <a:latin typeface="微軟正黑體" panose="020B0604030504040204" pitchFamily="34" charset="-120"/>
                <a:ea typeface="微軟正黑體" panose="020B0604030504040204" pitchFamily="34" charset="-120"/>
              </a:rPr>
              <a:pPr/>
              <a:t>56</a:t>
            </a:fld>
            <a:endParaRPr lang="zh-TW" altLang="en-US" sz="16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pic>
        <p:nvPicPr>
          <p:cNvPr id="4" name="圖形 3">
            <a:extLst>
              <a:ext uri="{FF2B5EF4-FFF2-40B4-BE49-F238E27FC236}">
                <a16:creationId xmlns:a16="http://schemas.microsoft.com/office/drawing/2014/main" id="{88262BCE-14C3-DA5F-03E5-EB2027B742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2963" y="183098"/>
            <a:ext cx="1791313" cy="551629"/>
          </a:xfrm>
          <a:prstGeom prst="rect">
            <a:avLst/>
          </a:prstGeom>
        </p:spPr>
      </p:pic>
      <p:sp>
        <p:nvSpPr>
          <p:cNvPr id="7" name="文字方塊 6">
            <a:extLst>
              <a:ext uri="{FF2B5EF4-FFF2-40B4-BE49-F238E27FC236}">
                <a16:creationId xmlns:a16="http://schemas.microsoft.com/office/drawing/2014/main" id="{F70C26D7-D47A-4DB0-8574-5648EED3F8A5}"/>
              </a:ext>
            </a:extLst>
          </p:cNvPr>
          <p:cNvSpPr txBox="1"/>
          <p:nvPr/>
        </p:nvSpPr>
        <p:spPr>
          <a:xfrm>
            <a:off x="0" y="242008"/>
            <a:ext cx="12192000" cy="830997"/>
          </a:xfrm>
          <a:prstGeom prst="rect">
            <a:avLst/>
          </a:prstGeom>
          <a:noFill/>
        </p:spPr>
        <p:txBody>
          <a:bodyPr wrap="square" rtlCol="0">
            <a:spAutoFit/>
          </a:bodyPr>
          <a:lstStyle/>
          <a:p>
            <a:pPr algn="ctr"/>
            <a:r>
              <a:rPr lang="en-US" altLang="zh-TW" sz="4800" b="1" dirty="0">
                <a:solidFill>
                  <a:schemeClr val="tx1">
                    <a:lumMod val="65000"/>
                    <a:lumOff val="35000"/>
                  </a:schemeClr>
                </a:solidFill>
                <a:latin typeface="微軟正黑體" panose="020B0604030504040204" pitchFamily="34" charset="-120"/>
                <a:ea typeface="微軟正黑體" panose="020B0604030504040204" pitchFamily="34" charset="-120"/>
              </a:rPr>
              <a:t>STEP.2</a:t>
            </a: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 排放源鑑別</a:t>
            </a:r>
          </a:p>
        </p:txBody>
      </p:sp>
      <p:sp>
        <p:nvSpPr>
          <p:cNvPr id="9" name="矩形 8">
            <a:extLst>
              <a:ext uri="{FF2B5EF4-FFF2-40B4-BE49-F238E27FC236}">
                <a16:creationId xmlns:a16="http://schemas.microsoft.com/office/drawing/2014/main" id="{2CD8C029-A4BB-4436-94A8-4DD54A9E77CF}"/>
              </a:ext>
            </a:extLst>
          </p:cNvPr>
          <p:cNvSpPr/>
          <p:nvPr/>
        </p:nvSpPr>
        <p:spPr>
          <a:xfrm>
            <a:off x="1187179" y="5241453"/>
            <a:ext cx="1620000" cy="682467"/>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p>
        </p:txBody>
      </p:sp>
      <p:grpSp>
        <p:nvGrpSpPr>
          <p:cNvPr id="10" name="群組 9">
            <a:extLst>
              <a:ext uri="{FF2B5EF4-FFF2-40B4-BE49-F238E27FC236}">
                <a16:creationId xmlns:a16="http://schemas.microsoft.com/office/drawing/2014/main" id="{C144A53D-1E71-4525-8A4A-96B88A514FD9}"/>
              </a:ext>
            </a:extLst>
          </p:cNvPr>
          <p:cNvGrpSpPr/>
          <p:nvPr/>
        </p:nvGrpSpPr>
        <p:grpSpPr>
          <a:xfrm>
            <a:off x="1018316" y="2301530"/>
            <a:ext cx="5205682" cy="2601765"/>
            <a:chOff x="743581" y="2775596"/>
            <a:chExt cx="5205682" cy="2601765"/>
          </a:xfrm>
        </p:grpSpPr>
        <p:sp>
          <p:nvSpPr>
            <p:cNvPr id="11" name="矩形 10">
              <a:extLst>
                <a:ext uri="{FF2B5EF4-FFF2-40B4-BE49-F238E27FC236}">
                  <a16:creationId xmlns:a16="http://schemas.microsoft.com/office/drawing/2014/main" id="{4DA7AB12-6E86-49F8-9ADB-E8AC36F20DFD}"/>
                </a:ext>
              </a:extLst>
            </p:cNvPr>
            <p:cNvSpPr/>
            <p:nvPr/>
          </p:nvSpPr>
          <p:spPr>
            <a:xfrm>
              <a:off x="743581" y="2775596"/>
              <a:ext cx="3780000" cy="2304000"/>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p>
          </p:txBody>
        </p:sp>
        <p:sp>
          <p:nvSpPr>
            <p:cNvPr id="12" name="矩形 11">
              <a:extLst>
                <a:ext uri="{FF2B5EF4-FFF2-40B4-BE49-F238E27FC236}">
                  <a16:creationId xmlns:a16="http://schemas.microsoft.com/office/drawing/2014/main" id="{BA4007E7-7423-4CFE-B45A-5F61818064B0}"/>
                </a:ext>
              </a:extLst>
            </p:cNvPr>
            <p:cNvSpPr/>
            <p:nvPr/>
          </p:nvSpPr>
          <p:spPr>
            <a:xfrm>
              <a:off x="2178600" y="2880000"/>
              <a:ext cx="612000" cy="1080002"/>
            </a:xfrm>
            <a:prstGeom prst="rect">
              <a:avLst/>
            </a:prstGeom>
            <a:solidFill>
              <a:schemeClr val="accent5">
                <a:lumMod val="20000"/>
                <a:lumOff val="80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zh-TW" altLang="en-US" sz="1400" b="1" dirty="0">
                  <a:solidFill>
                    <a:schemeClr val="tx1">
                      <a:lumMod val="65000"/>
                      <a:lumOff val="35000"/>
                    </a:schemeClr>
                  </a:solidFill>
                  <a:latin typeface="微軟正黑體" panose="020B0604030504040204" pitchFamily="34" charset="-120"/>
                  <a:ea typeface="微軟正黑體" panose="020B0604030504040204" pitchFamily="34" charset="-120"/>
                </a:rPr>
                <a:t>柴油引擎</a:t>
              </a:r>
              <a:endParaRPr lang="en-US" altLang="zh-TW" sz="1400"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algn="ctr"/>
              <a:r>
                <a:rPr lang="zh-TW" altLang="en-US" sz="1200" dirty="0">
                  <a:solidFill>
                    <a:schemeClr val="tx1">
                      <a:lumMod val="65000"/>
                      <a:lumOff val="35000"/>
                    </a:schemeClr>
                  </a:solidFill>
                  <a:latin typeface="微軟正黑體" panose="020B0604030504040204" pitchFamily="34" charset="-120"/>
                  <a:ea typeface="微軟正黑體" panose="020B0604030504040204" pitchFamily="34" charset="-120"/>
                </a:rPr>
                <a:t>（柴油）</a:t>
              </a:r>
            </a:p>
          </p:txBody>
        </p:sp>
        <p:sp>
          <p:nvSpPr>
            <p:cNvPr id="13" name="矩形 12">
              <a:extLst>
                <a:ext uri="{FF2B5EF4-FFF2-40B4-BE49-F238E27FC236}">
                  <a16:creationId xmlns:a16="http://schemas.microsoft.com/office/drawing/2014/main" id="{C13E7838-1337-4454-A7F9-F2B602018DA8}"/>
                </a:ext>
              </a:extLst>
            </p:cNvPr>
            <p:cNvSpPr/>
            <p:nvPr/>
          </p:nvSpPr>
          <p:spPr>
            <a:xfrm>
              <a:off x="848383" y="2880000"/>
              <a:ext cx="1260000" cy="1080002"/>
            </a:xfrm>
            <a:prstGeom prst="rect">
              <a:avLst/>
            </a:prstGeom>
            <a:solidFill>
              <a:schemeClr val="accent5">
                <a:lumMod val="20000"/>
                <a:lumOff val="80000"/>
              </a:schemeClr>
            </a:solidFill>
            <a:ln w="6350">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zh-TW" altLang="en-US" sz="1400" b="1" dirty="0">
                  <a:solidFill>
                    <a:schemeClr val="tx1">
                      <a:lumMod val="65000"/>
                      <a:lumOff val="35000"/>
                    </a:schemeClr>
                  </a:solidFill>
                  <a:latin typeface="微軟正黑體" panose="020B0604030504040204" pitchFamily="34" charset="-120"/>
                  <a:ea typeface="微軟正黑體" panose="020B0604030504040204" pitchFamily="34" charset="-120"/>
                </a:rPr>
                <a:t>旋轉式燒成爐</a:t>
              </a:r>
            </a:p>
            <a:p>
              <a:pPr algn="ctr"/>
              <a:r>
                <a:rPr lang="zh-TW" altLang="en-US" sz="1200" dirty="0">
                  <a:solidFill>
                    <a:schemeClr val="tx1">
                      <a:lumMod val="65000"/>
                      <a:lumOff val="35000"/>
                    </a:schemeClr>
                  </a:solidFill>
                  <a:latin typeface="微軟正黑體" panose="020B0604030504040204" pitchFamily="34" charset="-120"/>
                  <a:ea typeface="微軟正黑體" panose="020B0604030504040204" pitchFamily="34" charset="-120"/>
                </a:rPr>
                <a:t>（煙煤、</a:t>
              </a:r>
              <a:r>
                <a:rPr lang="en-US" altLang="zh-TW" sz="1200" dirty="0">
                  <a:solidFill>
                    <a:schemeClr val="tx1">
                      <a:lumMod val="65000"/>
                      <a:lumOff val="35000"/>
                    </a:schemeClr>
                  </a:solidFill>
                  <a:latin typeface="微軟正黑體" panose="020B0604030504040204" pitchFamily="34" charset="-120"/>
                  <a:ea typeface="微軟正黑體" panose="020B0604030504040204" pitchFamily="34" charset="-120"/>
                </a:rPr>
                <a:t>SRF</a:t>
              </a:r>
              <a:r>
                <a:rPr lang="zh-TW" altLang="en-US" sz="1200" dirty="0">
                  <a:solidFill>
                    <a:schemeClr val="tx1">
                      <a:lumMod val="65000"/>
                      <a:lumOff val="35000"/>
                    </a:schemeClr>
                  </a:solidFill>
                  <a:latin typeface="微軟正黑體" panose="020B0604030504040204" pitchFamily="34" charset="-120"/>
                  <a:ea typeface="微軟正黑體" panose="020B0604030504040204" pitchFamily="34" charset="-120"/>
                </a:rPr>
                <a:t>、木屑、柴油、廢油混合物、一般廢棄物、生活垃圾）</a:t>
              </a:r>
            </a:p>
          </p:txBody>
        </p:sp>
        <p:sp>
          <p:nvSpPr>
            <p:cNvPr id="14" name="矩形 13">
              <a:extLst>
                <a:ext uri="{FF2B5EF4-FFF2-40B4-BE49-F238E27FC236}">
                  <a16:creationId xmlns:a16="http://schemas.microsoft.com/office/drawing/2014/main" id="{388A02A6-9B00-43CE-A785-B8280E22D6EA}"/>
                </a:ext>
              </a:extLst>
            </p:cNvPr>
            <p:cNvSpPr/>
            <p:nvPr/>
          </p:nvSpPr>
          <p:spPr>
            <a:xfrm>
              <a:off x="2899494" y="2880000"/>
              <a:ext cx="720000" cy="1080002"/>
            </a:xfrm>
            <a:prstGeom prst="rect">
              <a:avLst/>
            </a:prstGeom>
            <a:solidFill>
              <a:schemeClr val="accent5">
                <a:lumMod val="60000"/>
                <a:lumOff val="40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zh-TW" altLang="en-US" sz="1400" b="1" dirty="0">
                  <a:solidFill>
                    <a:schemeClr val="tx1">
                      <a:lumMod val="65000"/>
                      <a:lumOff val="35000"/>
                    </a:schemeClr>
                  </a:solidFill>
                  <a:latin typeface="微軟正黑體" panose="020B0604030504040204" pitchFamily="34" charset="-120"/>
                  <a:ea typeface="微軟正黑體" panose="020B0604030504040204" pitchFamily="34" charset="-120"/>
                </a:rPr>
                <a:t>運輸作業車輛</a:t>
              </a:r>
              <a:br>
                <a:rPr lang="zh-TW" altLang="en-US" sz="1200" dirty="0">
                  <a:solidFill>
                    <a:schemeClr val="tx1">
                      <a:lumMod val="65000"/>
                      <a:lumOff val="35000"/>
                    </a:schemeClr>
                  </a:solidFill>
                  <a:latin typeface="微軟正黑體" panose="020B0604030504040204" pitchFamily="34" charset="-120"/>
                  <a:ea typeface="微軟正黑體" panose="020B0604030504040204" pitchFamily="34" charset="-120"/>
                </a:rPr>
              </a:br>
              <a:r>
                <a:rPr lang="zh-TW" altLang="en-US" sz="1200" dirty="0">
                  <a:solidFill>
                    <a:schemeClr val="tx1">
                      <a:lumMod val="65000"/>
                      <a:lumOff val="35000"/>
                    </a:schemeClr>
                  </a:solidFill>
                  <a:latin typeface="微軟正黑體" panose="020B0604030504040204" pitchFamily="34" charset="-120"/>
                  <a:ea typeface="微軟正黑體" panose="020B0604030504040204" pitchFamily="34" charset="-120"/>
                </a:rPr>
                <a:t>（柴油、車用汽油）</a:t>
              </a:r>
            </a:p>
          </p:txBody>
        </p:sp>
        <p:sp>
          <p:nvSpPr>
            <p:cNvPr id="15" name="矩形 14">
              <a:extLst>
                <a:ext uri="{FF2B5EF4-FFF2-40B4-BE49-F238E27FC236}">
                  <a16:creationId xmlns:a16="http://schemas.microsoft.com/office/drawing/2014/main" id="{65C14480-D630-4320-BC96-1120A4064A0F}"/>
                </a:ext>
              </a:extLst>
            </p:cNvPr>
            <p:cNvSpPr/>
            <p:nvPr/>
          </p:nvSpPr>
          <p:spPr>
            <a:xfrm>
              <a:off x="3717388" y="2880000"/>
              <a:ext cx="720000" cy="1080002"/>
            </a:xfrm>
            <a:prstGeom prst="rect">
              <a:avLst/>
            </a:prstGeom>
            <a:solidFill>
              <a:schemeClr val="accent5"/>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zh-TW" altLang="en-US" sz="1400" b="1" dirty="0">
                  <a:solidFill>
                    <a:schemeClr val="tx1">
                      <a:lumMod val="65000"/>
                      <a:lumOff val="35000"/>
                    </a:schemeClr>
                  </a:solidFill>
                  <a:latin typeface="微軟正黑體" panose="020B0604030504040204" pitchFamily="34" charset="-120"/>
                  <a:ea typeface="微軟正黑體" panose="020B0604030504040204" pitchFamily="34" charset="-120"/>
                </a:rPr>
                <a:t>氣體斷路器</a:t>
              </a:r>
            </a:p>
            <a:p>
              <a:pPr algn="ctr"/>
              <a:r>
                <a:rPr lang="zh-TW" altLang="en-US" sz="1200" dirty="0">
                  <a:solidFill>
                    <a:schemeClr val="tx1">
                      <a:lumMod val="65000"/>
                      <a:lumOff val="35000"/>
                    </a:schemeClr>
                  </a:solidFill>
                  <a:latin typeface="微軟正黑體" panose="020B0604030504040204" pitchFamily="34" charset="-120"/>
                  <a:ea typeface="微軟正黑體" panose="020B0604030504040204" pitchFamily="34" charset="-120"/>
                </a:rPr>
                <a:t>(</a:t>
              </a:r>
              <a:r>
                <a:rPr lang="en-US" altLang="zh-TW" sz="1200" dirty="0">
                  <a:solidFill>
                    <a:schemeClr val="tx1">
                      <a:lumMod val="65000"/>
                      <a:lumOff val="35000"/>
                    </a:schemeClr>
                  </a:solidFill>
                  <a:latin typeface="微軟正黑體" panose="020B0604030504040204" pitchFamily="34" charset="-120"/>
                  <a:ea typeface="微軟正黑體" panose="020B0604030504040204" pitchFamily="34" charset="-120"/>
                </a:rPr>
                <a:t>SF</a:t>
              </a:r>
              <a:r>
                <a:rPr lang="en-US" altLang="zh-TW" sz="1200" baseline="-25000" dirty="0">
                  <a:solidFill>
                    <a:schemeClr val="tx1">
                      <a:lumMod val="65000"/>
                      <a:lumOff val="35000"/>
                    </a:schemeClr>
                  </a:solidFill>
                  <a:latin typeface="微軟正黑體" panose="020B0604030504040204" pitchFamily="34" charset="-120"/>
                  <a:ea typeface="微軟正黑體" panose="020B0604030504040204" pitchFamily="34" charset="-120"/>
                </a:rPr>
                <a:t>6</a:t>
              </a:r>
              <a:r>
                <a:rPr lang="zh-TW" altLang="en-US" sz="1200" dirty="0">
                  <a:solidFill>
                    <a:schemeClr val="tx1">
                      <a:lumMod val="65000"/>
                      <a:lumOff val="35000"/>
                    </a:schemeClr>
                  </a:solidFill>
                  <a:latin typeface="微軟正黑體" panose="020B0604030504040204" pitchFamily="34" charset="-120"/>
                  <a:ea typeface="微軟正黑體" panose="020B0604030504040204" pitchFamily="34" charset="-120"/>
                </a:rPr>
                <a:t>)</a:t>
              </a:r>
            </a:p>
          </p:txBody>
        </p:sp>
        <p:sp>
          <p:nvSpPr>
            <p:cNvPr id="16" name="矩形 15">
              <a:extLst>
                <a:ext uri="{FF2B5EF4-FFF2-40B4-BE49-F238E27FC236}">
                  <a16:creationId xmlns:a16="http://schemas.microsoft.com/office/drawing/2014/main" id="{B8B3C042-6898-41B5-9B8C-AD1BE8F9607F}"/>
                </a:ext>
              </a:extLst>
            </p:cNvPr>
            <p:cNvSpPr/>
            <p:nvPr/>
          </p:nvSpPr>
          <p:spPr>
            <a:xfrm>
              <a:off x="3649374" y="4051887"/>
              <a:ext cx="782001" cy="900000"/>
            </a:xfrm>
            <a:prstGeom prst="rect">
              <a:avLst/>
            </a:prstGeom>
            <a:solidFill>
              <a:schemeClr val="accent5"/>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zh-TW" altLang="en-US" sz="1200" dirty="0">
                  <a:solidFill>
                    <a:schemeClr val="tx1">
                      <a:lumMod val="65000"/>
                      <a:lumOff val="35000"/>
                    </a:schemeClr>
                  </a:solidFill>
                  <a:latin typeface="微軟正黑體" panose="020B0604030504040204" pitchFamily="34" charset="-120"/>
                  <a:ea typeface="微軟正黑體" panose="020B0604030504040204" pitchFamily="34" charset="-120"/>
                </a:rPr>
                <a:t>化糞池</a:t>
              </a:r>
              <a:endParaRPr lang="en-US" altLang="zh-TW" sz="1200" dirty="0">
                <a:solidFill>
                  <a:schemeClr val="tx1">
                    <a:lumMod val="65000"/>
                    <a:lumOff val="35000"/>
                  </a:schemeClr>
                </a:solidFill>
                <a:latin typeface="微軟正黑體" panose="020B0604030504040204" pitchFamily="34" charset="-120"/>
                <a:ea typeface="微軟正黑體" panose="020B0604030504040204" pitchFamily="34" charset="-120"/>
              </a:endParaRPr>
            </a:p>
            <a:p>
              <a:pPr algn="ctr"/>
              <a:r>
                <a:rPr lang="zh-TW" altLang="en-US" sz="1200" dirty="0">
                  <a:solidFill>
                    <a:schemeClr val="tx1">
                      <a:lumMod val="65000"/>
                      <a:lumOff val="35000"/>
                    </a:schemeClr>
                  </a:solidFill>
                  <a:latin typeface="微軟正黑體" panose="020B0604030504040204" pitchFamily="34" charset="-120"/>
                  <a:ea typeface="微軟正黑體" panose="020B0604030504040204" pitchFamily="34" charset="-120"/>
                </a:rPr>
                <a:t>（水肥）</a:t>
              </a:r>
            </a:p>
          </p:txBody>
        </p:sp>
        <p:sp>
          <p:nvSpPr>
            <p:cNvPr id="17" name="矩形 16">
              <a:extLst>
                <a:ext uri="{FF2B5EF4-FFF2-40B4-BE49-F238E27FC236}">
                  <a16:creationId xmlns:a16="http://schemas.microsoft.com/office/drawing/2014/main" id="{88738865-0304-4537-A37B-35FC1E381A22}"/>
                </a:ext>
              </a:extLst>
            </p:cNvPr>
            <p:cNvSpPr/>
            <p:nvPr/>
          </p:nvSpPr>
          <p:spPr>
            <a:xfrm>
              <a:off x="1727733" y="4068000"/>
              <a:ext cx="540000" cy="899998"/>
            </a:xfrm>
            <a:prstGeom prst="rect">
              <a:avLst/>
            </a:prstGeom>
            <a:solidFill>
              <a:schemeClr val="accent5"/>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zh-TW" altLang="en-US" sz="1400" b="1" dirty="0">
                  <a:solidFill>
                    <a:schemeClr val="tx1">
                      <a:lumMod val="65000"/>
                      <a:lumOff val="35000"/>
                    </a:schemeClr>
                  </a:solidFill>
                  <a:latin typeface="微軟正黑體" panose="020B0604030504040204" pitchFamily="34" charset="-120"/>
                  <a:ea typeface="微軟正黑體" panose="020B0604030504040204" pitchFamily="34" charset="-120"/>
                </a:rPr>
                <a:t>消防設備</a:t>
              </a:r>
            </a:p>
            <a:p>
              <a:pPr algn="ctr"/>
              <a:r>
                <a:rPr lang="zh-TW" altLang="en-US" sz="1200" dirty="0">
                  <a:solidFill>
                    <a:schemeClr val="tx1">
                      <a:lumMod val="65000"/>
                      <a:lumOff val="35000"/>
                    </a:schemeClr>
                  </a:solidFill>
                  <a:latin typeface="微軟正黑體" panose="020B0604030504040204" pitchFamily="34" charset="-120"/>
                  <a:ea typeface="微軟正黑體" panose="020B0604030504040204" pitchFamily="34" charset="-120"/>
                </a:rPr>
                <a:t>(</a:t>
              </a:r>
              <a:r>
                <a:rPr lang="en-US" altLang="zh-TW" sz="1200" dirty="0">
                  <a:solidFill>
                    <a:schemeClr val="tx1">
                      <a:lumMod val="65000"/>
                      <a:lumOff val="35000"/>
                    </a:schemeClr>
                  </a:solidFill>
                  <a:latin typeface="微軟正黑體" panose="020B0604030504040204" pitchFamily="34" charset="-120"/>
                  <a:ea typeface="微軟正黑體" panose="020B0604030504040204" pitchFamily="34" charset="-120"/>
                </a:rPr>
                <a:t>CO</a:t>
              </a:r>
              <a:r>
                <a:rPr lang="en-US" altLang="zh-TW" sz="1200" baseline="-25000" dirty="0">
                  <a:solidFill>
                    <a:schemeClr val="tx1">
                      <a:lumMod val="65000"/>
                      <a:lumOff val="35000"/>
                    </a:schemeClr>
                  </a:solidFill>
                  <a:latin typeface="微軟正黑體" panose="020B0604030504040204" pitchFamily="34" charset="-120"/>
                  <a:ea typeface="微軟正黑體" panose="020B0604030504040204" pitchFamily="34" charset="-120"/>
                </a:rPr>
                <a:t>2</a:t>
              </a:r>
              <a:r>
                <a:rPr lang="zh-TW" altLang="en-US" sz="1200" dirty="0">
                  <a:solidFill>
                    <a:schemeClr val="tx1">
                      <a:lumMod val="65000"/>
                      <a:lumOff val="35000"/>
                    </a:schemeClr>
                  </a:solidFill>
                  <a:latin typeface="微軟正黑體" panose="020B0604030504040204" pitchFamily="34" charset="-120"/>
                  <a:ea typeface="微軟正黑體" panose="020B0604030504040204" pitchFamily="34" charset="-120"/>
                </a:rPr>
                <a:t>)</a:t>
              </a:r>
            </a:p>
          </p:txBody>
        </p:sp>
        <p:sp>
          <p:nvSpPr>
            <p:cNvPr id="18" name="矩形 17">
              <a:extLst>
                <a:ext uri="{FF2B5EF4-FFF2-40B4-BE49-F238E27FC236}">
                  <a16:creationId xmlns:a16="http://schemas.microsoft.com/office/drawing/2014/main" id="{2A7358E9-71DF-4761-88F1-53AE55A7B0C5}"/>
                </a:ext>
              </a:extLst>
            </p:cNvPr>
            <p:cNvSpPr/>
            <p:nvPr/>
          </p:nvSpPr>
          <p:spPr>
            <a:xfrm>
              <a:off x="840760" y="4068000"/>
              <a:ext cx="792000" cy="900000"/>
            </a:xfrm>
            <a:prstGeom prst="rect">
              <a:avLst/>
            </a:prstGeom>
            <a:solidFill>
              <a:schemeClr val="accent5">
                <a:lumMod val="40000"/>
                <a:lumOff val="60000"/>
              </a:schemeClr>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36000" rtlCol="0" anchor="ctr"/>
            <a:lstStyle/>
            <a:p>
              <a:pPr algn="ctr"/>
              <a:r>
                <a:rPr lang="zh-TW" altLang="en-US" sz="1400" b="1" dirty="0">
                  <a:solidFill>
                    <a:schemeClr val="tx1">
                      <a:lumMod val="65000"/>
                      <a:lumOff val="35000"/>
                    </a:schemeClr>
                  </a:solidFill>
                  <a:latin typeface="微軟正黑體" panose="020B0604030504040204" pitchFamily="34" charset="-120"/>
                  <a:ea typeface="微軟正黑體" panose="020B0604030504040204" pitchFamily="34" charset="-120"/>
                </a:rPr>
                <a:t>旋轉式燒成爐</a:t>
              </a:r>
            </a:p>
            <a:p>
              <a:pPr algn="ctr"/>
              <a:r>
                <a:rPr lang="zh-TW" altLang="en-US" sz="1200" dirty="0">
                  <a:solidFill>
                    <a:schemeClr val="tx1">
                      <a:lumMod val="65000"/>
                      <a:lumOff val="35000"/>
                    </a:schemeClr>
                  </a:solidFill>
                  <a:latin typeface="微軟正黑體" panose="020B0604030504040204" pitchFamily="34" charset="-120"/>
                  <a:ea typeface="微軟正黑體" panose="020B0604030504040204" pitchFamily="34" charset="-120"/>
                </a:rPr>
                <a:t>（熟料、尿素）</a:t>
              </a:r>
            </a:p>
          </p:txBody>
        </p:sp>
        <p:sp>
          <p:nvSpPr>
            <p:cNvPr id="19" name="矩形 18">
              <a:extLst>
                <a:ext uri="{FF2B5EF4-FFF2-40B4-BE49-F238E27FC236}">
                  <a16:creationId xmlns:a16="http://schemas.microsoft.com/office/drawing/2014/main" id="{FBF37102-2003-4536-879D-AA1C286C6247}"/>
                </a:ext>
              </a:extLst>
            </p:cNvPr>
            <p:cNvSpPr/>
            <p:nvPr/>
          </p:nvSpPr>
          <p:spPr>
            <a:xfrm>
              <a:off x="2362706" y="4068000"/>
              <a:ext cx="1173002" cy="900000"/>
            </a:xfrm>
            <a:prstGeom prst="rect">
              <a:avLst/>
            </a:prstGeom>
            <a:solidFill>
              <a:schemeClr val="accent5"/>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zh-TW" altLang="en-US" sz="1400" b="1" dirty="0">
                  <a:solidFill>
                    <a:schemeClr val="tx1">
                      <a:lumMod val="65000"/>
                      <a:lumOff val="35000"/>
                    </a:schemeClr>
                  </a:solidFill>
                  <a:latin typeface="微軟正黑體" panose="020B0604030504040204" pitchFamily="34" charset="-120"/>
                  <a:ea typeface="微軟正黑體" panose="020B0604030504040204" pitchFamily="34" charset="-120"/>
                </a:rPr>
                <a:t>運輸作業車輛</a:t>
              </a:r>
              <a:r>
                <a:rPr lang="en-US" altLang="zh-TW" sz="1200" dirty="0">
                  <a:solidFill>
                    <a:schemeClr val="tx1">
                      <a:lumMod val="65000"/>
                      <a:lumOff val="35000"/>
                    </a:schemeClr>
                  </a:solidFill>
                  <a:latin typeface="微軟正黑體" panose="020B0604030504040204" pitchFamily="34" charset="-120"/>
                  <a:ea typeface="微軟正黑體" panose="020B0604030504040204" pitchFamily="34" charset="-120"/>
                </a:rPr>
                <a:t>(R-134a)</a:t>
              </a:r>
              <a:r>
                <a:rPr lang="zh-TW" altLang="en-US" sz="1200" dirty="0">
                  <a:solidFill>
                    <a:schemeClr val="tx1">
                      <a:lumMod val="65000"/>
                      <a:lumOff val="35000"/>
                    </a:schemeClr>
                  </a:solidFill>
                  <a:latin typeface="微軟正黑體" panose="020B0604030504040204" pitchFamily="34" charset="-120"/>
                  <a:ea typeface="微軟正黑體" panose="020B0604030504040204" pitchFamily="34" charset="-120"/>
                </a:rPr>
                <a:t>、辦公室冷氣 </a:t>
              </a:r>
              <a:r>
                <a:rPr lang="en-US" altLang="zh-TW" sz="1200" dirty="0">
                  <a:solidFill>
                    <a:schemeClr val="tx1">
                      <a:lumMod val="65000"/>
                      <a:lumOff val="35000"/>
                    </a:schemeClr>
                  </a:solidFill>
                  <a:latin typeface="微軟正黑體" panose="020B0604030504040204" pitchFamily="34" charset="-120"/>
                  <a:ea typeface="微軟正黑體" panose="020B0604030504040204" pitchFamily="34" charset="-120"/>
                </a:rPr>
                <a:t>(R-410a)</a:t>
              </a:r>
              <a:endParaRPr lang="zh-TW" altLang="en-US" sz="12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20" name="矩形 19">
              <a:extLst>
                <a:ext uri="{FF2B5EF4-FFF2-40B4-BE49-F238E27FC236}">
                  <a16:creationId xmlns:a16="http://schemas.microsoft.com/office/drawing/2014/main" id="{E9AC4FDB-ECD8-4C02-9FE8-054F0245D81E}"/>
                </a:ext>
              </a:extLst>
            </p:cNvPr>
            <p:cNvSpPr/>
            <p:nvPr/>
          </p:nvSpPr>
          <p:spPr>
            <a:xfrm>
              <a:off x="4579730" y="3056888"/>
              <a:ext cx="1369533" cy="288147"/>
            </a:xfrm>
            <a:prstGeom prst="rect">
              <a:avLst/>
            </a:prstGeom>
          </p:spPr>
          <p:txBody>
            <a:bodyPr wrap="none" lIns="36000" tIns="36000" rIns="36000" bIns="36000">
              <a:spAutoFit/>
            </a:bodyPr>
            <a:lstStyle/>
            <a:p>
              <a:r>
                <a:rPr lang="zh-TW" altLang="en-US" sz="1400" dirty="0">
                  <a:solidFill>
                    <a:schemeClr val="tx1">
                      <a:lumMod val="65000"/>
                      <a:lumOff val="35000"/>
                    </a:schemeClr>
                  </a:solidFill>
                  <a:latin typeface="Times New Roman" panose="02020603050405020304" pitchFamily="18" charset="0"/>
                  <a:ea typeface="微軟正黑體" panose="020B0604030504040204" pitchFamily="34" charset="-120"/>
                  <a:cs typeface="Times New Roman" panose="02020603050405020304" pitchFamily="18" charset="0"/>
                </a:rPr>
                <a:t>CO</a:t>
              </a:r>
              <a:r>
                <a:rPr lang="zh-TW" altLang="en-US" sz="1400" baseline="-25000" dirty="0">
                  <a:solidFill>
                    <a:schemeClr val="tx1">
                      <a:lumMod val="65000"/>
                      <a:lumOff val="35000"/>
                    </a:schemeClr>
                  </a:solidFill>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1400" dirty="0">
                  <a:solidFill>
                    <a:schemeClr val="tx1">
                      <a:lumMod val="65000"/>
                      <a:lumOff val="35000"/>
                    </a:schemeClr>
                  </a:solidFill>
                  <a:latin typeface="Times New Roman" panose="02020603050405020304" pitchFamily="18" charset="0"/>
                  <a:ea typeface="微軟正黑體" panose="020B0604030504040204" pitchFamily="34" charset="-120"/>
                  <a:cs typeface="Times New Roman" panose="02020603050405020304" pitchFamily="18" charset="0"/>
                </a:rPr>
                <a:t>、CH</a:t>
              </a:r>
              <a:r>
                <a:rPr lang="zh-TW" altLang="en-US" sz="1400" baseline="-25000" dirty="0">
                  <a:solidFill>
                    <a:schemeClr val="tx1">
                      <a:lumMod val="65000"/>
                      <a:lumOff val="35000"/>
                    </a:schemeClr>
                  </a:solidFill>
                  <a:latin typeface="Times New Roman" panose="02020603050405020304" pitchFamily="18" charset="0"/>
                  <a:ea typeface="微軟正黑體" panose="020B0604030504040204" pitchFamily="34" charset="-120"/>
                  <a:cs typeface="Times New Roman" panose="02020603050405020304" pitchFamily="18" charset="0"/>
                </a:rPr>
                <a:t>4</a:t>
              </a:r>
              <a:r>
                <a:rPr lang="zh-TW" altLang="en-US" sz="1400" dirty="0">
                  <a:solidFill>
                    <a:schemeClr val="tx1">
                      <a:lumMod val="65000"/>
                      <a:lumOff val="35000"/>
                    </a:schemeClr>
                  </a:solidFill>
                  <a:latin typeface="Times New Roman" panose="02020603050405020304" pitchFamily="18" charset="0"/>
                  <a:ea typeface="微軟正黑體" panose="020B0604030504040204" pitchFamily="34" charset="-120"/>
                  <a:cs typeface="Times New Roman" panose="02020603050405020304" pitchFamily="18" charset="0"/>
                </a:rPr>
                <a:t>、N</a:t>
              </a:r>
              <a:r>
                <a:rPr lang="zh-TW" altLang="en-US" sz="1400" baseline="-25000" dirty="0">
                  <a:solidFill>
                    <a:schemeClr val="tx1">
                      <a:lumMod val="65000"/>
                      <a:lumOff val="35000"/>
                    </a:schemeClr>
                  </a:solidFill>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1400" dirty="0">
                  <a:solidFill>
                    <a:schemeClr val="tx1">
                      <a:lumMod val="65000"/>
                      <a:lumOff val="35000"/>
                    </a:schemeClr>
                  </a:solidFill>
                  <a:latin typeface="Times New Roman" panose="02020603050405020304" pitchFamily="18" charset="0"/>
                  <a:ea typeface="微軟正黑體" panose="020B0604030504040204" pitchFamily="34" charset="-120"/>
                  <a:cs typeface="Times New Roman" panose="02020603050405020304" pitchFamily="18" charset="0"/>
                </a:rPr>
                <a:t>O</a:t>
              </a:r>
            </a:p>
          </p:txBody>
        </p:sp>
        <p:cxnSp>
          <p:nvCxnSpPr>
            <p:cNvPr id="21" name="肘形接點 17">
              <a:extLst>
                <a:ext uri="{FF2B5EF4-FFF2-40B4-BE49-F238E27FC236}">
                  <a16:creationId xmlns:a16="http://schemas.microsoft.com/office/drawing/2014/main" id="{A4D67E17-FCF7-4341-BE42-010DCF69644E}"/>
                </a:ext>
              </a:extLst>
            </p:cNvPr>
            <p:cNvCxnSpPr>
              <a:stCxn id="13" idx="0"/>
              <a:endCxn id="20" idx="0"/>
            </p:cNvCxnSpPr>
            <p:nvPr/>
          </p:nvCxnSpPr>
          <p:spPr>
            <a:xfrm rot="16200000" flipH="1">
              <a:off x="3282996" y="1075387"/>
              <a:ext cx="176888" cy="3786114"/>
            </a:xfrm>
            <a:prstGeom prst="bentConnector3">
              <a:avLst>
                <a:gd name="adj1" fmla="val -129234"/>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肘形接點 18">
              <a:extLst>
                <a:ext uri="{FF2B5EF4-FFF2-40B4-BE49-F238E27FC236}">
                  <a16:creationId xmlns:a16="http://schemas.microsoft.com/office/drawing/2014/main" id="{727B1C7E-3C13-46DD-B5D4-081F8389DB06}"/>
                </a:ext>
              </a:extLst>
            </p:cNvPr>
            <p:cNvCxnSpPr>
              <a:stCxn id="12" idx="0"/>
              <a:endCxn id="20" idx="0"/>
            </p:cNvCxnSpPr>
            <p:nvPr/>
          </p:nvCxnSpPr>
          <p:spPr>
            <a:xfrm rot="16200000" flipH="1">
              <a:off x="3786104" y="1578496"/>
              <a:ext cx="176888" cy="2779897"/>
            </a:xfrm>
            <a:prstGeom prst="bentConnector3">
              <a:avLst>
                <a:gd name="adj1" fmla="val -129234"/>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肘形接點 19">
              <a:extLst>
                <a:ext uri="{FF2B5EF4-FFF2-40B4-BE49-F238E27FC236}">
                  <a16:creationId xmlns:a16="http://schemas.microsoft.com/office/drawing/2014/main" id="{52F3DFAA-58CF-4719-ACED-EAE642FF8EF1}"/>
                </a:ext>
              </a:extLst>
            </p:cNvPr>
            <p:cNvCxnSpPr>
              <a:stCxn id="14" idx="0"/>
              <a:endCxn id="20" idx="0"/>
            </p:cNvCxnSpPr>
            <p:nvPr/>
          </p:nvCxnSpPr>
          <p:spPr>
            <a:xfrm rot="16200000" flipH="1">
              <a:off x="4173551" y="1965943"/>
              <a:ext cx="176888" cy="2005003"/>
            </a:xfrm>
            <a:prstGeom prst="bentConnector3">
              <a:avLst>
                <a:gd name="adj1" fmla="val -129234"/>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肘形接點 20">
              <a:extLst>
                <a:ext uri="{FF2B5EF4-FFF2-40B4-BE49-F238E27FC236}">
                  <a16:creationId xmlns:a16="http://schemas.microsoft.com/office/drawing/2014/main" id="{CF9F9AB9-4DA9-4460-9E4B-BA6F81DA9C79}"/>
                </a:ext>
              </a:extLst>
            </p:cNvPr>
            <p:cNvCxnSpPr>
              <a:stCxn id="15" idx="0"/>
              <a:endCxn id="20" idx="0"/>
            </p:cNvCxnSpPr>
            <p:nvPr/>
          </p:nvCxnSpPr>
          <p:spPr>
            <a:xfrm rot="16200000" flipH="1">
              <a:off x="4582498" y="2374890"/>
              <a:ext cx="176888" cy="1187109"/>
            </a:xfrm>
            <a:prstGeom prst="bentConnector3">
              <a:avLst>
                <a:gd name="adj1" fmla="val -129234"/>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矩形 27">
              <a:extLst>
                <a:ext uri="{FF2B5EF4-FFF2-40B4-BE49-F238E27FC236}">
                  <a16:creationId xmlns:a16="http://schemas.microsoft.com/office/drawing/2014/main" id="{D19C04DE-93CC-4CCE-B9B1-637E4F684622}"/>
                </a:ext>
              </a:extLst>
            </p:cNvPr>
            <p:cNvSpPr/>
            <p:nvPr/>
          </p:nvSpPr>
          <p:spPr>
            <a:xfrm>
              <a:off x="4893440" y="3834517"/>
              <a:ext cx="382083" cy="288147"/>
            </a:xfrm>
            <a:prstGeom prst="rect">
              <a:avLst/>
            </a:prstGeom>
          </p:spPr>
          <p:txBody>
            <a:bodyPr wrap="none" lIns="36000" tIns="36000" rIns="36000" bIns="36000">
              <a:spAutoFit/>
            </a:bodyPr>
            <a:lstStyle/>
            <a:p>
              <a:r>
                <a:rPr lang="zh-TW" altLang="en-US" sz="1400" dirty="0">
                  <a:solidFill>
                    <a:schemeClr val="tx1">
                      <a:lumMod val="65000"/>
                      <a:lumOff val="35000"/>
                    </a:schemeClr>
                  </a:solidFill>
                  <a:latin typeface="Times New Roman" panose="02020603050405020304" pitchFamily="18" charset="0"/>
                  <a:ea typeface="微軟正黑體" panose="020B0604030504040204" pitchFamily="34" charset="-120"/>
                  <a:cs typeface="Times New Roman" panose="02020603050405020304" pitchFamily="18" charset="0"/>
                </a:rPr>
                <a:t>CH</a:t>
              </a:r>
              <a:r>
                <a:rPr lang="zh-TW" altLang="en-US" sz="1400" baseline="-25000" dirty="0">
                  <a:solidFill>
                    <a:schemeClr val="tx1">
                      <a:lumMod val="65000"/>
                      <a:lumOff val="35000"/>
                    </a:schemeClr>
                  </a:solidFill>
                  <a:latin typeface="Times New Roman" panose="02020603050405020304" pitchFamily="18" charset="0"/>
                  <a:ea typeface="微軟正黑體" panose="020B0604030504040204" pitchFamily="34" charset="-120"/>
                  <a:cs typeface="Times New Roman" panose="02020603050405020304" pitchFamily="18" charset="0"/>
                </a:rPr>
                <a:t>4</a:t>
              </a:r>
              <a:endParaRPr lang="zh-TW" altLang="en-US" sz="1400" dirty="0">
                <a:latin typeface="Times New Roman" panose="02020603050405020304" pitchFamily="18" charset="0"/>
                <a:cs typeface="Times New Roman" panose="02020603050405020304" pitchFamily="18" charset="0"/>
              </a:endParaRPr>
            </a:p>
          </p:txBody>
        </p:sp>
        <p:cxnSp>
          <p:nvCxnSpPr>
            <p:cNvPr id="29" name="肘形接點 22">
              <a:extLst>
                <a:ext uri="{FF2B5EF4-FFF2-40B4-BE49-F238E27FC236}">
                  <a16:creationId xmlns:a16="http://schemas.microsoft.com/office/drawing/2014/main" id="{DF5A0E5A-C315-4874-B4C0-72180E4B82F4}"/>
                </a:ext>
              </a:extLst>
            </p:cNvPr>
            <p:cNvCxnSpPr>
              <a:stCxn id="16" idx="3"/>
              <a:endCxn id="28" idx="1"/>
            </p:cNvCxnSpPr>
            <p:nvPr/>
          </p:nvCxnSpPr>
          <p:spPr>
            <a:xfrm flipV="1">
              <a:off x="4431375" y="3978591"/>
              <a:ext cx="462065" cy="523296"/>
            </a:xfrm>
            <a:prstGeom prst="bentConnector3">
              <a:avLst>
                <a:gd name="adj1" fmla="val 50000"/>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矩形 29">
              <a:extLst>
                <a:ext uri="{FF2B5EF4-FFF2-40B4-BE49-F238E27FC236}">
                  <a16:creationId xmlns:a16="http://schemas.microsoft.com/office/drawing/2014/main" id="{F21C7360-1E4A-412A-94DC-AE698ECE6C5A}"/>
                </a:ext>
              </a:extLst>
            </p:cNvPr>
            <p:cNvSpPr/>
            <p:nvPr/>
          </p:nvSpPr>
          <p:spPr>
            <a:xfrm>
              <a:off x="4842923" y="4469212"/>
              <a:ext cx="492690" cy="288147"/>
            </a:xfrm>
            <a:prstGeom prst="rect">
              <a:avLst/>
            </a:prstGeom>
          </p:spPr>
          <p:txBody>
            <a:bodyPr wrap="none" lIns="36000" tIns="36000" rIns="36000" bIns="36000">
              <a:spAutoFit/>
            </a:bodyPr>
            <a:lstStyle/>
            <a:p>
              <a:r>
                <a:rPr lang="zh-TW" altLang="en-US" sz="1400" dirty="0">
                  <a:solidFill>
                    <a:schemeClr val="tx1">
                      <a:lumMod val="65000"/>
                      <a:lumOff val="35000"/>
                    </a:schemeClr>
                  </a:solidFill>
                  <a:latin typeface="Times New Roman" panose="02020603050405020304" pitchFamily="18" charset="0"/>
                  <a:cs typeface="Times New Roman" panose="02020603050405020304" pitchFamily="18" charset="0"/>
                </a:rPr>
                <a:t>HFCs</a:t>
              </a:r>
            </a:p>
          </p:txBody>
        </p:sp>
        <p:cxnSp>
          <p:nvCxnSpPr>
            <p:cNvPr id="31" name="肘形接點 24">
              <a:extLst>
                <a:ext uri="{FF2B5EF4-FFF2-40B4-BE49-F238E27FC236}">
                  <a16:creationId xmlns:a16="http://schemas.microsoft.com/office/drawing/2014/main" id="{6DB01C40-885E-4CB4-B47A-A53D6990DD80}"/>
                </a:ext>
              </a:extLst>
            </p:cNvPr>
            <p:cNvCxnSpPr>
              <a:stCxn id="19" idx="2"/>
              <a:endCxn id="30" idx="2"/>
            </p:cNvCxnSpPr>
            <p:nvPr/>
          </p:nvCxnSpPr>
          <p:spPr>
            <a:xfrm rot="5400000" flipH="1" flipV="1">
              <a:off x="3913916" y="3792649"/>
              <a:ext cx="210641" cy="2140061"/>
            </a:xfrm>
            <a:prstGeom prst="bentConnector3">
              <a:avLst>
                <a:gd name="adj1" fmla="val -7235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矩形 31">
              <a:extLst>
                <a:ext uri="{FF2B5EF4-FFF2-40B4-BE49-F238E27FC236}">
                  <a16:creationId xmlns:a16="http://schemas.microsoft.com/office/drawing/2014/main" id="{238813A1-3AFA-4912-B6BB-DF446A0B0894}"/>
                </a:ext>
              </a:extLst>
            </p:cNvPr>
            <p:cNvSpPr/>
            <p:nvPr/>
          </p:nvSpPr>
          <p:spPr>
            <a:xfrm>
              <a:off x="5265530" y="5089214"/>
              <a:ext cx="382083" cy="288147"/>
            </a:xfrm>
            <a:prstGeom prst="rect">
              <a:avLst/>
            </a:prstGeom>
          </p:spPr>
          <p:txBody>
            <a:bodyPr wrap="none" lIns="36000" tIns="36000" rIns="36000" bIns="36000">
              <a:spAutoFit/>
            </a:bodyPr>
            <a:lstStyle/>
            <a:p>
              <a:r>
                <a:rPr lang="zh-TW" altLang="en-US" sz="1400" dirty="0">
                  <a:solidFill>
                    <a:schemeClr val="tx1">
                      <a:lumMod val="65000"/>
                      <a:lumOff val="35000"/>
                    </a:schemeClr>
                  </a:solidFill>
                  <a:latin typeface="Times New Roman" panose="02020603050405020304" pitchFamily="18" charset="0"/>
                  <a:ea typeface="微軟正黑體" panose="020B0604030504040204" pitchFamily="34" charset="-120"/>
                  <a:cs typeface="Times New Roman" panose="02020603050405020304" pitchFamily="18" charset="0"/>
                </a:rPr>
                <a:t>C</a:t>
              </a:r>
              <a:r>
                <a:rPr lang="en-US" altLang="zh-TW" sz="1400" dirty="0">
                  <a:solidFill>
                    <a:schemeClr val="tx1">
                      <a:lumMod val="65000"/>
                      <a:lumOff val="35000"/>
                    </a:schemeClr>
                  </a:solidFill>
                  <a:latin typeface="Times New Roman" panose="02020603050405020304" pitchFamily="18" charset="0"/>
                  <a:ea typeface="微軟正黑體" panose="020B0604030504040204" pitchFamily="34" charset="-120"/>
                  <a:cs typeface="Times New Roman" panose="02020603050405020304" pitchFamily="18" charset="0"/>
                </a:rPr>
                <a:t>O</a:t>
              </a:r>
              <a:r>
                <a:rPr lang="en-US" altLang="zh-TW" sz="1400" baseline="-25000" dirty="0">
                  <a:solidFill>
                    <a:schemeClr val="tx1">
                      <a:lumMod val="65000"/>
                      <a:lumOff val="35000"/>
                    </a:schemeClr>
                  </a:solidFill>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en-US" sz="1400" dirty="0">
                <a:latin typeface="Times New Roman" panose="02020603050405020304" pitchFamily="18" charset="0"/>
                <a:cs typeface="Times New Roman" panose="02020603050405020304" pitchFamily="18" charset="0"/>
              </a:endParaRPr>
            </a:p>
          </p:txBody>
        </p:sp>
        <p:cxnSp>
          <p:nvCxnSpPr>
            <p:cNvPr id="33" name="肘形接點 26">
              <a:extLst>
                <a:ext uri="{FF2B5EF4-FFF2-40B4-BE49-F238E27FC236}">
                  <a16:creationId xmlns:a16="http://schemas.microsoft.com/office/drawing/2014/main" id="{EBB59AC6-527B-4F0D-A431-1B0A295C5EA9}"/>
                </a:ext>
              </a:extLst>
            </p:cNvPr>
            <p:cNvCxnSpPr>
              <a:stCxn id="18" idx="2"/>
              <a:endCxn id="32" idx="1"/>
            </p:cNvCxnSpPr>
            <p:nvPr/>
          </p:nvCxnSpPr>
          <p:spPr>
            <a:xfrm rot="16200000" flipH="1">
              <a:off x="3118501" y="3086259"/>
              <a:ext cx="265288" cy="4028770"/>
            </a:xfrm>
            <a:prstGeom prst="bentConnector2">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肘形接點 27">
              <a:extLst>
                <a:ext uri="{FF2B5EF4-FFF2-40B4-BE49-F238E27FC236}">
                  <a16:creationId xmlns:a16="http://schemas.microsoft.com/office/drawing/2014/main" id="{5BEA619F-DD39-4818-A3F8-ABD3244A23BF}"/>
                </a:ext>
              </a:extLst>
            </p:cNvPr>
            <p:cNvCxnSpPr>
              <a:stCxn id="17" idx="2"/>
              <a:endCxn id="32" idx="1"/>
            </p:cNvCxnSpPr>
            <p:nvPr/>
          </p:nvCxnSpPr>
          <p:spPr>
            <a:xfrm rot="16200000" flipH="1">
              <a:off x="3498986" y="3466744"/>
              <a:ext cx="265290" cy="3267797"/>
            </a:xfrm>
            <a:prstGeom prst="bentConnector2">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35" name="矩形 34">
            <a:extLst>
              <a:ext uri="{FF2B5EF4-FFF2-40B4-BE49-F238E27FC236}">
                <a16:creationId xmlns:a16="http://schemas.microsoft.com/office/drawing/2014/main" id="{636247FD-9CC5-4CE6-B714-AA20A187944F}"/>
              </a:ext>
            </a:extLst>
          </p:cNvPr>
          <p:cNvSpPr/>
          <p:nvPr/>
        </p:nvSpPr>
        <p:spPr>
          <a:xfrm>
            <a:off x="591149" y="1835904"/>
            <a:ext cx="1159292" cy="369332"/>
          </a:xfrm>
          <a:prstGeom prst="rect">
            <a:avLst/>
          </a:prstGeom>
        </p:spPr>
        <p:txBody>
          <a:bodyPr wrap="none">
            <a:spAutoFit/>
          </a:bodyPr>
          <a:lstStyle/>
          <a:p>
            <a:r>
              <a:rPr lang="zh-TW" altLang="en-US" b="1" spc="100" dirty="0">
                <a:solidFill>
                  <a:schemeClr val="tx1">
                    <a:lumMod val="75000"/>
                    <a:lumOff val="25000"/>
                  </a:schemeClr>
                </a:solidFill>
                <a:latin typeface="微軟正黑體" panose="020B0604030504040204" pitchFamily="34" charset="-120"/>
                <a:ea typeface="微軟正黑體" panose="020B0604030504040204" pitchFamily="34" charset="-120"/>
              </a:rPr>
              <a:t>直接排放</a:t>
            </a:r>
          </a:p>
        </p:txBody>
      </p:sp>
      <p:sp>
        <p:nvSpPr>
          <p:cNvPr id="36" name="矩形 35">
            <a:extLst>
              <a:ext uri="{FF2B5EF4-FFF2-40B4-BE49-F238E27FC236}">
                <a16:creationId xmlns:a16="http://schemas.microsoft.com/office/drawing/2014/main" id="{3035BB84-F63B-44C3-8CBC-53733589A94A}"/>
              </a:ext>
            </a:extLst>
          </p:cNvPr>
          <p:cNvSpPr/>
          <p:nvPr/>
        </p:nvSpPr>
        <p:spPr>
          <a:xfrm>
            <a:off x="585279" y="4887506"/>
            <a:ext cx="1159292" cy="369332"/>
          </a:xfrm>
          <a:prstGeom prst="rect">
            <a:avLst/>
          </a:prstGeom>
        </p:spPr>
        <p:txBody>
          <a:bodyPr wrap="none">
            <a:spAutoFit/>
          </a:bodyPr>
          <a:lstStyle/>
          <a:p>
            <a:r>
              <a:rPr lang="zh-TW" altLang="en-US" b="1" spc="100" dirty="0">
                <a:solidFill>
                  <a:schemeClr val="tx1">
                    <a:lumMod val="75000"/>
                    <a:lumOff val="25000"/>
                  </a:schemeClr>
                </a:solidFill>
                <a:latin typeface="微軟正黑體" panose="020B0604030504040204" pitchFamily="34" charset="-120"/>
                <a:ea typeface="微軟正黑體" panose="020B0604030504040204" pitchFamily="34" charset="-120"/>
              </a:rPr>
              <a:t>能源間接</a:t>
            </a:r>
          </a:p>
        </p:txBody>
      </p:sp>
      <p:sp>
        <p:nvSpPr>
          <p:cNvPr id="37" name="矩形 36">
            <a:extLst>
              <a:ext uri="{FF2B5EF4-FFF2-40B4-BE49-F238E27FC236}">
                <a16:creationId xmlns:a16="http://schemas.microsoft.com/office/drawing/2014/main" id="{BF8CF2D2-6F6C-4E33-94CA-B80358531E1E}"/>
              </a:ext>
            </a:extLst>
          </p:cNvPr>
          <p:cNvSpPr/>
          <p:nvPr/>
        </p:nvSpPr>
        <p:spPr>
          <a:xfrm>
            <a:off x="1267893" y="5326889"/>
            <a:ext cx="1440000" cy="504000"/>
          </a:xfrm>
          <a:prstGeom prst="rect">
            <a:avLst/>
          </a:prstGeom>
          <a:solidFill>
            <a:schemeClr val="accent5">
              <a:lumMod val="75000"/>
            </a:schemeClr>
          </a:solidFill>
          <a:ln w="6350">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zh-TW" altLang="en-US" sz="1400" b="1" dirty="0">
                <a:solidFill>
                  <a:schemeClr val="bg1"/>
                </a:solidFill>
                <a:latin typeface="微軟正黑體" panose="020B0604030504040204" pitchFamily="34" charset="-120"/>
                <a:ea typeface="微軟正黑體" panose="020B0604030504040204" pitchFamily="34" charset="-120"/>
              </a:rPr>
              <a:t>其他未歸類設施</a:t>
            </a:r>
          </a:p>
          <a:p>
            <a:pPr algn="ctr"/>
            <a:r>
              <a:rPr lang="zh-TW" altLang="en-US" sz="1200" dirty="0">
                <a:solidFill>
                  <a:schemeClr val="bg1"/>
                </a:solidFill>
                <a:latin typeface="微軟正黑體" panose="020B0604030504040204" pitchFamily="34" charset="-120"/>
                <a:ea typeface="微軟正黑體" panose="020B0604030504040204" pitchFamily="34" charset="-120"/>
              </a:rPr>
              <a:t>（外購電力）</a:t>
            </a:r>
          </a:p>
        </p:txBody>
      </p:sp>
      <p:sp>
        <p:nvSpPr>
          <p:cNvPr id="38" name="矩形 37">
            <a:extLst>
              <a:ext uri="{FF2B5EF4-FFF2-40B4-BE49-F238E27FC236}">
                <a16:creationId xmlns:a16="http://schemas.microsoft.com/office/drawing/2014/main" id="{A66549C5-D51D-45F9-A9DA-4AC18C091775}"/>
              </a:ext>
            </a:extLst>
          </p:cNvPr>
          <p:cNvSpPr/>
          <p:nvPr/>
        </p:nvSpPr>
        <p:spPr>
          <a:xfrm>
            <a:off x="3055927" y="5432319"/>
            <a:ext cx="382083" cy="288147"/>
          </a:xfrm>
          <a:prstGeom prst="rect">
            <a:avLst/>
          </a:prstGeom>
        </p:spPr>
        <p:txBody>
          <a:bodyPr wrap="none" lIns="36000" tIns="36000" rIns="36000" bIns="36000">
            <a:spAutoFit/>
          </a:bodyPr>
          <a:lstStyle/>
          <a:p>
            <a:r>
              <a:rPr lang="zh-TW" altLang="en-US" sz="1400" dirty="0">
                <a:solidFill>
                  <a:schemeClr val="tx1">
                    <a:lumMod val="65000"/>
                    <a:lumOff val="35000"/>
                  </a:schemeClr>
                </a:solidFill>
                <a:latin typeface="Times New Roman" panose="02020603050405020304" pitchFamily="18" charset="0"/>
                <a:ea typeface="微軟正黑體" panose="020B0604030504040204" pitchFamily="34" charset="-120"/>
                <a:cs typeface="Times New Roman" panose="02020603050405020304" pitchFamily="18" charset="0"/>
              </a:rPr>
              <a:t>CO</a:t>
            </a:r>
            <a:r>
              <a:rPr lang="zh-TW" altLang="en-US" sz="1400" baseline="-25000" dirty="0">
                <a:solidFill>
                  <a:schemeClr val="tx1">
                    <a:lumMod val="65000"/>
                    <a:lumOff val="35000"/>
                  </a:schemeClr>
                </a:solidFill>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en-US" sz="1400" dirty="0">
              <a:solidFill>
                <a:schemeClr val="tx1">
                  <a:lumMod val="65000"/>
                  <a:lumOff val="35000"/>
                </a:schemeClr>
              </a:solidFill>
              <a:latin typeface="Times New Roman" panose="02020603050405020304" pitchFamily="18" charset="0"/>
              <a:ea typeface="微軟正黑體" panose="020B0604030504040204" pitchFamily="34" charset="-120"/>
              <a:cs typeface="Times New Roman" panose="02020603050405020304" pitchFamily="18" charset="0"/>
            </a:endParaRPr>
          </a:p>
        </p:txBody>
      </p:sp>
      <p:cxnSp>
        <p:nvCxnSpPr>
          <p:cNvPr id="39" name="肘形接點 33">
            <a:extLst>
              <a:ext uri="{FF2B5EF4-FFF2-40B4-BE49-F238E27FC236}">
                <a16:creationId xmlns:a16="http://schemas.microsoft.com/office/drawing/2014/main" id="{9FEE6E03-8413-4744-9F75-A5B45ADF2FCC}"/>
              </a:ext>
            </a:extLst>
          </p:cNvPr>
          <p:cNvCxnSpPr>
            <a:stCxn id="37" idx="3"/>
            <a:endCxn id="38" idx="1"/>
          </p:cNvCxnSpPr>
          <p:nvPr/>
        </p:nvCxnSpPr>
        <p:spPr>
          <a:xfrm flipV="1">
            <a:off x="2707893" y="5576393"/>
            <a:ext cx="348034" cy="2496"/>
          </a:xfrm>
          <a:prstGeom prst="bentConnector3">
            <a:avLst>
              <a:gd name="adj1" fmla="val 50000"/>
            </a:avLst>
          </a:prstGeom>
          <a:ln w="63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文字方塊 39">
            <a:extLst>
              <a:ext uri="{FF2B5EF4-FFF2-40B4-BE49-F238E27FC236}">
                <a16:creationId xmlns:a16="http://schemas.microsoft.com/office/drawing/2014/main" id="{6E4E68AB-A701-4138-9B54-85A8B282AFEE}"/>
              </a:ext>
            </a:extLst>
          </p:cNvPr>
          <p:cNvSpPr txBox="1"/>
          <p:nvPr/>
        </p:nvSpPr>
        <p:spPr>
          <a:xfrm>
            <a:off x="1146251" y="6008025"/>
            <a:ext cx="2816592" cy="369332"/>
          </a:xfrm>
          <a:prstGeom prst="rect">
            <a:avLst/>
          </a:prstGeom>
          <a:noFill/>
        </p:spPr>
        <p:txBody>
          <a:bodyPr wrap="square" rtlCol="0">
            <a:spAutoFit/>
          </a:bodyPr>
          <a:lstStyle/>
          <a:p>
            <a:r>
              <a:rPr lang="zh-TW" altLang="en-US" dirty="0">
                <a:latin typeface="微軟正黑體" panose="020B0604030504040204" pitchFamily="34" charset="-120"/>
                <a:ea typeface="微軟正黑體" panose="020B0604030504040204" pitchFamily="34" charset="-120"/>
              </a:rPr>
              <a:t>註：以水泥廠為例</a:t>
            </a:r>
          </a:p>
        </p:txBody>
      </p:sp>
      <p:graphicFrame>
        <p:nvGraphicFramePr>
          <p:cNvPr id="41" name="表格 40">
            <a:extLst>
              <a:ext uri="{FF2B5EF4-FFF2-40B4-BE49-F238E27FC236}">
                <a16:creationId xmlns:a16="http://schemas.microsoft.com/office/drawing/2014/main" id="{6B8B6025-0865-4C9E-AB59-C975A9F6B232}"/>
              </a:ext>
            </a:extLst>
          </p:cNvPr>
          <p:cNvGraphicFramePr>
            <a:graphicFrameLocks noGrp="1"/>
          </p:cNvGraphicFramePr>
          <p:nvPr>
            <p:extLst>
              <p:ext uri="{D42A27DB-BD31-4B8C-83A1-F6EECF244321}">
                <p14:modId xmlns:p14="http://schemas.microsoft.com/office/powerpoint/2010/main" val="1577979965"/>
              </p:ext>
            </p:extLst>
          </p:nvPr>
        </p:nvGraphicFramePr>
        <p:xfrm>
          <a:off x="6257103" y="1664695"/>
          <a:ext cx="5564783" cy="5104502"/>
        </p:xfrm>
        <a:graphic>
          <a:graphicData uri="http://schemas.openxmlformats.org/drawingml/2006/table">
            <a:tbl>
              <a:tblPr>
                <a:tableStyleId>{5C22544A-7EE6-4342-B048-85BDC9FD1C3A}</a:tableStyleId>
              </a:tblPr>
              <a:tblGrid>
                <a:gridCol w="1119047">
                  <a:extLst>
                    <a:ext uri="{9D8B030D-6E8A-4147-A177-3AD203B41FA5}">
                      <a16:colId xmlns:a16="http://schemas.microsoft.com/office/drawing/2014/main" val="2534719149"/>
                    </a:ext>
                  </a:extLst>
                </a:gridCol>
                <a:gridCol w="1158119">
                  <a:extLst>
                    <a:ext uri="{9D8B030D-6E8A-4147-A177-3AD203B41FA5}">
                      <a16:colId xmlns:a16="http://schemas.microsoft.com/office/drawing/2014/main" val="1615546472"/>
                    </a:ext>
                  </a:extLst>
                </a:gridCol>
                <a:gridCol w="895413">
                  <a:extLst>
                    <a:ext uri="{9D8B030D-6E8A-4147-A177-3AD203B41FA5}">
                      <a16:colId xmlns:a16="http://schemas.microsoft.com/office/drawing/2014/main" val="2218701145"/>
                    </a:ext>
                  </a:extLst>
                </a:gridCol>
                <a:gridCol w="566449">
                  <a:extLst>
                    <a:ext uri="{9D8B030D-6E8A-4147-A177-3AD203B41FA5}">
                      <a16:colId xmlns:a16="http://schemas.microsoft.com/office/drawing/2014/main" val="1773124634"/>
                    </a:ext>
                  </a:extLst>
                </a:gridCol>
                <a:gridCol w="693593">
                  <a:extLst>
                    <a:ext uri="{9D8B030D-6E8A-4147-A177-3AD203B41FA5}">
                      <a16:colId xmlns:a16="http://schemas.microsoft.com/office/drawing/2014/main" val="1583233805"/>
                    </a:ext>
                  </a:extLst>
                </a:gridCol>
                <a:gridCol w="1132162">
                  <a:extLst>
                    <a:ext uri="{9D8B030D-6E8A-4147-A177-3AD203B41FA5}">
                      <a16:colId xmlns:a16="http://schemas.microsoft.com/office/drawing/2014/main" val="272770024"/>
                    </a:ext>
                  </a:extLst>
                </a:gridCol>
              </a:tblGrid>
              <a:tr h="256171">
                <a:tc>
                  <a:txBody>
                    <a:bodyPr/>
                    <a:lstStyle/>
                    <a:p>
                      <a:pPr algn="r" fontAlgn="ctr"/>
                      <a:r>
                        <a:rPr lang="zh-TW" altLang="en-US" sz="1100" b="1" u="none" strike="noStrike"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製程</a:t>
                      </a:r>
                      <a:r>
                        <a:rPr lang="en-US" altLang="zh-TW" sz="1100" b="1" u="none" strike="noStrike"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b="1" u="none" strike="noStrike"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活動名稱</a:t>
                      </a:r>
                      <a:endParaRPr lang="zh-TW" altLang="en-US" sz="1100" b="1" i="0" u="none" strike="noStrike"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nchor="ctr">
                    <a:solidFill>
                      <a:schemeClr val="accent5"/>
                    </a:solidFill>
                  </a:tcPr>
                </a:tc>
                <a:tc>
                  <a:txBody>
                    <a:bodyPr/>
                    <a:lstStyle/>
                    <a:p>
                      <a:pPr algn="ctr" fontAlgn="ctr"/>
                      <a:r>
                        <a:rPr lang="zh-TW" altLang="en-US" sz="1100" b="1" u="none" strike="noStrike"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設備名稱</a:t>
                      </a:r>
                      <a:endParaRPr lang="zh-TW" altLang="en-US" sz="1100" b="1" i="0" u="none" strike="noStrike"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nchor="ctr">
                    <a:solidFill>
                      <a:schemeClr val="accent5"/>
                    </a:solidFill>
                  </a:tcPr>
                </a:tc>
                <a:tc>
                  <a:txBody>
                    <a:bodyPr/>
                    <a:lstStyle/>
                    <a:p>
                      <a:pPr algn="ctr" fontAlgn="ctr"/>
                      <a:r>
                        <a:rPr lang="zh-TW" altLang="en-US" sz="1100" b="1" u="none" strike="noStrike"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原燃物料名稱</a:t>
                      </a:r>
                      <a:endParaRPr lang="zh-TW" altLang="en-US" sz="1100" b="1" i="0" u="none" strike="noStrike"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nchor="ctr">
                    <a:solidFill>
                      <a:schemeClr val="accent5"/>
                    </a:solidFill>
                  </a:tcPr>
                </a:tc>
                <a:tc gridSpan="2">
                  <a:txBody>
                    <a:bodyPr/>
                    <a:lstStyle/>
                    <a:p>
                      <a:pPr algn="ctr" fontAlgn="t"/>
                      <a:r>
                        <a:rPr lang="zh-TW" altLang="en-US" sz="1100" b="1" u="none" strike="noStrike"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排放型式</a:t>
                      </a:r>
                      <a:endParaRPr lang="en-US" sz="1100" b="1" i="0" u="none" strike="noStrike"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solidFill>
                      <a:schemeClr val="accent5"/>
                    </a:solidFill>
                  </a:tcPr>
                </a:tc>
                <a:tc hMerge="1">
                  <a:txBody>
                    <a:bodyPr/>
                    <a:lstStyle/>
                    <a:p>
                      <a:pPr algn="l" fontAlgn="t"/>
                      <a:r>
                        <a:rPr lang="zh-TW" altLang="en-US" sz="1400" b="1" u="none" strike="noStrike" dirty="0">
                          <a:solidFill>
                            <a:schemeClr val="bg1"/>
                          </a:solidFill>
                          <a:effectLst/>
                          <a:latin typeface="Times New Roman" panose="02020603050405020304" pitchFamily="18" charset="0"/>
                          <a:ea typeface="微軟正黑體" panose="020B0604030504040204" pitchFamily="34" charset="-120"/>
                          <a:cs typeface="Times New Roman" panose="02020603050405020304" pitchFamily="18" charset="0"/>
                        </a:rPr>
                        <a:t>排放型式</a:t>
                      </a:r>
                      <a:endParaRPr lang="en-US" sz="1400" b="1" i="0" u="none" strike="noStrike" dirty="0">
                        <a:solidFill>
                          <a:schemeClr val="bg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36000" marR="36000" marT="36000" marB="36000">
                    <a:solidFill>
                      <a:schemeClr val="accent5"/>
                    </a:solidFill>
                  </a:tcPr>
                </a:tc>
                <a:tc>
                  <a:txBody>
                    <a:bodyPr/>
                    <a:lstStyle/>
                    <a:p>
                      <a:pPr algn="l" fontAlgn="t"/>
                      <a:r>
                        <a:rPr lang="zh-TW" altLang="en-US" sz="1100" b="1" u="none" strike="noStrike"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溫室氣體種類</a:t>
                      </a:r>
                      <a:endParaRPr lang="zh-TW" altLang="en-US" sz="1100" b="1" i="0" u="none" strike="noStrike"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solidFill>
                      <a:schemeClr val="accent5"/>
                    </a:solidFill>
                  </a:tcPr>
                </a:tc>
                <a:extLst>
                  <a:ext uri="{0D108BD9-81ED-4DB2-BD59-A6C34878D82A}">
                    <a16:rowId xmlns:a16="http://schemas.microsoft.com/office/drawing/2014/main" val="881498223"/>
                  </a:ext>
                </a:extLst>
              </a:tr>
              <a:tr h="383134">
                <a:tc>
                  <a:txBody>
                    <a:bodyPr/>
                    <a:lstStyle/>
                    <a:p>
                      <a:pPr algn="ctr" fontAlgn="ctr"/>
                      <a:r>
                        <a:rPr lang="zh-TW" altLang="en-US" sz="110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其他發電程序</a:t>
                      </a:r>
                      <a:endParaRPr lang="zh-TW" alt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nchor="ctr">
                    <a:solidFill>
                      <a:schemeClr val="bg1">
                        <a:lumMod val="85000"/>
                      </a:schemeClr>
                    </a:solidFill>
                  </a:tcPr>
                </a:tc>
                <a:tc>
                  <a:txBody>
                    <a:bodyPr/>
                    <a:lstStyle/>
                    <a:p>
                      <a:pPr algn="ctr" fontAlgn="t"/>
                      <a:r>
                        <a:rPr lang="zh-TW" altLang="en-US" sz="110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柴油引擎</a:t>
                      </a:r>
                      <a:br>
                        <a:rPr lang="zh-TW" altLang="en-US" sz="110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br>
                      <a:r>
                        <a:rPr lang="zh-TW" altLang="en-US" sz="110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（緊急發電機）</a:t>
                      </a:r>
                      <a:endParaRPr lang="zh-TW" alt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nchor="ctr">
                    <a:solidFill>
                      <a:schemeClr val="bg1">
                        <a:lumMod val="85000"/>
                      </a:schemeClr>
                    </a:solidFill>
                  </a:tcPr>
                </a:tc>
                <a:tc>
                  <a:txBody>
                    <a:bodyPr/>
                    <a:lstStyle/>
                    <a:p>
                      <a:pPr algn="ctr" fontAlgn="ctr"/>
                      <a:r>
                        <a:rPr lang="zh-TW" altLang="en-US" sz="110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柴油</a:t>
                      </a:r>
                      <a:endParaRPr lang="zh-TW" alt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nchor="ctr">
                    <a:solidFill>
                      <a:schemeClr val="accent5">
                        <a:lumMod val="20000"/>
                        <a:lumOff val="80000"/>
                      </a:schemeClr>
                    </a:solidFill>
                  </a:tcPr>
                </a:tc>
                <a:tc>
                  <a:txBody>
                    <a:bodyPr/>
                    <a:lstStyle/>
                    <a:p>
                      <a:pPr algn="ctr" fontAlgn="ctr"/>
                      <a:r>
                        <a:rPr lang="zh-TW" alt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直接</a:t>
                      </a:r>
                    </a:p>
                  </a:txBody>
                  <a:tcPr marL="36000" marR="36000" marT="36000" marB="36000" anchor="ctr">
                    <a:solidFill>
                      <a:schemeClr val="accent5">
                        <a:lumMod val="20000"/>
                        <a:lumOff val="80000"/>
                      </a:schemeClr>
                    </a:solidFill>
                  </a:tcPr>
                </a:tc>
                <a:tc>
                  <a:txBody>
                    <a:bodyPr/>
                    <a:lstStyle/>
                    <a:p>
                      <a:pPr algn="ctr" fontAlgn="t"/>
                      <a:r>
                        <a:rPr lang="zh-TW" altLang="en-US" sz="110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固定燃燒</a:t>
                      </a:r>
                      <a:endParaRPr lang="en-US" altLang="zh-TW"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nchor="ctr">
                    <a:solidFill>
                      <a:schemeClr val="accent5">
                        <a:lumMod val="20000"/>
                        <a:lumOff val="80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altLang="zh-TW" sz="1100" b="0"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CO</a:t>
                      </a:r>
                      <a:r>
                        <a:rPr kumimoji="0" lang="en-US" altLang="zh-TW" sz="1100" b="0" i="0" u="none" strike="noStrike" kern="1200" cap="none" spc="0" normalizeH="0" baseline="-5000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a:t>
                      </a:r>
                      <a:r>
                        <a:rPr kumimoji="0" lang="en-US" altLang="zh-TW" sz="1100" b="0"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/CH</a:t>
                      </a:r>
                      <a:r>
                        <a:rPr kumimoji="0" lang="en-US" altLang="zh-TW" sz="1100" b="0" i="0" u="none" strike="noStrike" kern="1200" cap="none" spc="0" normalizeH="0" baseline="-5000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4</a:t>
                      </a:r>
                      <a:r>
                        <a:rPr kumimoji="0" lang="en-US" altLang="zh-TW" sz="1100" b="0"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/N</a:t>
                      </a:r>
                      <a:r>
                        <a:rPr kumimoji="0" lang="en-US" altLang="zh-TW" sz="1100" b="0" i="0" u="none" strike="noStrike" kern="1200" cap="none" spc="0" normalizeH="0" baseline="-5000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a:t>
                      </a:r>
                      <a:r>
                        <a:rPr kumimoji="0" lang="en-US" altLang="zh-TW" sz="1100" b="0"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O</a:t>
                      </a:r>
                    </a:p>
                  </a:txBody>
                  <a:tcPr marL="36000" marR="36000" marT="36000" marB="36000" anchor="ctr">
                    <a:solidFill>
                      <a:schemeClr val="accent5">
                        <a:lumMod val="20000"/>
                        <a:lumOff val="80000"/>
                      </a:schemeClr>
                    </a:solidFill>
                  </a:tcPr>
                </a:tc>
                <a:extLst>
                  <a:ext uri="{0D108BD9-81ED-4DB2-BD59-A6C34878D82A}">
                    <a16:rowId xmlns:a16="http://schemas.microsoft.com/office/drawing/2014/main" val="3651068648"/>
                  </a:ext>
                </a:extLst>
              </a:tr>
              <a:tr h="225433">
                <a:tc rowSpan="9">
                  <a:txBody>
                    <a:bodyPr/>
                    <a:lstStyle/>
                    <a:p>
                      <a:pPr algn="ctr" fontAlgn="ctr"/>
                      <a:r>
                        <a:rPr lang="zh-TW" altLang="en-US" sz="110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水泥製造程序</a:t>
                      </a:r>
                      <a:endParaRPr lang="zh-TW" alt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nchor="ctr">
                    <a:solidFill>
                      <a:schemeClr val="bg1">
                        <a:lumMod val="85000"/>
                      </a:schemeClr>
                    </a:solidFill>
                  </a:tcPr>
                </a:tc>
                <a:tc rowSpan="9">
                  <a:txBody>
                    <a:bodyPr/>
                    <a:lstStyle/>
                    <a:p>
                      <a:pPr algn="ctr" fontAlgn="ctr"/>
                      <a:r>
                        <a:rPr lang="zh-TW" altLang="en-US" sz="110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旋轉式燒成爐</a:t>
                      </a:r>
                      <a:endParaRPr lang="zh-TW" alt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nchor="ctr">
                    <a:solidFill>
                      <a:schemeClr val="bg1">
                        <a:lumMod val="85000"/>
                      </a:schemeClr>
                    </a:solidFill>
                  </a:tcPr>
                </a:tc>
                <a:tc>
                  <a:txBody>
                    <a:bodyPr/>
                    <a:lstStyle/>
                    <a:p>
                      <a:pPr algn="ctr" fontAlgn="t"/>
                      <a:r>
                        <a:rPr lang="zh-TW" altLang="en-US" sz="110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煙煤</a:t>
                      </a:r>
                      <a:endParaRPr lang="zh-TW" alt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solidFill>
                      <a:schemeClr val="accent5">
                        <a:lumMod val="20000"/>
                        <a:lumOff val="80000"/>
                      </a:schemeClr>
                    </a:solidFill>
                  </a:tcPr>
                </a:tc>
                <a:tc rowSpan="3">
                  <a:txBody>
                    <a:bodyPr/>
                    <a:lstStyle/>
                    <a:p>
                      <a:pPr algn="ctr" fontAlgn="ctr"/>
                      <a:r>
                        <a:rPr lang="zh-TW" alt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直接</a:t>
                      </a:r>
                    </a:p>
                  </a:txBody>
                  <a:tcPr marL="36000" marR="36000" marT="36000" marB="36000" anchor="ctr">
                    <a:solidFill>
                      <a:schemeClr val="accent5">
                        <a:lumMod val="20000"/>
                        <a:lumOff val="80000"/>
                      </a:schemeClr>
                    </a:solidFill>
                  </a:tcPr>
                </a:tc>
                <a:tc rowSpan="3">
                  <a:txBody>
                    <a:bodyPr/>
                    <a:lstStyle/>
                    <a:p>
                      <a:pPr algn="ctr" fontAlgn="t"/>
                      <a:r>
                        <a:rPr lang="zh-TW" altLang="en-US" sz="110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固定燃燒</a:t>
                      </a:r>
                      <a:endParaRPr 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nchor="ctr">
                    <a:solidFill>
                      <a:schemeClr val="accent5">
                        <a:lumMod val="20000"/>
                        <a:lumOff val="80000"/>
                      </a:schemeClr>
                    </a:solidFill>
                  </a:tcPr>
                </a:tc>
                <a:tc>
                  <a:txBody>
                    <a:bodyPr/>
                    <a:lstStyle/>
                    <a:p>
                      <a:pPr algn="ctr" fontAlgn="t"/>
                      <a:r>
                        <a:rPr lang="en-US" sz="1100" u="none" strike="noStrike" baseline="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CO</a:t>
                      </a:r>
                      <a:r>
                        <a:rPr lang="en-US" sz="1100" u="none" strike="noStrike" baseline="-500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en-US" sz="1100" u="none" strike="noStrike" baseline="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/CH</a:t>
                      </a:r>
                      <a:r>
                        <a:rPr lang="en-US" sz="1100" u="none" strike="noStrike" baseline="-500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4</a:t>
                      </a:r>
                      <a:r>
                        <a:rPr lang="en-US" sz="1100" u="none" strike="noStrike" baseline="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/N</a:t>
                      </a:r>
                      <a:r>
                        <a:rPr lang="en-US" sz="1100" u="none" strike="noStrike" baseline="-500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en-US" sz="1100" u="none" strike="noStrike" baseline="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O</a:t>
                      </a:r>
                      <a:endParaRPr lang="en-US" sz="1100" b="0" i="0" u="none" strike="noStrike" baseline="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solidFill>
                      <a:schemeClr val="accent5">
                        <a:lumMod val="20000"/>
                        <a:lumOff val="80000"/>
                      </a:schemeClr>
                    </a:solidFill>
                  </a:tcPr>
                </a:tc>
                <a:extLst>
                  <a:ext uri="{0D108BD9-81ED-4DB2-BD59-A6C34878D82A}">
                    <a16:rowId xmlns:a16="http://schemas.microsoft.com/office/drawing/2014/main" val="3847452923"/>
                  </a:ext>
                </a:extLst>
              </a:tr>
              <a:tr h="225433">
                <a:tc vMerge="1">
                  <a:txBody>
                    <a:bodyPr/>
                    <a:lstStyle/>
                    <a:p>
                      <a:endParaRPr lang="zh-TW" altLang="en-US"/>
                    </a:p>
                  </a:txBody>
                  <a:tcPr/>
                </a:tc>
                <a:tc vMerge="1">
                  <a:txBody>
                    <a:bodyPr/>
                    <a:lstStyle/>
                    <a:p>
                      <a:endParaRPr lang="zh-TW" altLang="en-US"/>
                    </a:p>
                  </a:txBody>
                  <a:tcPr/>
                </a:tc>
                <a:tc>
                  <a:txBody>
                    <a:bodyPr/>
                    <a:lstStyle/>
                    <a:p>
                      <a:pPr algn="ctr" fontAlgn="t"/>
                      <a:r>
                        <a:rPr lang="en-US" sz="110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SRF</a:t>
                      </a:r>
                      <a:endParaRPr 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solidFill>
                      <a:schemeClr val="accent5">
                        <a:lumMod val="20000"/>
                        <a:lumOff val="80000"/>
                      </a:schemeClr>
                    </a:solidFill>
                  </a:tcPr>
                </a:tc>
                <a:tc vMerge="1">
                  <a:txBody>
                    <a:bodyPr/>
                    <a:lstStyle/>
                    <a:p>
                      <a:endParaRPr lang="zh-TW" altLang="en-US"/>
                    </a:p>
                  </a:txBody>
                  <a:tcPr/>
                </a:tc>
                <a:tc vMerge="1">
                  <a:txBody>
                    <a:bodyPr/>
                    <a:lstStyle/>
                    <a:p>
                      <a:endParaRPr lang="zh-TW" altLang="en-US"/>
                    </a:p>
                  </a:txBody>
                  <a:tcPr/>
                </a:tc>
                <a:tc>
                  <a:txBody>
                    <a:bodyPr/>
                    <a:lstStyle/>
                    <a:p>
                      <a:pPr algn="ctr" fontAlgn="t"/>
                      <a:r>
                        <a:rPr lang="en-US" altLang="zh-TW" sz="1100" u="none" strike="noStrike" baseline="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CO</a:t>
                      </a:r>
                      <a:r>
                        <a:rPr lang="en-US" altLang="zh-TW" sz="1100" u="none" strike="noStrike" baseline="-250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en-US" altLang="zh-TW" sz="1100" u="none" strike="noStrike" baseline="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/CH</a:t>
                      </a:r>
                      <a:r>
                        <a:rPr lang="en-US" altLang="zh-TW" sz="1100" u="none" strike="noStrike" baseline="-250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4</a:t>
                      </a:r>
                      <a:r>
                        <a:rPr lang="en-US" altLang="zh-TW" sz="1100" u="none" strike="noStrike" baseline="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/N</a:t>
                      </a:r>
                      <a:r>
                        <a:rPr lang="en-US" altLang="zh-TW" sz="1100" u="none" strike="noStrike" baseline="-250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en-US" altLang="zh-TW" sz="1100" u="none" strike="noStrike" baseline="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O</a:t>
                      </a:r>
                      <a:endParaRPr lang="en-US" altLang="zh-TW" sz="1100" b="0" i="0" u="none" strike="noStrike" baseline="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solidFill>
                      <a:schemeClr val="accent5">
                        <a:lumMod val="20000"/>
                        <a:lumOff val="80000"/>
                      </a:schemeClr>
                    </a:solidFill>
                  </a:tcPr>
                </a:tc>
                <a:extLst>
                  <a:ext uri="{0D108BD9-81ED-4DB2-BD59-A6C34878D82A}">
                    <a16:rowId xmlns:a16="http://schemas.microsoft.com/office/drawing/2014/main" val="3062690335"/>
                  </a:ext>
                </a:extLst>
              </a:tr>
              <a:tr h="225433">
                <a:tc vMerge="1">
                  <a:txBody>
                    <a:bodyPr/>
                    <a:lstStyle/>
                    <a:p>
                      <a:endParaRPr lang="zh-TW" altLang="en-US"/>
                    </a:p>
                  </a:txBody>
                  <a:tcPr/>
                </a:tc>
                <a:tc vMerge="1">
                  <a:txBody>
                    <a:bodyPr/>
                    <a:lstStyle/>
                    <a:p>
                      <a:endParaRPr lang="zh-TW" altLang="en-US"/>
                    </a:p>
                  </a:txBody>
                  <a:tcPr/>
                </a:tc>
                <a:tc>
                  <a:txBody>
                    <a:bodyPr/>
                    <a:lstStyle/>
                    <a:p>
                      <a:pPr algn="ctr" fontAlgn="t"/>
                      <a:r>
                        <a:rPr lang="zh-TW" altLang="en-US" sz="110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木屑</a:t>
                      </a:r>
                      <a:endParaRPr lang="zh-TW" alt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solidFill>
                      <a:schemeClr val="accent5">
                        <a:lumMod val="20000"/>
                        <a:lumOff val="80000"/>
                      </a:schemeClr>
                    </a:solidFill>
                  </a:tcPr>
                </a:tc>
                <a:tc vMerge="1">
                  <a:txBody>
                    <a:bodyPr/>
                    <a:lstStyle/>
                    <a:p>
                      <a:endParaRPr lang="zh-TW" altLang="en-US"/>
                    </a:p>
                  </a:txBody>
                  <a:tcPr/>
                </a:tc>
                <a:tc vMerge="1">
                  <a:txBody>
                    <a:bodyPr/>
                    <a:lstStyle/>
                    <a:p>
                      <a:endParaRPr lang="zh-TW" altLang="en-US"/>
                    </a:p>
                  </a:txBody>
                  <a:tcPr/>
                </a:tc>
                <a:tc>
                  <a:txBody>
                    <a:bodyPr/>
                    <a:lstStyle/>
                    <a:p>
                      <a:pPr algn="ctr" fontAlgn="t"/>
                      <a:r>
                        <a:rPr lang="en-US" altLang="zh-TW" sz="1100" u="none" strike="noStrike" baseline="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CO</a:t>
                      </a:r>
                      <a:r>
                        <a:rPr lang="en-US" altLang="zh-TW" sz="1100" u="none" strike="noStrike" baseline="-500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2</a:t>
                      </a:r>
                      <a:endParaRPr lang="en-US" altLang="zh-TW" sz="1100" b="0" i="0" u="none" strike="noStrike" baseline="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solidFill>
                      <a:schemeClr val="accent5">
                        <a:lumMod val="20000"/>
                        <a:lumOff val="80000"/>
                      </a:schemeClr>
                    </a:solidFill>
                  </a:tcPr>
                </a:tc>
                <a:extLst>
                  <a:ext uri="{0D108BD9-81ED-4DB2-BD59-A6C34878D82A}">
                    <a16:rowId xmlns:a16="http://schemas.microsoft.com/office/drawing/2014/main" val="2018176317"/>
                  </a:ext>
                </a:extLst>
              </a:tr>
              <a:tr h="225433">
                <a:tc vMerge="1">
                  <a:txBody>
                    <a:bodyPr/>
                    <a:lstStyle/>
                    <a:p>
                      <a:pPr algn="l" fontAlgn="t"/>
                      <a:endParaRPr lang="zh-TW" altLang="en-US" sz="1400" b="0" i="0" u="none" strike="noStrike" dirty="0">
                        <a:solidFill>
                          <a:srgbClr val="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114059" marR="3802" marT="3802" marB="0"/>
                </a:tc>
                <a:tc vMerge="1">
                  <a:txBody>
                    <a:bodyPr/>
                    <a:lstStyle/>
                    <a:p>
                      <a:pPr algn="ctr" fontAlgn="t"/>
                      <a:endParaRPr lang="zh-TW" altLang="en-US" sz="1400" b="0" i="0" u="none" strike="noStrike" dirty="0">
                        <a:solidFill>
                          <a:srgbClr val="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3802" marR="3802" marT="3802" marB="0"/>
                </a:tc>
                <a:tc>
                  <a:txBody>
                    <a:bodyPr/>
                    <a:lstStyle/>
                    <a:p>
                      <a:pPr algn="ctr" fontAlgn="t"/>
                      <a:r>
                        <a:rPr lang="zh-TW" altLang="en-US" sz="110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柴油</a:t>
                      </a:r>
                      <a:endParaRPr lang="zh-TW" alt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solidFill>
                      <a:schemeClr val="accent5">
                        <a:lumMod val="20000"/>
                        <a:lumOff val="80000"/>
                      </a:schemeClr>
                    </a:solidFill>
                  </a:tcPr>
                </a:tc>
                <a:tc>
                  <a:txBody>
                    <a:bodyPr/>
                    <a:lstStyle/>
                    <a:p>
                      <a:pPr algn="ctr" fontAlgn="ctr"/>
                      <a:r>
                        <a:rPr lang="zh-TW" alt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直接</a:t>
                      </a:r>
                    </a:p>
                  </a:txBody>
                  <a:tcPr marL="36000" marR="36000" marT="36000" marB="36000" anchor="ctr">
                    <a:solidFill>
                      <a:schemeClr val="accent5">
                        <a:lumMod val="20000"/>
                        <a:lumOff val="80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zh-TW" altLang="en-US" sz="1100" b="0" i="0" u="none" strike="noStrike" kern="1200" cap="none" spc="0" normalizeH="0" baseline="0" noProof="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固定燃燒</a:t>
                      </a:r>
                      <a:endParaRPr kumimoji="0" lang="en-US" altLang="zh-TW" sz="1100" b="0"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nchor="ctr">
                    <a:solidFill>
                      <a:schemeClr val="accent5">
                        <a:lumMod val="20000"/>
                        <a:lumOff val="80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altLang="zh-TW" sz="1100" b="0"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CO</a:t>
                      </a:r>
                      <a:r>
                        <a:rPr kumimoji="0" lang="en-US" altLang="zh-TW" sz="1100" b="0" i="0" u="none" strike="noStrike" kern="1200" cap="none" spc="0" normalizeH="0" baseline="-5000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a:t>
                      </a:r>
                      <a:r>
                        <a:rPr kumimoji="0" lang="en-US" altLang="zh-TW" sz="1100" b="0"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/CH</a:t>
                      </a:r>
                      <a:r>
                        <a:rPr kumimoji="0" lang="en-US" altLang="zh-TW" sz="1100" b="0" i="0" u="none" strike="noStrike" kern="1200" cap="none" spc="0" normalizeH="0" baseline="-5000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4</a:t>
                      </a:r>
                      <a:r>
                        <a:rPr kumimoji="0" lang="en-US" altLang="zh-TW" sz="1100" b="0"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/N</a:t>
                      </a:r>
                      <a:r>
                        <a:rPr kumimoji="0" lang="en-US" altLang="zh-TW" sz="1100" b="0" i="0" u="none" strike="noStrike" kern="1200" cap="none" spc="0" normalizeH="0" baseline="-5000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a:t>
                      </a:r>
                      <a:r>
                        <a:rPr kumimoji="0" lang="en-US" altLang="zh-TW" sz="1100" b="0"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O</a:t>
                      </a:r>
                    </a:p>
                  </a:txBody>
                  <a:tcPr marL="36000" marR="36000" marT="36000" marB="36000">
                    <a:solidFill>
                      <a:schemeClr val="accent5">
                        <a:lumMod val="20000"/>
                        <a:lumOff val="80000"/>
                      </a:schemeClr>
                    </a:solidFill>
                  </a:tcPr>
                </a:tc>
                <a:extLst>
                  <a:ext uri="{0D108BD9-81ED-4DB2-BD59-A6C34878D82A}">
                    <a16:rowId xmlns:a16="http://schemas.microsoft.com/office/drawing/2014/main" val="1396242803"/>
                  </a:ext>
                </a:extLst>
              </a:tr>
              <a:tr h="225433">
                <a:tc vMerge="1">
                  <a:txBody>
                    <a:bodyPr/>
                    <a:lstStyle/>
                    <a:p>
                      <a:pPr algn="l" fontAlgn="t"/>
                      <a:endParaRPr lang="zh-TW" altLang="en-US" sz="1400" b="0" i="0" u="none" strike="noStrike" dirty="0">
                        <a:solidFill>
                          <a:srgbClr val="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114059" marR="3802" marT="3802" marB="0"/>
                </a:tc>
                <a:tc vMerge="1">
                  <a:txBody>
                    <a:bodyPr/>
                    <a:lstStyle/>
                    <a:p>
                      <a:pPr algn="ctr" fontAlgn="t"/>
                      <a:endParaRPr lang="zh-TW" altLang="en-US" sz="1400" b="0" i="0" u="none" strike="noStrike" dirty="0">
                        <a:solidFill>
                          <a:srgbClr val="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3802" marR="3802" marT="3802" marB="0"/>
                </a:tc>
                <a:tc>
                  <a:txBody>
                    <a:bodyPr/>
                    <a:lstStyle/>
                    <a:p>
                      <a:pPr algn="ctr" fontAlgn="t"/>
                      <a:r>
                        <a:rPr lang="zh-TW" altLang="en-US" sz="110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廢油混合物</a:t>
                      </a:r>
                      <a:endParaRPr lang="zh-TW" alt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solidFill>
                      <a:schemeClr val="accent5">
                        <a:lumMod val="20000"/>
                        <a:lumOff val="80000"/>
                      </a:schemeClr>
                    </a:solidFill>
                  </a:tcPr>
                </a:tc>
                <a:tc>
                  <a:txBody>
                    <a:bodyPr/>
                    <a:lstStyle/>
                    <a:p>
                      <a:pPr algn="ctr" fontAlgn="ctr"/>
                      <a:r>
                        <a:rPr lang="zh-TW" alt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直接</a:t>
                      </a:r>
                    </a:p>
                  </a:txBody>
                  <a:tcPr marL="36000" marR="36000" marT="36000" marB="36000" anchor="ctr">
                    <a:solidFill>
                      <a:schemeClr val="accent5">
                        <a:lumMod val="20000"/>
                        <a:lumOff val="80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zh-TW" altLang="en-US" sz="1100" b="0" i="0" u="none" strike="noStrike" kern="1200" cap="none" spc="0" normalizeH="0" baseline="0" noProof="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固定燃燒</a:t>
                      </a:r>
                      <a:endParaRPr kumimoji="0" lang="en-US" altLang="zh-TW" sz="1100" b="0"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nchor="ctr">
                    <a:solidFill>
                      <a:schemeClr val="accent5">
                        <a:lumMod val="20000"/>
                        <a:lumOff val="80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altLang="zh-TW" sz="1100" b="0"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CO</a:t>
                      </a:r>
                      <a:r>
                        <a:rPr kumimoji="0" lang="en-US" altLang="zh-TW" sz="1100" b="0" i="0" u="none" strike="noStrike" kern="1200" cap="none" spc="0" normalizeH="0" baseline="-5000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a:t>
                      </a:r>
                      <a:r>
                        <a:rPr kumimoji="0" lang="en-US" altLang="zh-TW" sz="1100" b="0"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/CH</a:t>
                      </a:r>
                      <a:r>
                        <a:rPr kumimoji="0" lang="en-US" altLang="zh-TW" sz="1100" b="0" i="0" u="none" strike="noStrike" kern="1200" cap="none" spc="0" normalizeH="0" baseline="-5000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4</a:t>
                      </a:r>
                      <a:r>
                        <a:rPr kumimoji="0" lang="en-US" altLang="zh-TW" sz="1100" b="0"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/N</a:t>
                      </a:r>
                      <a:r>
                        <a:rPr kumimoji="0" lang="en-US" altLang="zh-TW" sz="1100" b="0" i="0" u="none" strike="noStrike" kern="1200" cap="none" spc="0" normalizeH="0" baseline="-5000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a:t>
                      </a:r>
                      <a:r>
                        <a:rPr kumimoji="0" lang="en-US" altLang="zh-TW" sz="1100" b="0"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O</a:t>
                      </a:r>
                    </a:p>
                  </a:txBody>
                  <a:tcPr marL="36000" marR="36000" marT="36000" marB="36000">
                    <a:solidFill>
                      <a:schemeClr val="accent5">
                        <a:lumMod val="20000"/>
                        <a:lumOff val="80000"/>
                      </a:schemeClr>
                    </a:solidFill>
                  </a:tcPr>
                </a:tc>
                <a:extLst>
                  <a:ext uri="{0D108BD9-81ED-4DB2-BD59-A6C34878D82A}">
                    <a16:rowId xmlns:a16="http://schemas.microsoft.com/office/drawing/2014/main" val="170507022"/>
                  </a:ext>
                </a:extLst>
              </a:tr>
              <a:tr h="225433">
                <a:tc vMerge="1">
                  <a:txBody>
                    <a:bodyPr/>
                    <a:lstStyle/>
                    <a:p>
                      <a:pPr algn="l" fontAlgn="t"/>
                      <a:endParaRPr lang="zh-TW" altLang="en-US" sz="1400" b="0" i="0" u="none" strike="noStrike" dirty="0">
                        <a:solidFill>
                          <a:srgbClr val="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114059" marR="3802" marT="3802" marB="0"/>
                </a:tc>
                <a:tc vMerge="1">
                  <a:txBody>
                    <a:bodyPr/>
                    <a:lstStyle/>
                    <a:p>
                      <a:pPr algn="ctr" fontAlgn="t"/>
                      <a:endParaRPr lang="zh-TW" altLang="en-US" sz="1400" b="0" i="0" u="none" strike="noStrike" dirty="0">
                        <a:solidFill>
                          <a:srgbClr val="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3802" marR="3802" marT="3802" marB="0"/>
                </a:tc>
                <a:tc>
                  <a:txBody>
                    <a:bodyPr/>
                    <a:lstStyle/>
                    <a:p>
                      <a:pPr algn="ctr" fontAlgn="t"/>
                      <a:r>
                        <a:rPr lang="zh-TW" altLang="en-US" sz="110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一般廢棄物</a:t>
                      </a:r>
                      <a:endParaRPr lang="zh-TW" alt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solidFill>
                      <a:schemeClr val="accent5">
                        <a:lumMod val="20000"/>
                        <a:lumOff val="80000"/>
                      </a:schemeClr>
                    </a:solidFill>
                  </a:tcPr>
                </a:tc>
                <a:tc>
                  <a:txBody>
                    <a:bodyPr/>
                    <a:lstStyle/>
                    <a:p>
                      <a:pPr algn="ctr" fontAlgn="ctr"/>
                      <a:r>
                        <a:rPr lang="zh-TW" alt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直接</a:t>
                      </a:r>
                    </a:p>
                  </a:txBody>
                  <a:tcPr marL="36000" marR="36000" marT="36000" marB="36000" anchor="ctr">
                    <a:solidFill>
                      <a:schemeClr val="accent5">
                        <a:lumMod val="20000"/>
                        <a:lumOff val="80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zh-TW" altLang="en-US" sz="1100" b="0" i="0" u="none" strike="noStrike" kern="1200" cap="none" spc="0" normalizeH="0" baseline="0" noProof="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固定燃燒</a:t>
                      </a:r>
                      <a:endParaRPr kumimoji="0" lang="en-US" altLang="zh-TW" sz="1100" b="0"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nchor="ctr">
                    <a:solidFill>
                      <a:schemeClr val="accent5">
                        <a:lumMod val="20000"/>
                        <a:lumOff val="80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altLang="zh-TW" sz="1100" b="0"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CO</a:t>
                      </a:r>
                      <a:r>
                        <a:rPr kumimoji="0" lang="en-US" altLang="zh-TW" sz="1100" b="0" i="0" u="none" strike="noStrike" kern="1200" cap="none" spc="0" normalizeH="0" baseline="-5000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a:t>
                      </a:r>
                      <a:r>
                        <a:rPr kumimoji="0" lang="en-US" altLang="zh-TW" sz="1100" b="0"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/CH</a:t>
                      </a:r>
                      <a:r>
                        <a:rPr kumimoji="0" lang="en-US" altLang="zh-TW" sz="1100" b="0" i="0" u="none" strike="noStrike" kern="1200" cap="none" spc="0" normalizeH="0" baseline="-5000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4</a:t>
                      </a:r>
                      <a:r>
                        <a:rPr kumimoji="0" lang="en-US" altLang="zh-TW" sz="1100" b="0"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/N</a:t>
                      </a:r>
                      <a:r>
                        <a:rPr kumimoji="0" lang="en-US" altLang="zh-TW" sz="1100" b="0" i="0" u="none" strike="noStrike" kern="1200" cap="none" spc="0" normalizeH="0" baseline="-5000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a:t>
                      </a:r>
                      <a:r>
                        <a:rPr kumimoji="0" lang="en-US" altLang="zh-TW" sz="1100" b="0"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O</a:t>
                      </a:r>
                    </a:p>
                  </a:txBody>
                  <a:tcPr marL="36000" marR="36000" marT="36000" marB="36000">
                    <a:solidFill>
                      <a:schemeClr val="accent5">
                        <a:lumMod val="20000"/>
                        <a:lumOff val="80000"/>
                      </a:schemeClr>
                    </a:solidFill>
                  </a:tcPr>
                </a:tc>
                <a:extLst>
                  <a:ext uri="{0D108BD9-81ED-4DB2-BD59-A6C34878D82A}">
                    <a16:rowId xmlns:a16="http://schemas.microsoft.com/office/drawing/2014/main" val="3168857742"/>
                  </a:ext>
                </a:extLst>
              </a:tr>
              <a:tr h="225433">
                <a:tc vMerge="1">
                  <a:txBody>
                    <a:bodyPr/>
                    <a:lstStyle/>
                    <a:p>
                      <a:pPr algn="l" fontAlgn="t"/>
                      <a:endParaRPr lang="zh-TW" altLang="en-US" sz="1400" b="0" i="0" u="none" strike="noStrike" dirty="0">
                        <a:solidFill>
                          <a:srgbClr val="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114059" marR="3802" marT="3802" marB="0"/>
                </a:tc>
                <a:tc vMerge="1">
                  <a:txBody>
                    <a:bodyPr/>
                    <a:lstStyle/>
                    <a:p>
                      <a:pPr algn="ctr" fontAlgn="t"/>
                      <a:endParaRPr lang="zh-TW" altLang="en-US" sz="1400" b="0" i="0" u="none" strike="noStrike" dirty="0">
                        <a:solidFill>
                          <a:srgbClr val="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3802" marR="3802" marT="3802" marB="0"/>
                </a:tc>
                <a:tc>
                  <a:txBody>
                    <a:bodyPr/>
                    <a:lstStyle/>
                    <a:p>
                      <a:pPr algn="ctr" fontAlgn="t"/>
                      <a:r>
                        <a:rPr lang="zh-TW" altLang="en-US" sz="110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生活垃圾</a:t>
                      </a:r>
                      <a:endParaRPr lang="zh-TW" alt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solidFill>
                      <a:schemeClr val="accent5">
                        <a:lumMod val="20000"/>
                        <a:lumOff val="80000"/>
                      </a:schemeClr>
                    </a:solidFill>
                  </a:tcPr>
                </a:tc>
                <a:tc>
                  <a:txBody>
                    <a:bodyPr/>
                    <a:lstStyle/>
                    <a:p>
                      <a:pPr algn="ctr" fontAlgn="ctr"/>
                      <a:r>
                        <a:rPr lang="zh-TW" alt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直接</a:t>
                      </a:r>
                    </a:p>
                  </a:txBody>
                  <a:tcPr marL="36000" marR="36000" marT="36000" marB="36000" anchor="ctr">
                    <a:solidFill>
                      <a:schemeClr val="accent5">
                        <a:lumMod val="20000"/>
                        <a:lumOff val="80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zh-TW" altLang="en-US" sz="1100" b="0"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固定燃燒</a:t>
                      </a:r>
                      <a:endParaRPr kumimoji="0" lang="en-US" altLang="zh-TW" sz="1100" b="0"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nchor="ctr">
                    <a:solidFill>
                      <a:schemeClr val="accent5">
                        <a:lumMod val="20000"/>
                        <a:lumOff val="80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altLang="zh-TW" sz="1100" b="0"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CO</a:t>
                      </a:r>
                      <a:r>
                        <a:rPr kumimoji="0" lang="en-US" altLang="zh-TW" sz="1100" b="0" i="0" u="none" strike="noStrike" kern="1200" cap="none" spc="0" normalizeH="0" baseline="-5000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a:t>
                      </a:r>
                      <a:r>
                        <a:rPr kumimoji="0" lang="en-US" altLang="zh-TW" sz="1100" b="0"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/CH</a:t>
                      </a:r>
                      <a:r>
                        <a:rPr kumimoji="0" lang="en-US" altLang="zh-TW" sz="1100" b="0" i="0" u="none" strike="noStrike" kern="1200" cap="none" spc="0" normalizeH="0" baseline="-5000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4</a:t>
                      </a:r>
                      <a:r>
                        <a:rPr kumimoji="0" lang="en-US" altLang="zh-TW" sz="1100" b="0"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/N</a:t>
                      </a:r>
                      <a:r>
                        <a:rPr kumimoji="0" lang="en-US" altLang="zh-TW" sz="1100" b="0" i="0" u="none" strike="noStrike" kern="1200" cap="none" spc="0" normalizeH="0" baseline="-5000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a:t>
                      </a:r>
                      <a:r>
                        <a:rPr kumimoji="0" lang="en-US" altLang="zh-TW" sz="1100" b="0"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O</a:t>
                      </a:r>
                    </a:p>
                  </a:txBody>
                  <a:tcPr marL="36000" marR="36000" marT="36000" marB="36000">
                    <a:solidFill>
                      <a:schemeClr val="accent5">
                        <a:lumMod val="20000"/>
                        <a:lumOff val="80000"/>
                      </a:schemeClr>
                    </a:solidFill>
                  </a:tcPr>
                </a:tc>
                <a:extLst>
                  <a:ext uri="{0D108BD9-81ED-4DB2-BD59-A6C34878D82A}">
                    <a16:rowId xmlns:a16="http://schemas.microsoft.com/office/drawing/2014/main" val="2863923042"/>
                  </a:ext>
                </a:extLst>
              </a:tr>
              <a:tr h="225433">
                <a:tc vMerge="1">
                  <a:txBody>
                    <a:bodyPr/>
                    <a:lstStyle/>
                    <a:p>
                      <a:pPr algn="l" fontAlgn="t"/>
                      <a:endParaRPr lang="zh-TW" altLang="en-US" sz="1400" b="0" i="0" u="none" strike="noStrike" dirty="0">
                        <a:solidFill>
                          <a:srgbClr val="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114059" marR="3802" marT="3802" marB="0"/>
                </a:tc>
                <a:tc vMerge="1">
                  <a:txBody>
                    <a:bodyPr/>
                    <a:lstStyle/>
                    <a:p>
                      <a:pPr algn="ctr" fontAlgn="t"/>
                      <a:endParaRPr lang="zh-TW" altLang="en-US" sz="1400" b="0" i="0" u="none" strike="noStrike" dirty="0">
                        <a:solidFill>
                          <a:srgbClr val="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3802" marR="3802" marT="3802" marB="0"/>
                </a:tc>
                <a:tc>
                  <a:txBody>
                    <a:bodyPr/>
                    <a:lstStyle/>
                    <a:p>
                      <a:pPr algn="ctr" fontAlgn="t"/>
                      <a:r>
                        <a:rPr lang="zh-TW" altLang="en-US" sz="110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熟料</a:t>
                      </a:r>
                      <a:endParaRPr lang="zh-TW" alt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solidFill>
                      <a:schemeClr val="accent5">
                        <a:lumMod val="40000"/>
                        <a:lumOff val="60000"/>
                      </a:schemeClr>
                    </a:solidFill>
                  </a:tcPr>
                </a:tc>
                <a:tc>
                  <a:txBody>
                    <a:bodyPr/>
                    <a:lstStyle/>
                    <a:p>
                      <a:pPr algn="ctr" fontAlgn="ctr"/>
                      <a:r>
                        <a:rPr lang="zh-TW" alt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直接</a:t>
                      </a:r>
                    </a:p>
                  </a:txBody>
                  <a:tcPr marL="36000" marR="36000" marT="36000" marB="36000" anchor="ctr">
                    <a:solidFill>
                      <a:schemeClr val="accent5">
                        <a:lumMod val="40000"/>
                        <a:lumOff val="60000"/>
                      </a:schemeClr>
                    </a:solidFill>
                  </a:tcPr>
                </a:tc>
                <a:tc>
                  <a:txBody>
                    <a:bodyPr/>
                    <a:lstStyle/>
                    <a:p>
                      <a:pPr algn="ctr" fontAlgn="t"/>
                      <a:r>
                        <a:rPr lang="zh-TW" altLang="en-US" sz="110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製程</a:t>
                      </a:r>
                      <a:endParaRPr 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nchor="ctr">
                    <a:solidFill>
                      <a:schemeClr val="accent5">
                        <a:lumMod val="40000"/>
                        <a:lumOff val="60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altLang="zh-TW" sz="1100" b="0"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CO</a:t>
                      </a:r>
                      <a:r>
                        <a:rPr kumimoji="0" lang="en-US" altLang="zh-TW" sz="1100" b="0" i="0" u="none" strike="noStrike" kern="1200" cap="none" spc="0" normalizeH="0" baseline="-5000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a:t>
                      </a:r>
                      <a:endParaRPr kumimoji="0" lang="en-US" altLang="zh-TW" sz="1100" b="0"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solidFill>
                      <a:schemeClr val="accent5">
                        <a:lumMod val="40000"/>
                        <a:lumOff val="60000"/>
                      </a:schemeClr>
                    </a:solidFill>
                  </a:tcPr>
                </a:tc>
                <a:extLst>
                  <a:ext uri="{0D108BD9-81ED-4DB2-BD59-A6C34878D82A}">
                    <a16:rowId xmlns:a16="http://schemas.microsoft.com/office/drawing/2014/main" val="1874578342"/>
                  </a:ext>
                </a:extLst>
              </a:tr>
              <a:tr h="225433">
                <a:tc vMerge="1">
                  <a:txBody>
                    <a:bodyPr/>
                    <a:lstStyle/>
                    <a:p>
                      <a:pPr algn="l" fontAlgn="t"/>
                      <a:endParaRPr lang="zh-TW" altLang="en-US" sz="1400" b="0" i="0" u="none" strike="noStrike" dirty="0">
                        <a:solidFill>
                          <a:srgbClr val="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114059" marR="3802" marT="3802" marB="0"/>
                </a:tc>
                <a:tc vMerge="1">
                  <a:txBody>
                    <a:bodyPr/>
                    <a:lstStyle/>
                    <a:p>
                      <a:pPr algn="ctr" fontAlgn="t"/>
                      <a:endParaRPr lang="zh-TW" altLang="en-US" sz="1400" b="0" i="0" u="none" strike="noStrike" dirty="0">
                        <a:solidFill>
                          <a:srgbClr val="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3802" marR="3802" marT="3802" marB="0"/>
                </a:tc>
                <a:tc>
                  <a:txBody>
                    <a:bodyPr/>
                    <a:lstStyle/>
                    <a:p>
                      <a:pPr algn="ctr" fontAlgn="t"/>
                      <a:r>
                        <a:rPr lang="zh-TW" altLang="en-US" sz="110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尿素</a:t>
                      </a:r>
                      <a:endParaRPr lang="zh-TW" alt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solidFill>
                      <a:schemeClr val="accent5">
                        <a:lumMod val="40000"/>
                        <a:lumOff val="60000"/>
                      </a:schemeClr>
                    </a:solidFill>
                  </a:tcPr>
                </a:tc>
                <a:tc>
                  <a:txBody>
                    <a:bodyPr/>
                    <a:lstStyle/>
                    <a:p>
                      <a:pPr algn="ctr" fontAlgn="ctr"/>
                      <a:r>
                        <a:rPr lang="zh-TW" alt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直接</a:t>
                      </a:r>
                    </a:p>
                  </a:txBody>
                  <a:tcPr marL="36000" marR="36000" marT="36000" marB="36000" anchor="ctr">
                    <a:solidFill>
                      <a:schemeClr val="accent5">
                        <a:lumMod val="40000"/>
                        <a:lumOff val="60000"/>
                      </a:schemeClr>
                    </a:solidFill>
                  </a:tcPr>
                </a:tc>
                <a:tc>
                  <a:txBody>
                    <a:bodyPr/>
                    <a:lstStyle/>
                    <a:p>
                      <a:pPr algn="ctr" fontAlgn="t"/>
                      <a:r>
                        <a:rPr lang="zh-TW" altLang="en-US" sz="110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製程</a:t>
                      </a:r>
                      <a:endParaRPr 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nchor="ctr">
                    <a:solidFill>
                      <a:schemeClr val="accent5">
                        <a:lumMod val="40000"/>
                        <a:lumOff val="60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altLang="zh-TW" sz="1100" b="0"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CO</a:t>
                      </a:r>
                      <a:r>
                        <a:rPr kumimoji="0" lang="en-US" altLang="zh-TW" sz="1100" b="0" i="0" u="none" strike="noStrike" kern="1200" cap="none" spc="0" normalizeH="0" baseline="-5000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a:t>
                      </a:r>
                      <a:endParaRPr kumimoji="0" lang="en-US" altLang="zh-TW" sz="1100" b="0"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solidFill>
                      <a:schemeClr val="accent5">
                        <a:lumMod val="40000"/>
                        <a:lumOff val="60000"/>
                      </a:schemeClr>
                    </a:solidFill>
                  </a:tcPr>
                </a:tc>
                <a:extLst>
                  <a:ext uri="{0D108BD9-81ED-4DB2-BD59-A6C34878D82A}">
                    <a16:rowId xmlns:a16="http://schemas.microsoft.com/office/drawing/2014/main" val="4054061527"/>
                  </a:ext>
                </a:extLst>
              </a:tr>
              <a:tr h="225433">
                <a:tc rowSpan="2">
                  <a:txBody>
                    <a:bodyPr/>
                    <a:lstStyle/>
                    <a:p>
                      <a:pPr algn="ctr" fontAlgn="t"/>
                      <a:r>
                        <a:rPr lang="zh-TW" altLang="en-US" sz="110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交通運輸活動</a:t>
                      </a:r>
                      <a:endParaRPr lang="zh-TW" alt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nchor="ctr">
                    <a:solidFill>
                      <a:schemeClr val="bg1">
                        <a:lumMod val="95000"/>
                      </a:schemeClr>
                    </a:solidFill>
                  </a:tcPr>
                </a:tc>
                <a:tc rowSpan="2">
                  <a:txBody>
                    <a:bodyPr/>
                    <a:lstStyle/>
                    <a:p>
                      <a:pPr algn="ctr" fontAlgn="t"/>
                      <a:r>
                        <a:rPr lang="zh-TW" altLang="en-US" sz="110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運輸作業車輛</a:t>
                      </a:r>
                      <a:br>
                        <a:rPr lang="zh-TW" altLang="en-US" sz="110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br>
                      <a:r>
                        <a:rPr lang="zh-TW" altLang="en-US" sz="110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（公務車</a:t>
                      </a:r>
                      <a:r>
                        <a:rPr lang="en-US" altLang="zh-TW" sz="110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割草機）</a:t>
                      </a:r>
                      <a:endParaRPr lang="zh-TW" alt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nchor="ctr">
                    <a:solidFill>
                      <a:schemeClr val="bg1">
                        <a:lumMod val="95000"/>
                      </a:schemeClr>
                    </a:solidFill>
                  </a:tcPr>
                </a:tc>
                <a:tc>
                  <a:txBody>
                    <a:bodyPr/>
                    <a:lstStyle/>
                    <a:p>
                      <a:pPr algn="ctr" fontAlgn="t"/>
                      <a:r>
                        <a:rPr lang="zh-TW" altLang="en-US" sz="110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柴油</a:t>
                      </a:r>
                      <a:endParaRPr lang="zh-TW" alt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solidFill>
                      <a:schemeClr val="accent5">
                        <a:lumMod val="60000"/>
                        <a:lumOff val="40000"/>
                      </a:schemeClr>
                    </a:solidFill>
                  </a:tcPr>
                </a:tc>
                <a:tc>
                  <a:txBody>
                    <a:bodyPr/>
                    <a:lstStyle/>
                    <a:p>
                      <a:pPr algn="ctr" fontAlgn="ctr"/>
                      <a:r>
                        <a:rPr lang="zh-TW" alt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直接</a:t>
                      </a:r>
                    </a:p>
                  </a:txBody>
                  <a:tcPr marL="36000" marR="36000" marT="36000" marB="36000" anchor="ctr">
                    <a:solidFill>
                      <a:schemeClr val="accent5">
                        <a:lumMod val="60000"/>
                        <a:lumOff val="40000"/>
                      </a:schemeClr>
                    </a:solidFill>
                  </a:tcPr>
                </a:tc>
                <a:tc>
                  <a:txBody>
                    <a:bodyPr/>
                    <a:lstStyle/>
                    <a:p>
                      <a:pPr algn="ctr" fontAlgn="t"/>
                      <a:r>
                        <a:rPr lang="zh-TW" altLang="en-US" sz="110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移動燃燒</a:t>
                      </a:r>
                      <a:endParaRPr 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nchor="ctr">
                    <a:solidFill>
                      <a:schemeClr val="accent5">
                        <a:lumMod val="60000"/>
                        <a:lumOff val="40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altLang="zh-TW" sz="1100" b="0"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CO</a:t>
                      </a:r>
                      <a:r>
                        <a:rPr kumimoji="0" lang="en-US" altLang="zh-TW" sz="1100" b="0" i="0" u="none" strike="noStrike" kern="1200" cap="none" spc="0" normalizeH="0" baseline="-5000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a:t>
                      </a:r>
                      <a:r>
                        <a:rPr kumimoji="0" lang="en-US" altLang="zh-TW" sz="1100" b="0"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/CH</a:t>
                      </a:r>
                      <a:r>
                        <a:rPr kumimoji="0" lang="en-US" altLang="zh-TW" sz="1100" b="0" i="0" u="none" strike="noStrike" kern="1200" cap="none" spc="0" normalizeH="0" baseline="-5000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4</a:t>
                      </a:r>
                      <a:r>
                        <a:rPr kumimoji="0" lang="en-US" altLang="zh-TW" sz="1100" b="0"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/N</a:t>
                      </a:r>
                      <a:r>
                        <a:rPr kumimoji="0" lang="en-US" altLang="zh-TW" sz="1100" b="0" i="0" u="none" strike="noStrike" kern="1200" cap="none" spc="0" normalizeH="0" baseline="-5000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a:t>
                      </a:r>
                      <a:r>
                        <a:rPr kumimoji="0" lang="en-US" altLang="zh-TW" sz="1100" b="0"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O</a:t>
                      </a:r>
                    </a:p>
                  </a:txBody>
                  <a:tcPr marL="36000" marR="36000" marT="36000" marB="36000">
                    <a:solidFill>
                      <a:schemeClr val="accent5">
                        <a:lumMod val="60000"/>
                        <a:lumOff val="40000"/>
                      </a:schemeClr>
                    </a:solidFill>
                  </a:tcPr>
                </a:tc>
                <a:extLst>
                  <a:ext uri="{0D108BD9-81ED-4DB2-BD59-A6C34878D82A}">
                    <a16:rowId xmlns:a16="http://schemas.microsoft.com/office/drawing/2014/main" val="3572220764"/>
                  </a:ext>
                </a:extLst>
              </a:tr>
              <a:tr h="225433">
                <a:tc vMerge="1">
                  <a:txBody>
                    <a:bodyPr/>
                    <a:lstStyle/>
                    <a:p>
                      <a:pPr algn="l" fontAlgn="ctr"/>
                      <a:endParaRPr lang="zh-TW" altLang="en-US" sz="1400" b="0" i="0" u="none" strike="noStrike" dirty="0">
                        <a:solidFill>
                          <a:srgbClr val="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114059" marR="3802" marT="3802" marB="0" anchor="ctr"/>
                </a:tc>
                <a:tc vMerge="1">
                  <a:txBody>
                    <a:bodyPr/>
                    <a:lstStyle/>
                    <a:p>
                      <a:pPr algn="ctr" fontAlgn="t"/>
                      <a:endParaRPr lang="zh-TW" altLang="en-US" sz="1400" b="0" i="0" u="none" strike="noStrike" dirty="0">
                        <a:solidFill>
                          <a:srgbClr val="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3802" marR="3802" marT="3802" marB="0"/>
                </a:tc>
                <a:tc>
                  <a:txBody>
                    <a:bodyPr/>
                    <a:lstStyle/>
                    <a:p>
                      <a:pPr algn="ctr" fontAlgn="ctr"/>
                      <a:r>
                        <a:rPr lang="zh-TW" altLang="en-US" sz="110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車用汽油</a:t>
                      </a:r>
                      <a:endParaRPr lang="zh-TW" alt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nchor="ctr">
                    <a:solidFill>
                      <a:schemeClr val="accent5">
                        <a:lumMod val="60000"/>
                        <a:lumOff val="40000"/>
                      </a:schemeClr>
                    </a:solidFill>
                  </a:tcPr>
                </a:tc>
                <a:tc>
                  <a:txBody>
                    <a:bodyPr/>
                    <a:lstStyle/>
                    <a:p>
                      <a:pPr algn="ctr" fontAlgn="ctr"/>
                      <a:r>
                        <a:rPr lang="zh-TW" alt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直接</a:t>
                      </a:r>
                    </a:p>
                  </a:txBody>
                  <a:tcPr marL="36000" marR="36000" marT="36000" marB="36000" anchor="ctr">
                    <a:solidFill>
                      <a:schemeClr val="accent5">
                        <a:lumMod val="60000"/>
                        <a:lumOff val="40000"/>
                      </a:schemeClr>
                    </a:solidFill>
                  </a:tcPr>
                </a:tc>
                <a:tc>
                  <a:txBody>
                    <a:bodyPr/>
                    <a:lstStyle/>
                    <a:p>
                      <a:pPr algn="ctr" fontAlgn="t"/>
                      <a:r>
                        <a:rPr lang="zh-TW" altLang="en-US" sz="110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移動燃燒</a:t>
                      </a:r>
                      <a:endParaRPr lang="en-US" altLang="zh-TW"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nchor="ctr">
                    <a:solidFill>
                      <a:schemeClr val="accent5">
                        <a:lumMod val="60000"/>
                        <a:lumOff val="40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altLang="zh-TW" sz="1100" b="0"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CO</a:t>
                      </a:r>
                      <a:r>
                        <a:rPr kumimoji="0" lang="en-US" altLang="zh-TW" sz="1100" b="0" i="0" u="none" strike="noStrike" kern="1200" cap="none" spc="0" normalizeH="0" baseline="-5000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a:t>
                      </a:r>
                      <a:r>
                        <a:rPr kumimoji="0" lang="en-US" altLang="zh-TW" sz="1100" b="0"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/CH</a:t>
                      </a:r>
                      <a:r>
                        <a:rPr kumimoji="0" lang="en-US" altLang="zh-TW" sz="1100" b="0" i="0" u="none" strike="noStrike" kern="1200" cap="none" spc="0" normalizeH="0" baseline="-5000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4</a:t>
                      </a:r>
                      <a:r>
                        <a:rPr kumimoji="0" lang="en-US" altLang="zh-TW" sz="1100" b="0"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/N</a:t>
                      </a:r>
                      <a:r>
                        <a:rPr kumimoji="0" lang="en-US" altLang="zh-TW" sz="1100" b="0" i="0" u="none" strike="noStrike" kern="1200" cap="none" spc="0" normalizeH="0" baseline="-5000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a:t>
                      </a:r>
                      <a:r>
                        <a:rPr kumimoji="0" lang="en-US" altLang="zh-TW" sz="1100" b="0"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O</a:t>
                      </a:r>
                    </a:p>
                  </a:txBody>
                  <a:tcPr marL="36000" marR="36000" marT="36000" marB="36000" anchor="ctr">
                    <a:solidFill>
                      <a:schemeClr val="accent5">
                        <a:lumMod val="60000"/>
                        <a:lumOff val="40000"/>
                      </a:schemeClr>
                    </a:solidFill>
                  </a:tcPr>
                </a:tc>
                <a:extLst>
                  <a:ext uri="{0D108BD9-81ED-4DB2-BD59-A6C34878D82A}">
                    <a16:rowId xmlns:a16="http://schemas.microsoft.com/office/drawing/2014/main" val="2046976366"/>
                  </a:ext>
                </a:extLst>
              </a:tr>
              <a:tr h="288062">
                <a:tc>
                  <a:txBody>
                    <a:bodyPr/>
                    <a:lstStyle/>
                    <a:p>
                      <a:pPr algn="ctr" fontAlgn="t"/>
                      <a:r>
                        <a:rPr lang="zh-TW" altLang="en-US" sz="110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維修保養程序</a:t>
                      </a:r>
                      <a:endParaRPr lang="zh-TW" alt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nchor="ctr">
                    <a:solidFill>
                      <a:schemeClr val="bg1">
                        <a:lumMod val="85000"/>
                      </a:schemeClr>
                    </a:solidFill>
                  </a:tcPr>
                </a:tc>
                <a:tc>
                  <a:txBody>
                    <a:bodyPr/>
                    <a:lstStyle/>
                    <a:p>
                      <a:pPr algn="ctr" fontAlgn="t"/>
                      <a:r>
                        <a:rPr lang="zh-TW" altLang="en-US" sz="110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氣體斷路器</a:t>
                      </a:r>
                      <a:endParaRPr lang="zh-TW" alt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nchor="ctr">
                    <a:solidFill>
                      <a:schemeClr val="bg1">
                        <a:lumMod val="85000"/>
                      </a:schemeClr>
                    </a:solidFill>
                  </a:tcPr>
                </a:tc>
                <a:tc>
                  <a:txBody>
                    <a:bodyPr/>
                    <a:lstStyle/>
                    <a:p>
                      <a:pPr algn="ctr" fontAlgn="t"/>
                      <a:r>
                        <a:rPr lang="en-US" sz="1100" u="none" strike="noStrike" baseline="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SF</a:t>
                      </a:r>
                      <a:r>
                        <a:rPr lang="en-US" sz="1100" u="none" strike="noStrike" baseline="-500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6</a:t>
                      </a:r>
                      <a:endParaRPr lang="en-US" sz="1100" b="0" i="0" u="none" strike="noStrike" baseline="-500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solidFill>
                      <a:schemeClr val="accent5"/>
                    </a:solidFill>
                  </a:tcPr>
                </a:tc>
                <a:tc>
                  <a:txBody>
                    <a:bodyPr/>
                    <a:lstStyle/>
                    <a:p>
                      <a:pPr algn="ctr" fontAlgn="ctr"/>
                      <a:r>
                        <a:rPr lang="zh-TW" alt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直接</a:t>
                      </a:r>
                    </a:p>
                  </a:txBody>
                  <a:tcPr marL="36000" marR="36000" marT="36000" marB="36000" anchor="ctr">
                    <a:solidFill>
                      <a:schemeClr val="accent5"/>
                    </a:solidFill>
                  </a:tcPr>
                </a:tc>
                <a:tc>
                  <a:txBody>
                    <a:bodyPr/>
                    <a:lstStyle/>
                    <a:p>
                      <a:pPr algn="ctr" fontAlgn="t"/>
                      <a:r>
                        <a:rPr kumimoji="0" lang="zh-TW" altLang="en-US" sz="1100" b="0"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逸散</a:t>
                      </a:r>
                      <a:endParaRPr 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nchor="ctr">
                    <a:solidFill>
                      <a:schemeClr val="accent5"/>
                    </a:solidFill>
                  </a:tcPr>
                </a:tc>
                <a:tc>
                  <a:txBody>
                    <a:bodyPr/>
                    <a:lstStyle/>
                    <a:p>
                      <a:pPr algn="ctr" fontAlgn="t"/>
                      <a:r>
                        <a:rPr lang="en-US" sz="1100" u="none" strike="noStrike" baseline="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SF</a:t>
                      </a:r>
                      <a:r>
                        <a:rPr lang="en-US" sz="1100" u="none" strike="noStrike" baseline="-500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6</a:t>
                      </a:r>
                      <a:endParaRPr lang="en-US" sz="1100" b="0" i="0" u="none" strike="noStrike" baseline="-500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solidFill>
                      <a:schemeClr val="accent5"/>
                    </a:solidFill>
                  </a:tcPr>
                </a:tc>
                <a:extLst>
                  <a:ext uri="{0D108BD9-81ED-4DB2-BD59-A6C34878D82A}">
                    <a16:rowId xmlns:a16="http://schemas.microsoft.com/office/drawing/2014/main" val="1864733391"/>
                  </a:ext>
                </a:extLst>
              </a:tr>
              <a:tr h="225433">
                <a:tc>
                  <a:txBody>
                    <a:bodyPr/>
                    <a:lstStyle/>
                    <a:p>
                      <a:pPr algn="ctr" fontAlgn="t"/>
                      <a:r>
                        <a:rPr lang="zh-TW" altLang="en-US" sz="110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消防活動</a:t>
                      </a:r>
                      <a:endParaRPr lang="zh-TW" alt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nchor="ctr">
                    <a:solidFill>
                      <a:schemeClr val="bg1">
                        <a:lumMod val="95000"/>
                      </a:schemeClr>
                    </a:solidFill>
                  </a:tcPr>
                </a:tc>
                <a:tc>
                  <a:txBody>
                    <a:bodyPr/>
                    <a:lstStyle/>
                    <a:p>
                      <a:pPr algn="ctr" fontAlgn="t"/>
                      <a:r>
                        <a:rPr lang="zh-TW" altLang="en-US" sz="110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消防設備</a:t>
                      </a:r>
                      <a:endParaRPr lang="zh-TW" alt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nchor="ctr">
                    <a:solidFill>
                      <a:schemeClr val="bg1">
                        <a:lumMod val="95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altLang="zh-TW" sz="1100" b="0"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CO</a:t>
                      </a:r>
                      <a:r>
                        <a:rPr kumimoji="0" lang="en-US" altLang="zh-TW" sz="1100" b="0" i="0" u="none" strike="noStrike" kern="1200" cap="none" spc="0" normalizeH="0" baseline="-5000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a:t>
                      </a:r>
                      <a:endParaRPr kumimoji="0" lang="en-US" altLang="zh-TW" sz="1100" b="0"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solidFill>
                      <a:schemeClr val="accent5"/>
                    </a:solidFill>
                  </a:tcPr>
                </a:tc>
                <a:tc>
                  <a:txBody>
                    <a:bodyPr/>
                    <a:lstStyle/>
                    <a:p>
                      <a:pPr algn="ctr" fontAlgn="ctr"/>
                      <a:r>
                        <a:rPr lang="zh-TW" alt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直接</a:t>
                      </a:r>
                    </a:p>
                  </a:txBody>
                  <a:tcPr marL="36000" marR="36000" marT="36000" marB="36000" anchor="ctr">
                    <a:solidFill>
                      <a:schemeClr val="accent5"/>
                    </a:solidFill>
                  </a:tcPr>
                </a:tc>
                <a:tc>
                  <a:txBody>
                    <a:bodyPr/>
                    <a:lstStyle/>
                    <a:p>
                      <a:pPr algn="ctr" fontAlgn="t"/>
                      <a:r>
                        <a:rPr kumimoji="0" lang="zh-TW" altLang="en-US" sz="1100" b="0"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逸散</a:t>
                      </a:r>
                      <a:endParaRPr 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nchor="ctr">
                    <a:solidFill>
                      <a:schemeClr val="accent5"/>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altLang="zh-TW" sz="1100" b="0"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CO</a:t>
                      </a:r>
                      <a:r>
                        <a:rPr kumimoji="0" lang="en-US" altLang="zh-TW" sz="1100" b="0" i="0" u="none" strike="noStrike" kern="1200" cap="none" spc="0" normalizeH="0" baseline="-5000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a:t>
                      </a:r>
                      <a:endParaRPr kumimoji="0" lang="en-US" altLang="zh-TW" sz="1100" b="0"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solidFill>
                      <a:schemeClr val="accent5"/>
                    </a:solidFill>
                  </a:tcPr>
                </a:tc>
                <a:extLst>
                  <a:ext uri="{0D108BD9-81ED-4DB2-BD59-A6C34878D82A}">
                    <a16:rowId xmlns:a16="http://schemas.microsoft.com/office/drawing/2014/main" val="1570391353"/>
                  </a:ext>
                </a:extLst>
              </a:tr>
              <a:tr h="225433">
                <a:tc>
                  <a:txBody>
                    <a:bodyPr/>
                    <a:lstStyle/>
                    <a:p>
                      <a:pPr algn="ctr" fontAlgn="t"/>
                      <a:r>
                        <a:rPr lang="zh-TW" altLang="en-US" sz="1100" u="none" strike="noStrike">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水肥</a:t>
                      </a:r>
                      <a:r>
                        <a:rPr lang="en-US" altLang="zh-TW" sz="1100" u="none" strike="noStrike">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u="none" strike="noStrike">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化糞</a:t>
                      </a:r>
                      <a:r>
                        <a:rPr lang="en-US" altLang="zh-TW" sz="1100" u="none" strike="noStrike">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100" u="none" strike="noStrike">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程序</a:t>
                      </a:r>
                      <a:endParaRPr lang="zh-TW" altLang="en-US" sz="1100" b="0" i="0" u="none" strike="noStrike">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nchor="ctr">
                    <a:solidFill>
                      <a:schemeClr val="bg1">
                        <a:lumMod val="85000"/>
                      </a:schemeClr>
                    </a:solidFill>
                  </a:tcPr>
                </a:tc>
                <a:tc>
                  <a:txBody>
                    <a:bodyPr/>
                    <a:lstStyle/>
                    <a:p>
                      <a:pPr algn="ctr" fontAlgn="t"/>
                      <a:r>
                        <a:rPr lang="zh-TW" altLang="en-US" sz="110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化糞池</a:t>
                      </a:r>
                      <a:endParaRPr lang="zh-TW" alt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nchor="ctr">
                    <a:solidFill>
                      <a:schemeClr val="bg1">
                        <a:lumMod val="85000"/>
                      </a:schemeClr>
                    </a:solidFill>
                  </a:tcPr>
                </a:tc>
                <a:tc>
                  <a:txBody>
                    <a:bodyPr/>
                    <a:lstStyle/>
                    <a:p>
                      <a:pPr algn="ctr" fontAlgn="t"/>
                      <a:r>
                        <a:rPr lang="zh-TW" altLang="en-US" sz="110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水肥</a:t>
                      </a:r>
                      <a:endParaRPr lang="zh-TW" alt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solidFill>
                      <a:schemeClr val="accent5"/>
                    </a:solidFill>
                  </a:tcPr>
                </a:tc>
                <a:tc>
                  <a:txBody>
                    <a:bodyPr/>
                    <a:lstStyle/>
                    <a:p>
                      <a:pPr algn="ctr" fontAlgn="ctr"/>
                      <a:r>
                        <a:rPr lang="zh-TW" alt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直接</a:t>
                      </a:r>
                    </a:p>
                  </a:txBody>
                  <a:tcPr marL="36000" marR="36000" marT="36000" marB="36000" anchor="ctr">
                    <a:solidFill>
                      <a:schemeClr val="accent5"/>
                    </a:solidFill>
                  </a:tcPr>
                </a:tc>
                <a:tc>
                  <a:txBody>
                    <a:bodyPr/>
                    <a:lstStyle/>
                    <a:p>
                      <a:pPr algn="ctr" fontAlgn="t"/>
                      <a:r>
                        <a:rPr kumimoji="0" lang="zh-TW" altLang="en-US" sz="1100" b="0"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逸散</a:t>
                      </a:r>
                      <a:endParaRPr 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nchor="ctr">
                    <a:solidFill>
                      <a:schemeClr val="accent5"/>
                    </a:solidFill>
                  </a:tcPr>
                </a:tc>
                <a:tc>
                  <a:txBody>
                    <a:bodyPr/>
                    <a:lstStyle/>
                    <a:p>
                      <a:pPr algn="ctr" fontAlgn="t"/>
                      <a:r>
                        <a:rPr lang="en-US" altLang="zh-TW" sz="1100" u="none" strike="noStrike" baseline="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CH</a:t>
                      </a:r>
                      <a:r>
                        <a:rPr lang="en-US" altLang="zh-TW" sz="1100" u="none" strike="noStrike" baseline="-500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4</a:t>
                      </a:r>
                      <a:endParaRPr lang="en-US" altLang="zh-TW" sz="1100" b="0" i="0" u="none" strike="noStrike" baseline="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solidFill>
                      <a:schemeClr val="accent5"/>
                    </a:solidFill>
                  </a:tcPr>
                </a:tc>
                <a:extLst>
                  <a:ext uri="{0D108BD9-81ED-4DB2-BD59-A6C34878D82A}">
                    <a16:rowId xmlns:a16="http://schemas.microsoft.com/office/drawing/2014/main" val="2766111150"/>
                  </a:ext>
                </a:extLst>
              </a:tr>
              <a:tr h="225433">
                <a:tc rowSpan="2">
                  <a:txBody>
                    <a:bodyPr/>
                    <a:lstStyle/>
                    <a:p>
                      <a:pPr algn="ctr" fontAlgn="t"/>
                      <a:r>
                        <a:rPr lang="zh-TW" altLang="en-US" sz="110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冷媒補充</a:t>
                      </a:r>
                      <a:endParaRPr lang="zh-TW" alt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nchor="ctr">
                    <a:solidFill>
                      <a:schemeClr val="bg1">
                        <a:lumMod val="95000"/>
                      </a:schemeClr>
                    </a:solidFill>
                  </a:tcPr>
                </a:tc>
                <a:tc>
                  <a:txBody>
                    <a:bodyPr/>
                    <a:lstStyle/>
                    <a:p>
                      <a:pPr algn="ctr" fontAlgn="t"/>
                      <a:r>
                        <a:rPr lang="zh-TW" altLang="en-US" sz="110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運輸作業車輛</a:t>
                      </a:r>
                      <a:endParaRPr lang="zh-TW" alt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nchor="ctr">
                    <a:solidFill>
                      <a:schemeClr val="bg1">
                        <a:lumMod val="95000"/>
                      </a:schemeClr>
                    </a:solidFill>
                  </a:tcPr>
                </a:tc>
                <a:tc>
                  <a:txBody>
                    <a:bodyPr/>
                    <a:lstStyle/>
                    <a:p>
                      <a:pPr algn="ctr" fontAlgn="t"/>
                      <a:r>
                        <a:rPr lang="en-US" sz="1100" u="none" strike="noStrike">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R-134a</a:t>
                      </a:r>
                      <a:endParaRPr lang="en-US" sz="1100" b="0" i="0" u="none" strike="noStrike">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solidFill>
                      <a:schemeClr val="accent5"/>
                    </a:solidFill>
                  </a:tcPr>
                </a:tc>
                <a:tc>
                  <a:txBody>
                    <a:bodyPr/>
                    <a:lstStyle/>
                    <a:p>
                      <a:pPr algn="ctr" fontAlgn="ctr"/>
                      <a:r>
                        <a:rPr lang="zh-TW" alt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直接</a:t>
                      </a:r>
                    </a:p>
                  </a:txBody>
                  <a:tcPr marL="36000" marR="36000" marT="36000" marB="36000" anchor="ctr">
                    <a:solidFill>
                      <a:schemeClr val="accent5"/>
                    </a:solidFill>
                  </a:tcPr>
                </a:tc>
                <a:tc>
                  <a:txBody>
                    <a:bodyPr/>
                    <a:lstStyle/>
                    <a:p>
                      <a:pPr algn="ctr" fontAlgn="t"/>
                      <a:r>
                        <a:rPr kumimoji="0" lang="zh-TW" altLang="en-US" sz="1100" b="0"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逸散</a:t>
                      </a:r>
                      <a:endParaRPr 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nchor="ctr">
                    <a:solidFill>
                      <a:schemeClr val="accent5"/>
                    </a:solidFill>
                  </a:tcPr>
                </a:tc>
                <a:tc>
                  <a:txBody>
                    <a:bodyPr/>
                    <a:lstStyle/>
                    <a:p>
                      <a:pPr algn="ctr" fontAlgn="t"/>
                      <a:r>
                        <a:rPr lang="en-US" sz="110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HFCs</a:t>
                      </a:r>
                      <a:endParaRPr 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solidFill>
                      <a:schemeClr val="accent5"/>
                    </a:solidFill>
                  </a:tcPr>
                </a:tc>
                <a:extLst>
                  <a:ext uri="{0D108BD9-81ED-4DB2-BD59-A6C34878D82A}">
                    <a16:rowId xmlns:a16="http://schemas.microsoft.com/office/drawing/2014/main" val="3875926478"/>
                  </a:ext>
                </a:extLst>
              </a:tr>
              <a:tr h="225433">
                <a:tc vMerge="1">
                  <a:txBody>
                    <a:bodyPr/>
                    <a:lstStyle/>
                    <a:p>
                      <a:pPr algn="l" fontAlgn="t"/>
                      <a:endParaRPr lang="zh-TW" altLang="en-US" sz="1400" b="0" i="0" u="none" strike="noStrike" dirty="0">
                        <a:solidFill>
                          <a:srgbClr val="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171088" marR="3802" marT="3802" marB="0"/>
                </a:tc>
                <a:tc>
                  <a:txBody>
                    <a:bodyPr/>
                    <a:lstStyle/>
                    <a:p>
                      <a:pPr algn="ctr" fontAlgn="t"/>
                      <a:r>
                        <a:rPr lang="zh-TW" altLang="en-US" sz="110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辦公室冷氣</a:t>
                      </a:r>
                      <a:endParaRPr lang="zh-TW" alt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nchor="ctr">
                    <a:solidFill>
                      <a:schemeClr val="bg1">
                        <a:lumMod val="95000"/>
                      </a:schemeClr>
                    </a:solidFill>
                  </a:tcPr>
                </a:tc>
                <a:tc>
                  <a:txBody>
                    <a:bodyPr/>
                    <a:lstStyle/>
                    <a:p>
                      <a:pPr algn="ctr" fontAlgn="t"/>
                      <a:r>
                        <a:rPr lang="en-US" sz="110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R-410a</a:t>
                      </a:r>
                      <a:endParaRPr 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solidFill>
                      <a:schemeClr val="accent5"/>
                    </a:solidFill>
                  </a:tcPr>
                </a:tc>
                <a:tc>
                  <a:txBody>
                    <a:bodyPr/>
                    <a:lstStyle/>
                    <a:p>
                      <a:pPr algn="ctr" fontAlgn="ctr"/>
                      <a:r>
                        <a:rPr lang="zh-TW" alt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直接</a:t>
                      </a:r>
                    </a:p>
                  </a:txBody>
                  <a:tcPr marL="36000" marR="36000" marT="36000" marB="36000" anchor="ctr">
                    <a:solidFill>
                      <a:schemeClr val="accent5"/>
                    </a:solidFill>
                  </a:tcPr>
                </a:tc>
                <a:tc>
                  <a:txBody>
                    <a:bodyPr/>
                    <a:lstStyle/>
                    <a:p>
                      <a:pPr algn="ctr" fontAlgn="t"/>
                      <a:r>
                        <a:rPr kumimoji="0" lang="zh-TW" altLang="en-US" sz="1100" b="0" i="0" u="none" strike="noStrike" kern="1200" cap="none" spc="0" normalizeH="0" baseline="0" noProof="0" dirty="0">
                          <a:ln>
                            <a:noFill/>
                          </a:ln>
                          <a:solidFill>
                            <a:schemeClr val="tx1">
                              <a:lumMod val="75000"/>
                              <a:lumOff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逸散</a:t>
                      </a:r>
                      <a:endParaRPr 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nchor="ctr">
                    <a:solidFill>
                      <a:schemeClr val="accent5"/>
                    </a:solidFill>
                  </a:tcPr>
                </a:tc>
                <a:tc>
                  <a:txBody>
                    <a:bodyPr/>
                    <a:lstStyle/>
                    <a:p>
                      <a:pPr algn="ctr" fontAlgn="t"/>
                      <a:r>
                        <a:rPr lang="en-US" sz="110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HFCs</a:t>
                      </a:r>
                      <a:endParaRPr 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solidFill>
                      <a:schemeClr val="accent5"/>
                    </a:solidFill>
                  </a:tcPr>
                </a:tc>
                <a:extLst>
                  <a:ext uri="{0D108BD9-81ED-4DB2-BD59-A6C34878D82A}">
                    <a16:rowId xmlns:a16="http://schemas.microsoft.com/office/drawing/2014/main" val="4010975544"/>
                  </a:ext>
                </a:extLst>
              </a:tr>
              <a:tr h="383134">
                <a:tc>
                  <a:txBody>
                    <a:bodyPr/>
                    <a:lstStyle/>
                    <a:p>
                      <a:pPr algn="ctr" fontAlgn="t"/>
                      <a:r>
                        <a:rPr lang="zh-TW" altLang="en-US" sz="110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其他未分類製程</a:t>
                      </a:r>
                      <a:endParaRPr lang="zh-TW" alt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nchor="ctr">
                    <a:solidFill>
                      <a:schemeClr val="bg1">
                        <a:lumMod val="85000"/>
                      </a:schemeClr>
                    </a:solidFill>
                  </a:tcPr>
                </a:tc>
                <a:tc>
                  <a:txBody>
                    <a:bodyPr/>
                    <a:lstStyle/>
                    <a:p>
                      <a:pPr algn="ctr" fontAlgn="t"/>
                      <a:r>
                        <a:rPr lang="zh-TW" altLang="en-US" sz="110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其他未歸類設施</a:t>
                      </a:r>
                      <a:endParaRPr lang="zh-TW" alt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nchor="ctr">
                    <a:solidFill>
                      <a:schemeClr val="bg1">
                        <a:lumMod val="85000"/>
                      </a:schemeClr>
                    </a:solidFill>
                  </a:tcPr>
                </a:tc>
                <a:tc>
                  <a:txBody>
                    <a:bodyPr/>
                    <a:lstStyle/>
                    <a:p>
                      <a:pPr algn="ctr" fontAlgn="t"/>
                      <a:r>
                        <a:rPr lang="zh-TW" altLang="en-US" sz="110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外購電力</a:t>
                      </a:r>
                      <a:endParaRPr lang="zh-TW" alt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nchor="ctr">
                    <a:solidFill>
                      <a:srgbClr val="2E75B6"/>
                    </a:solidFill>
                  </a:tcPr>
                </a:tc>
                <a:tc>
                  <a:txBody>
                    <a:bodyPr/>
                    <a:lstStyle/>
                    <a:p>
                      <a:pPr algn="ctr" fontAlgn="t"/>
                      <a:r>
                        <a:rPr lang="zh-TW" altLang="en-US"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能源間接</a:t>
                      </a:r>
                    </a:p>
                  </a:txBody>
                  <a:tcPr marL="36000" marR="36000" marT="36000" marB="36000" anchor="ctr">
                    <a:solidFill>
                      <a:srgbClr val="2E75B6"/>
                    </a:solidFill>
                  </a:tcPr>
                </a:tc>
                <a:tc>
                  <a:txBody>
                    <a:bodyPr/>
                    <a:lstStyle/>
                    <a:p>
                      <a:pPr algn="ctr" fontAlgn="t"/>
                      <a:r>
                        <a:rPr lang="zh-TW" altLang="en-US" sz="110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能源間接</a:t>
                      </a:r>
                      <a:endParaRPr lang="en-US" altLang="zh-TW" sz="1100" b="0" i="0" u="none" strike="noStrike"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nchor="ctr">
                    <a:solidFill>
                      <a:srgbClr val="2E75B6"/>
                    </a:solidFill>
                  </a:tcPr>
                </a:tc>
                <a:tc>
                  <a:txBody>
                    <a:bodyPr/>
                    <a:lstStyle/>
                    <a:p>
                      <a:pPr algn="ctr" fontAlgn="t"/>
                      <a:r>
                        <a:rPr lang="en-US" altLang="zh-TW" sz="1100" u="none" strike="noStrike" baseline="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CO</a:t>
                      </a:r>
                      <a:r>
                        <a:rPr lang="en-US" altLang="zh-TW" sz="1100" u="none" strike="noStrike" baseline="-500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en-US" altLang="zh-TW" sz="1100" u="none" strike="noStrike" baseline="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e</a:t>
                      </a:r>
                      <a:endParaRPr lang="en-US" altLang="zh-TW" sz="1100" b="0" i="0" u="none" strike="noStrike" baseline="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36000" marT="36000" marB="36000" anchor="ctr">
                    <a:solidFill>
                      <a:srgbClr val="2E75B6"/>
                    </a:solidFill>
                  </a:tcPr>
                </a:tc>
                <a:extLst>
                  <a:ext uri="{0D108BD9-81ED-4DB2-BD59-A6C34878D82A}">
                    <a16:rowId xmlns:a16="http://schemas.microsoft.com/office/drawing/2014/main" val="920140232"/>
                  </a:ext>
                </a:extLst>
              </a:tr>
            </a:tbl>
          </a:graphicData>
        </a:graphic>
      </p:graphicFrame>
      <p:sp>
        <p:nvSpPr>
          <p:cNvPr id="42" name="文字方塊 41">
            <a:extLst>
              <a:ext uri="{FF2B5EF4-FFF2-40B4-BE49-F238E27FC236}">
                <a16:creationId xmlns:a16="http://schemas.microsoft.com/office/drawing/2014/main" id="{CE8E3D13-EE94-4622-A458-345AE8248482}"/>
              </a:ext>
            </a:extLst>
          </p:cNvPr>
          <p:cNvSpPr txBox="1"/>
          <p:nvPr/>
        </p:nvSpPr>
        <p:spPr>
          <a:xfrm>
            <a:off x="585279" y="1224209"/>
            <a:ext cx="9935581" cy="461152"/>
          </a:xfrm>
          <a:prstGeom prst="rect">
            <a:avLst/>
          </a:prstGeom>
          <a:noFill/>
        </p:spPr>
        <p:txBody>
          <a:bodyPr wrap="square">
            <a:spAutoFit/>
          </a:bodyPr>
          <a:lstStyle/>
          <a:p>
            <a:pPr marL="457200" indent="-457200">
              <a:lnSpc>
                <a:spcPts val="3100"/>
              </a:lnSpc>
              <a:spcBef>
                <a:spcPts val="600"/>
              </a:spcBef>
              <a:spcAft>
                <a:spcPts val="600"/>
              </a:spcAft>
              <a:buBlip>
                <a:blip r:embed="rId4"/>
              </a:buBlip>
            </a:pPr>
            <a:r>
              <a:rPr lang="zh-TW" altLang="en-US" sz="2400" dirty="0">
                <a:solidFill>
                  <a:schemeClr val="tx1">
                    <a:lumMod val="65000"/>
                    <a:lumOff val="35000"/>
                  </a:schemeClr>
                </a:solidFill>
                <a:latin typeface="微軟正黑體" panose="020B0604030504040204" pitchFamily="34" charset="-120"/>
                <a:ea typeface="微軟正黑體" panose="020B0604030504040204" pitchFamily="34" charset="-120"/>
              </a:rPr>
              <a:t>事業邊界內溫室氣體排放源及其溫室氣體種類逐一列出</a:t>
            </a:r>
            <a:endParaRPr lang="en-US" altLang="zh-TW" sz="24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6190174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形 3">
            <a:extLst>
              <a:ext uri="{FF2B5EF4-FFF2-40B4-BE49-F238E27FC236}">
                <a16:creationId xmlns:a16="http://schemas.microsoft.com/office/drawing/2014/main" id="{88262BCE-14C3-DA5F-03E5-EB2027B742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2963" y="183098"/>
            <a:ext cx="1791313" cy="551629"/>
          </a:xfrm>
          <a:prstGeom prst="rect">
            <a:avLst/>
          </a:prstGeom>
        </p:spPr>
      </p:pic>
      <p:sp>
        <p:nvSpPr>
          <p:cNvPr id="7" name="文字方塊 6">
            <a:extLst>
              <a:ext uri="{FF2B5EF4-FFF2-40B4-BE49-F238E27FC236}">
                <a16:creationId xmlns:a16="http://schemas.microsoft.com/office/drawing/2014/main" id="{F70C26D7-D47A-4DB0-8574-5648EED3F8A5}"/>
              </a:ext>
            </a:extLst>
          </p:cNvPr>
          <p:cNvSpPr txBox="1"/>
          <p:nvPr/>
        </p:nvSpPr>
        <p:spPr>
          <a:xfrm>
            <a:off x="0" y="242008"/>
            <a:ext cx="12192000" cy="830997"/>
          </a:xfrm>
          <a:prstGeom prst="rect">
            <a:avLst/>
          </a:prstGeom>
          <a:noFill/>
        </p:spPr>
        <p:txBody>
          <a:bodyPr wrap="square" rtlCol="0">
            <a:spAutoFit/>
          </a:bodyPr>
          <a:lstStyle/>
          <a:p>
            <a:pPr algn="ctr"/>
            <a:r>
              <a:rPr lang="en-US" altLang="zh-TW" sz="4800" b="1" dirty="0">
                <a:solidFill>
                  <a:schemeClr val="tx1">
                    <a:lumMod val="65000"/>
                    <a:lumOff val="35000"/>
                  </a:schemeClr>
                </a:solidFill>
                <a:latin typeface="微軟正黑體" panose="020B0604030504040204" pitchFamily="34" charset="-120"/>
                <a:ea typeface="微軟正黑體" panose="020B0604030504040204" pitchFamily="34" charset="-120"/>
              </a:rPr>
              <a:t>STEP.2</a:t>
            </a: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 排放源鑑別</a:t>
            </a:r>
          </a:p>
        </p:txBody>
      </p:sp>
      <p:sp>
        <p:nvSpPr>
          <p:cNvPr id="43" name="內容版面配置區 2">
            <a:extLst>
              <a:ext uri="{FF2B5EF4-FFF2-40B4-BE49-F238E27FC236}">
                <a16:creationId xmlns:a16="http://schemas.microsoft.com/office/drawing/2014/main" id="{71913B0F-4E86-4EE8-ACEB-1CFD597D8202}"/>
              </a:ext>
            </a:extLst>
          </p:cNvPr>
          <p:cNvSpPr txBox="1">
            <a:spLocks/>
          </p:cNvSpPr>
          <p:nvPr/>
        </p:nvSpPr>
        <p:spPr>
          <a:xfrm>
            <a:off x="838200" y="1592263"/>
            <a:ext cx="10515600" cy="43513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lnSpc>
                <a:spcPts val="3600"/>
              </a:lnSpc>
              <a:spcBef>
                <a:spcPts val="600"/>
              </a:spcBef>
              <a:spcAft>
                <a:spcPts val="600"/>
              </a:spcAft>
              <a:buFont typeface="Arial" panose="020B0604020202020204" pitchFamily="34" charset="0"/>
              <a:buNone/>
              <a:defRPr/>
            </a:pPr>
            <a:endParaRPr lang="en-US" altLang="zh-TW"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44" name="矩形 43">
            <a:extLst>
              <a:ext uri="{FF2B5EF4-FFF2-40B4-BE49-F238E27FC236}">
                <a16:creationId xmlns:a16="http://schemas.microsoft.com/office/drawing/2014/main" id="{356ACDA4-CAC7-4A92-AB81-1703EB70CB65}"/>
              </a:ext>
            </a:extLst>
          </p:cNvPr>
          <p:cNvSpPr/>
          <p:nvPr/>
        </p:nvSpPr>
        <p:spPr>
          <a:xfrm>
            <a:off x="631825" y="1260177"/>
            <a:ext cx="11026775" cy="1075423"/>
          </a:xfrm>
          <a:prstGeom prst="rect">
            <a:avLst/>
          </a:prstGeom>
        </p:spPr>
        <p:txBody>
          <a:bodyPr wrap="square">
            <a:spAutoFit/>
          </a:bodyPr>
          <a:lstStyle/>
          <a:p>
            <a:pPr marL="457200" indent="-457200" algn="just" eaLnBrk="1" fontAlgn="auto" hangingPunct="1">
              <a:lnSpc>
                <a:spcPct val="114000"/>
              </a:lnSpc>
              <a:spcBef>
                <a:spcPts val="0"/>
              </a:spcBef>
              <a:spcAft>
                <a:spcPts val="1067"/>
              </a:spcAft>
              <a:buFont typeface="Wingdings" panose="05000000000000000000" pitchFamily="2" charset="2"/>
              <a:buChar char="p"/>
              <a:defRPr/>
            </a:pPr>
            <a:r>
              <a:rPr lang="zh-TW" altLang="en-US" sz="2400" dirty="0">
                <a:solidFill>
                  <a:srgbClr val="404040"/>
                </a:solidFill>
                <a:latin typeface="Times New Roman" panose="02020603050405020304" pitchFamily="18" charset="0"/>
                <a:ea typeface="微軟正黑體" panose="020B0604030504040204" pitchFamily="34" charset="-120"/>
                <a:cs typeface="Times New Roman" panose="02020603050405020304" pitchFamily="18" charset="0"/>
              </a:rPr>
              <a:t>事業應</a:t>
            </a:r>
            <a:r>
              <a:rPr lang="zh-TW" altLang="en-US" sz="2400" b="1" dirty="0">
                <a:solidFill>
                  <a:srgbClr val="C00000"/>
                </a:solidFill>
                <a:latin typeface="Times New Roman" panose="02020603050405020304" pitchFamily="18" charset="0"/>
                <a:ea typeface="微軟正黑體" panose="020B0604030504040204" pitchFamily="34" charset="-120"/>
                <a:cs typeface="Times New Roman" panose="02020603050405020304" pitchFamily="18" charset="0"/>
              </a:rPr>
              <a:t>鑑別</a:t>
            </a:r>
            <a:r>
              <a:rPr lang="zh-TW" altLang="en-US" sz="2400" dirty="0">
                <a:solidFill>
                  <a:srgbClr val="404040"/>
                </a:solidFill>
                <a:latin typeface="Times New Roman" panose="02020603050405020304" pitchFamily="18" charset="0"/>
                <a:ea typeface="微軟正黑體" panose="020B0604030504040204" pitchFamily="34" charset="-120"/>
                <a:cs typeface="Times New Roman" panose="02020603050405020304" pitchFamily="18" charset="0"/>
              </a:rPr>
              <a:t>邊界內</a:t>
            </a:r>
            <a:r>
              <a:rPr lang="zh-TW" altLang="en-US" sz="2400" b="1" dirty="0">
                <a:solidFill>
                  <a:srgbClr val="C00000"/>
                </a:solidFill>
                <a:latin typeface="Times New Roman" panose="02020603050405020304" pitchFamily="18" charset="0"/>
                <a:ea typeface="微軟正黑體" panose="020B0604030504040204" pitchFamily="34" charset="-120"/>
                <a:cs typeface="Times New Roman" panose="02020603050405020304" pitchFamily="18" charset="0"/>
              </a:rPr>
              <a:t>所有可能產生直接排放與能源間接排放之排放源</a:t>
            </a:r>
            <a:r>
              <a:rPr lang="zh-TW" altLang="en-US" sz="2400" dirty="0">
                <a:solidFill>
                  <a:srgbClr val="404040"/>
                </a:solidFill>
                <a:latin typeface="Times New Roman" panose="02020603050405020304" pitchFamily="18" charset="0"/>
                <a:ea typeface="微軟正黑體" panose="020B0604030504040204" pitchFamily="34" charset="-120"/>
                <a:cs typeface="Times New Roman" panose="02020603050405020304" pitchFamily="18" charset="0"/>
              </a:rPr>
              <a:t>。</a:t>
            </a:r>
          </a:p>
          <a:p>
            <a:pPr marL="457200" indent="-457200" algn="just" eaLnBrk="1" fontAlgn="auto" hangingPunct="1">
              <a:lnSpc>
                <a:spcPct val="114000"/>
              </a:lnSpc>
              <a:spcBef>
                <a:spcPts val="0"/>
              </a:spcBef>
              <a:spcAft>
                <a:spcPts val="1067"/>
              </a:spcAft>
              <a:buFont typeface="Wingdings" panose="05000000000000000000" pitchFamily="2" charset="2"/>
              <a:buChar char="p"/>
              <a:defRPr/>
            </a:pPr>
            <a:r>
              <a:rPr lang="zh-TW" altLang="en-US" sz="2400" b="1" dirty="0">
                <a:solidFill>
                  <a:srgbClr val="404040"/>
                </a:solidFill>
                <a:latin typeface="Times New Roman" panose="02020603050405020304" pitchFamily="18" charset="0"/>
                <a:ea typeface="微軟正黑體" panose="020B0604030504040204" pitchFamily="34" charset="-120"/>
                <a:cs typeface="Times New Roman" panose="02020603050405020304" pitchFamily="18" charset="0"/>
              </a:rPr>
              <a:t>盤查報告書內容</a:t>
            </a:r>
            <a:r>
              <a:rPr lang="zh-TW" altLang="en-US" sz="2400" dirty="0">
                <a:solidFill>
                  <a:srgbClr val="404040"/>
                </a:solidFill>
                <a:latin typeface="Times New Roman" panose="02020603050405020304" pitchFamily="18" charset="0"/>
                <a:ea typeface="微軟正黑體" panose="020B0604030504040204" pitchFamily="34" charset="-120"/>
                <a:cs typeface="Times New Roman" panose="02020603050405020304" pitchFamily="18" charset="0"/>
              </a:rPr>
              <a:t>須包含：</a:t>
            </a:r>
            <a:endParaRPr lang="en-US" altLang="zh-TW" sz="2400" dirty="0">
              <a:solidFill>
                <a:srgbClr val="40404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pic>
        <p:nvPicPr>
          <p:cNvPr id="45" name="圖片 3">
            <a:extLst>
              <a:ext uri="{FF2B5EF4-FFF2-40B4-BE49-F238E27FC236}">
                <a16:creationId xmlns:a16="http://schemas.microsoft.com/office/drawing/2014/main" id="{CF8AA786-2B45-421C-B024-98C126D05C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3525" y="2335600"/>
            <a:ext cx="5966650" cy="32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矩形 45">
            <a:extLst>
              <a:ext uri="{FF2B5EF4-FFF2-40B4-BE49-F238E27FC236}">
                <a16:creationId xmlns:a16="http://schemas.microsoft.com/office/drawing/2014/main" id="{31C14C88-B0A1-4B41-BE5B-9A64F8D22E30}"/>
              </a:ext>
            </a:extLst>
          </p:cNvPr>
          <p:cNvSpPr/>
          <p:nvPr/>
        </p:nvSpPr>
        <p:spPr>
          <a:xfrm>
            <a:off x="838201" y="2335600"/>
            <a:ext cx="4656900" cy="4273862"/>
          </a:xfrm>
          <a:prstGeom prst="rect">
            <a:avLst/>
          </a:prstGeom>
        </p:spPr>
        <p:txBody>
          <a:bodyPr wrap="square">
            <a:spAutoFit/>
          </a:bodyPr>
          <a:lstStyle/>
          <a:p>
            <a:pPr lvl="1" indent="-457200" algn="just" eaLnBrk="1" fontAlgn="auto" hangingPunct="1">
              <a:lnSpc>
                <a:spcPct val="114000"/>
              </a:lnSpc>
              <a:spcBef>
                <a:spcPts val="0"/>
              </a:spcBef>
              <a:spcAft>
                <a:spcPts val="0"/>
              </a:spcAft>
              <a:buFont typeface="Wingdings" panose="05000000000000000000" pitchFamily="2" charset="2"/>
              <a:buAutoNum type="circleNumWdWhitePlain"/>
              <a:defRPr/>
            </a:pPr>
            <a:r>
              <a:rPr lang="zh-TW" altLang="en-US" sz="2000"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rPr>
              <a:t>與前一年相較，增設、拆除或停止使用之排放源設備及使用之原（燃）物料</a:t>
            </a:r>
            <a:endParaRPr lang="en-US" altLang="zh-TW" sz="2000"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endParaRPr>
          </a:p>
          <a:p>
            <a:pPr lvl="1" indent="-457200" algn="just" eaLnBrk="1" fontAlgn="auto" hangingPunct="1">
              <a:lnSpc>
                <a:spcPct val="114000"/>
              </a:lnSpc>
              <a:spcBef>
                <a:spcPts val="0"/>
              </a:spcBef>
              <a:spcAft>
                <a:spcPts val="0"/>
              </a:spcAft>
              <a:buFont typeface="Wingdings" panose="05000000000000000000" pitchFamily="2" charset="2"/>
              <a:buAutoNum type="circleNumWdWhitePlain"/>
              <a:defRPr/>
            </a:pPr>
            <a:r>
              <a:rPr lang="zh-TW" altLang="en-US" sz="2000"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rPr>
              <a:t>以圖示呈現全廠（場）與溫室氣體排放相關之各製程流向及排放源名稱</a:t>
            </a:r>
            <a:endParaRPr lang="en-US" altLang="zh-TW" sz="2000"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endParaRPr>
          </a:p>
          <a:p>
            <a:pPr lvl="1" indent="-457200" algn="just" eaLnBrk="1" fontAlgn="auto" hangingPunct="1">
              <a:lnSpc>
                <a:spcPct val="114000"/>
              </a:lnSpc>
              <a:spcBef>
                <a:spcPts val="0"/>
              </a:spcBef>
              <a:spcAft>
                <a:spcPts val="0"/>
              </a:spcAft>
              <a:buFont typeface="Wingdings" panose="05000000000000000000" pitchFamily="2" charset="2"/>
              <a:buAutoNum type="circleNumWdWhitePlain"/>
              <a:defRPr/>
            </a:pPr>
            <a:r>
              <a:rPr lang="zh-TW" altLang="en-US" sz="2000"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rPr>
              <a:t>各製程實際操作時數、日數及主要產品產量</a:t>
            </a:r>
            <a:endParaRPr lang="en-US" altLang="zh-TW" sz="2000"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endParaRPr>
          </a:p>
          <a:p>
            <a:pPr lvl="1" indent="-457200" algn="just" eaLnBrk="1" fontAlgn="auto" hangingPunct="1">
              <a:lnSpc>
                <a:spcPct val="114000"/>
              </a:lnSpc>
              <a:spcBef>
                <a:spcPts val="0"/>
              </a:spcBef>
              <a:spcAft>
                <a:spcPts val="0"/>
              </a:spcAft>
              <a:buFont typeface="Wingdings" panose="05000000000000000000" pitchFamily="2" charset="2"/>
              <a:buAutoNum type="circleNumWdWhitePlain"/>
              <a:defRPr/>
            </a:pPr>
            <a:r>
              <a:rPr lang="zh-TW" altLang="en-US" sz="2000"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rPr>
              <a:t>表列說明排放源、原（燃）物料種類、產品名稱、直接或間接排放、排放型式、排放溫室氣體種類、是否為生質能源及汽電共生設備等</a:t>
            </a:r>
          </a:p>
        </p:txBody>
      </p:sp>
      <p:sp>
        <p:nvSpPr>
          <p:cNvPr id="47" name="矩形 46">
            <a:extLst>
              <a:ext uri="{FF2B5EF4-FFF2-40B4-BE49-F238E27FC236}">
                <a16:creationId xmlns:a16="http://schemas.microsoft.com/office/drawing/2014/main" id="{1740812E-A522-4487-99EE-2E1163885AB0}"/>
              </a:ext>
            </a:extLst>
          </p:cNvPr>
          <p:cNvSpPr/>
          <p:nvPr/>
        </p:nvSpPr>
        <p:spPr>
          <a:xfrm>
            <a:off x="7676603" y="5918119"/>
            <a:ext cx="1800493" cy="369332"/>
          </a:xfrm>
          <a:prstGeom prst="rect">
            <a:avLst/>
          </a:prstGeom>
        </p:spPr>
        <p:txBody>
          <a:bodyPr wrap="none">
            <a:spAutoFit/>
          </a:bodyPr>
          <a:lstStyle/>
          <a:p>
            <a:pPr algn="ctr"/>
            <a:r>
              <a:rPr lang="zh-TW" altLang="en-US" b="1" u="sng" dirty="0">
                <a:solidFill>
                  <a:srgbClr val="404040"/>
                </a:solidFill>
                <a:latin typeface="微軟正黑體" panose="020B0604030504040204" pitchFamily="34" charset="-120"/>
                <a:ea typeface="微軟正黑體" panose="020B0604030504040204" pitchFamily="34" charset="-120"/>
              </a:rPr>
              <a:t>製程流程圖範例</a:t>
            </a:r>
          </a:p>
        </p:txBody>
      </p:sp>
      <p:grpSp>
        <p:nvGrpSpPr>
          <p:cNvPr id="48" name="群組 47">
            <a:extLst>
              <a:ext uri="{FF2B5EF4-FFF2-40B4-BE49-F238E27FC236}">
                <a16:creationId xmlns:a16="http://schemas.microsoft.com/office/drawing/2014/main" id="{BF667F47-D06D-48B1-A3E0-58B173C8CABB}"/>
              </a:ext>
            </a:extLst>
          </p:cNvPr>
          <p:cNvGrpSpPr/>
          <p:nvPr/>
        </p:nvGrpSpPr>
        <p:grpSpPr>
          <a:xfrm>
            <a:off x="10262597" y="1200386"/>
            <a:ext cx="1602378" cy="646114"/>
            <a:chOff x="5538651" y="696082"/>
            <a:chExt cx="1602378" cy="646114"/>
          </a:xfrm>
        </p:grpSpPr>
        <p:sp>
          <p:nvSpPr>
            <p:cNvPr id="49" name="矩形 48">
              <a:extLst>
                <a:ext uri="{FF2B5EF4-FFF2-40B4-BE49-F238E27FC236}">
                  <a16:creationId xmlns:a16="http://schemas.microsoft.com/office/drawing/2014/main" id="{A144A351-F0E9-4171-A5D9-4FC7E18FE2A2}"/>
                </a:ext>
              </a:extLst>
            </p:cNvPr>
            <p:cNvSpPr/>
            <p:nvPr/>
          </p:nvSpPr>
          <p:spPr>
            <a:xfrm>
              <a:off x="5538651" y="696082"/>
              <a:ext cx="1602378" cy="64611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sz="2000" b="1" dirty="0">
                  <a:solidFill>
                    <a:srgbClr val="50B495"/>
                  </a:solidFill>
                  <a:latin typeface="微軟正黑體" panose="020B0604030504040204" pitchFamily="34" charset="-120"/>
                  <a:ea typeface="微軟正黑體" panose="020B0604030504040204" pitchFamily="34" charset="-120"/>
                </a:rPr>
                <a:t>        第</a:t>
              </a:r>
              <a:r>
                <a:rPr lang="en-US" altLang="zh-TW" sz="2000" b="1" dirty="0">
                  <a:solidFill>
                    <a:srgbClr val="50B495"/>
                  </a:solidFill>
                  <a:latin typeface="微軟正黑體" panose="020B0604030504040204" pitchFamily="34" charset="-120"/>
                  <a:ea typeface="微軟正黑體" panose="020B0604030504040204" pitchFamily="34" charset="-120"/>
                </a:rPr>
                <a:t>3</a:t>
              </a:r>
              <a:r>
                <a:rPr lang="zh-TW" altLang="en-US" sz="2000" b="1" dirty="0">
                  <a:solidFill>
                    <a:srgbClr val="50B495"/>
                  </a:solidFill>
                  <a:latin typeface="微軟正黑體" panose="020B0604030504040204" pitchFamily="34" charset="-120"/>
                  <a:ea typeface="微軟正黑體" panose="020B0604030504040204" pitchFamily="34" charset="-120"/>
                </a:rPr>
                <a:t>條</a:t>
              </a:r>
            </a:p>
          </p:txBody>
        </p:sp>
        <p:sp>
          <p:nvSpPr>
            <p:cNvPr id="50" name="Freeform: Shape 46">
              <a:extLst>
                <a:ext uri="{FF2B5EF4-FFF2-40B4-BE49-F238E27FC236}">
                  <a16:creationId xmlns:a16="http://schemas.microsoft.com/office/drawing/2014/main" id="{F2C8296C-B5F0-49AB-ACD0-D7F8132449D9}"/>
                </a:ext>
              </a:extLst>
            </p:cNvPr>
            <p:cNvSpPr>
              <a:spLocks noChangeArrowheads="1"/>
            </p:cNvSpPr>
            <p:nvPr/>
          </p:nvSpPr>
          <p:spPr bwMode="auto">
            <a:xfrm>
              <a:off x="5610935" y="817057"/>
              <a:ext cx="546026" cy="434803"/>
            </a:xfrm>
            <a:custGeom>
              <a:avLst/>
              <a:gdLst>
                <a:gd name="connsiteX0" fmla="*/ 147264 w 1018237"/>
                <a:gd name="connsiteY0" fmla="*/ 509749 h 771181"/>
                <a:gd name="connsiteX1" fmla="*/ 198105 w 1018237"/>
                <a:gd name="connsiteY1" fmla="*/ 733583 h 771181"/>
                <a:gd name="connsiteX2" fmla="*/ 212130 w 1018237"/>
                <a:gd name="connsiteY2" fmla="*/ 744076 h 771181"/>
                <a:gd name="connsiteX3" fmla="*/ 301540 w 1018237"/>
                <a:gd name="connsiteY3" fmla="*/ 744076 h 771181"/>
                <a:gd name="connsiteX4" fmla="*/ 312935 w 1018237"/>
                <a:gd name="connsiteY4" fmla="*/ 737955 h 771181"/>
                <a:gd name="connsiteX5" fmla="*/ 315565 w 1018237"/>
                <a:gd name="connsiteY5" fmla="*/ 726589 h 771181"/>
                <a:gd name="connsiteX6" fmla="*/ 284009 w 1018237"/>
                <a:gd name="connsiteY6" fmla="*/ 584943 h 771181"/>
                <a:gd name="connsiteX7" fmla="*/ 267354 w 1018237"/>
                <a:gd name="connsiteY7" fmla="*/ 509749 h 771181"/>
                <a:gd name="connsiteX8" fmla="*/ 293651 w 1018237"/>
                <a:gd name="connsiteY8" fmla="*/ 507126 h 771181"/>
                <a:gd name="connsiteX9" fmla="*/ 306799 w 1018237"/>
                <a:gd name="connsiteY9" fmla="*/ 567456 h 771181"/>
                <a:gd name="connsiteX10" fmla="*/ 352381 w 1018237"/>
                <a:gd name="connsiteY10" fmla="*/ 514995 h 771181"/>
                <a:gd name="connsiteX11" fmla="*/ 352381 w 1018237"/>
                <a:gd name="connsiteY11" fmla="*/ 507126 h 771181"/>
                <a:gd name="connsiteX12" fmla="*/ 920084 w 1018237"/>
                <a:gd name="connsiteY12" fmla="*/ 457657 h 771181"/>
                <a:gd name="connsiteX13" fmla="*/ 928695 w 1018237"/>
                <a:gd name="connsiteY13" fmla="*/ 459801 h 771181"/>
                <a:gd name="connsiteX14" fmla="*/ 1010503 w 1018237"/>
                <a:gd name="connsiteY14" fmla="*/ 515561 h 771181"/>
                <a:gd name="connsiteX15" fmla="*/ 1014808 w 1018237"/>
                <a:gd name="connsiteY15" fmla="*/ 534433 h 771181"/>
                <a:gd name="connsiteX16" fmla="*/ 1003614 w 1018237"/>
                <a:gd name="connsiteY16" fmla="*/ 539580 h 771181"/>
                <a:gd name="connsiteX17" fmla="*/ 995863 w 1018237"/>
                <a:gd name="connsiteY17" fmla="*/ 537007 h 771181"/>
                <a:gd name="connsiteX18" fmla="*/ 914917 w 1018237"/>
                <a:gd name="connsiteY18" fmla="*/ 481247 h 771181"/>
                <a:gd name="connsiteX19" fmla="*/ 911473 w 1018237"/>
                <a:gd name="connsiteY19" fmla="*/ 463233 h 771181"/>
                <a:gd name="connsiteX20" fmla="*/ 920084 w 1018237"/>
                <a:gd name="connsiteY20" fmla="*/ 457657 h 771181"/>
                <a:gd name="connsiteX21" fmla="*/ 834938 w 1018237"/>
                <a:gd name="connsiteY21" fmla="*/ 396113 h 771181"/>
                <a:gd name="connsiteX22" fmla="*/ 844714 w 1018237"/>
                <a:gd name="connsiteY22" fmla="*/ 399153 h 771181"/>
                <a:gd name="connsiteX23" fmla="*/ 879772 w 1018237"/>
                <a:gd name="connsiteY23" fmla="*/ 421671 h 771181"/>
                <a:gd name="connsiteX24" fmla="*/ 882469 w 1018237"/>
                <a:gd name="connsiteY24" fmla="*/ 440586 h 771181"/>
                <a:gd name="connsiteX25" fmla="*/ 871682 w 1018237"/>
                <a:gd name="connsiteY25" fmla="*/ 446892 h 771181"/>
                <a:gd name="connsiteX26" fmla="*/ 863591 w 1018237"/>
                <a:gd name="connsiteY26" fmla="*/ 444189 h 771181"/>
                <a:gd name="connsiteX27" fmla="*/ 830331 w 1018237"/>
                <a:gd name="connsiteY27" fmla="*/ 421671 h 771181"/>
                <a:gd name="connsiteX28" fmla="*/ 825836 w 1018237"/>
                <a:gd name="connsiteY28" fmla="*/ 401855 h 771181"/>
                <a:gd name="connsiteX29" fmla="*/ 834938 w 1018237"/>
                <a:gd name="connsiteY29" fmla="*/ 396113 h 771181"/>
                <a:gd name="connsiteX30" fmla="*/ 948195 w 1018237"/>
                <a:gd name="connsiteY30" fmla="*/ 285660 h 771181"/>
                <a:gd name="connsiteX31" fmla="*/ 1005105 w 1018237"/>
                <a:gd name="connsiteY31" fmla="*/ 285660 h 771181"/>
                <a:gd name="connsiteX32" fmla="*/ 1018237 w 1018237"/>
                <a:gd name="connsiteY32" fmla="*/ 298734 h 771181"/>
                <a:gd name="connsiteX33" fmla="*/ 1005105 w 1018237"/>
                <a:gd name="connsiteY33" fmla="*/ 311809 h 771181"/>
                <a:gd name="connsiteX34" fmla="*/ 948195 w 1018237"/>
                <a:gd name="connsiteY34" fmla="*/ 311809 h 771181"/>
                <a:gd name="connsiteX35" fmla="*/ 934187 w 1018237"/>
                <a:gd name="connsiteY35" fmla="*/ 298734 h 771181"/>
                <a:gd name="connsiteX36" fmla="*/ 948195 w 1018237"/>
                <a:gd name="connsiteY36" fmla="*/ 285660 h 771181"/>
                <a:gd name="connsiteX37" fmla="*/ 835373 w 1018237"/>
                <a:gd name="connsiteY37" fmla="*/ 285660 h 771181"/>
                <a:gd name="connsiteX38" fmla="*/ 892282 w 1018237"/>
                <a:gd name="connsiteY38" fmla="*/ 285660 h 771181"/>
                <a:gd name="connsiteX39" fmla="*/ 906290 w 1018237"/>
                <a:gd name="connsiteY39" fmla="*/ 298734 h 771181"/>
                <a:gd name="connsiteX40" fmla="*/ 892282 w 1018237"/>
                <a:gd name="connsiteY40" fmla="*/ 311809 h 771181"/>
                <a:gd name="connsiteX41" fmla="*/ 835373 w 1018237"/>
                <a:gd name="connsiteY41" fmla="*/ 311809 h 771181"/>
                <a:gd name="connsiteX42" fmla="*/ 822240 w 1018237"/>
                <a:gd name="connsiteY42" fmla="*/ 298734 h 771181"/>
                <a:gd name="connsiteX43" fmla="*/ 835373 w 1018237"/>
                <a:gd name="connsiteY43" fmla="*/ 285660 h 771181"/>
                <a:gd name="connsiteX44" fmla="*/ 731059 w 1018237"/>
                <a:gd name="connsiteY44" fmla="*/ 227332 h 771181"/>
                <a:gd name="connsiteX45" fmla="*/ 731059 w 1018237"/>
                <a:gd name="connsiteY45" fmla="*/ 409198 h 771181"/>
                <a:gd name="connsiteX46" fmla="*/ 774888 w 1018237"/>
                <a:gd name="connsiteY46" fmla="*/ 318265 h 771181"/>
                <a:gd name="connsiteX47" fmla="*/ 731059 w 1018237"/>
                <a:gd name="connsiteY47" fmla="*/ 227332 h 771181"/>
                <a:gd name="connsiteX48" fmla="*/ 174437 w 1018237"/>
                <a:gd name="connsiteY48" fmla="*/ 156509 h 771181"/>
                <a:gd name="connsiteX49" fmla="*/ 27174 w 1018237"/>
                <a:gd name="connsiteY49" fmla="*/ 304275 h 771181"/>
                <a:gd name="connsiteX50" fmla="*/ 27174 w 1018237"/>
                <a:gd name="connsiteY50" fmla="*/ 333129 h 771181"/>
                <a:gd name="connsiteX51" fmla="*/ 174437 w 1018237"/>
                <a:gd name="connsiteY51" fmla="*/ 480895 h 771181"/>
                <a:gd name="connsiteX52" fmla="*/ 381308 w 1018237"/>
                <a:gd name="connsiteY52" fmla="*/ 480895 h 771181"/>
                <a:gd name="connsiteX53" fmla="*/ 381308 w 1018237"/>
                <a:gd name="connsiteY53" fmla="*/ 156509 h 771181"/>
                <a:gd name="connsiteX54" fmla="*/ 863591 w 1018237"/>
                <a:gd name="connsiteY54" fmla="*/ 153951 h 771181"/>
                <a:gd name="connsiteX55" fmla="*/ 882469 w 1018237"/>
                <a:gd name="connsiteY55" fmla="*/ 156503 h 771181"/>
                <a:gd name="connsiteX56" fmla="*/ 879772 w 1018237"/>
                <a:gd name="connsiteY56" fmla="*/ 175216 h 771181"/>
                <a:gd name="connsiteX57" fmla="*/ 844714 w 1018237"/>
                <a:gd name="connsiteY57" fmla="*/ 198182 h 771181"/>
                <a:gd name="connsiteX58" fmla="*/ 837522 w 1018237"/>
                <a:gd name="connsiteY58" fmla="*/ 199883 h 771181"/>
                <a:gd name="connsiteX59" fmla="*/ 825836 w 1018237"/>
                <a:gd name="connsiteY59" fmla="*/ 193929 h 771181"/>
                <a:gd name="connsiteX60" fmla="*/ 830331 w 1018237"/>
                <a:gd name="connsiteY60" fmla="*/ 176067 h 771181"/>
                <a:gd name="connsiteX61" fmla="*/ 626747 w 1018237"/>
                <a:gd name="connsiteY61" fmla="*/ 90933 h 771181"/>
                <a:gd name="connsiteX62" fmla="*/ 604833 w 1018237"/>
                <a:gd name="connsiteY62" fmla="*/ 103174 h 771181"/>
                <a:gd name="connsiteX63" fmla="*/ 459323 w 1018237"/>
                <a:gd name="connsiteY63" fmla="*/ 149514 h 771181"/>
                <a:gd name="connsiteX64" fmla="*/ 408482 w 1018237"/>
                <a:gd name="connsiteY64" fmla="*/ 154760 h 771181"/>
                <a:gd name="connsiteX65" fmla="*/ 408482 w 1018237"/>
                <a:gd name="connsiteY65" fmla="*/ 481770 h 771181"/>
                <a:gd name="connsiteX66" fmla="*/ 459323 w 1018237"/>
                <a:gd name="connsiteY66" fmla="*/ 487016 h 771181"/>
                <a:gd name="connsiteX67" fmla="*/ 604833 w 1018237"/>
                <a:gd name="connsiteY67" fmla="*/ 533356 h 771181"/>
                <a:gd name="connsiteX68" fmla="*/ 626747 w 1018237"/>
                <a:gd name="connsiteY68" fmla="*/ 545597 h 771181"/>
                <a:gd name="connsiteX69" fmla="*/ 1005659 w 1018237"/>
                <a:gd name="connsiteY69" fmla="*/ 59961 h 771181"/>
                <a:gd name="connsiteX70" fmla="*/ 1014808 w 1018237"/>
                <a:gd name="connsiteY70" fmla="*/ 65702 h 771181"/>
                <a:gd name="connsiteX71" fmla="*/ 1010503 w 1018237"/>
                <a:gd name="connsiteY71" fmla="*/ 83901 h 771181"/>
                <a:gd name="connsiteX72" fmla="*/ 928695 w 1018237"/>
                <a:gd name="connsiteY72" fmla="*/ 140229 h 771181"/>
                <a:gd name="connsiteX73" fmla="*/ 921806 w 1018237"/>
                <a:gd name="connsiteY73" fmla="*/ 141962 h 771181"/>
                <a:gd name="connsiteX74" fmla="*/ 911473 w 1018237"/>
                <a:gd name="connsiteY74" fmla="*/ 135896 h 771181"/>
                <a:gd name="connsiteX75" fmla="*/ 914917 w 1018237"/>
                <a:gd name="connsiteY75" fmla="*/ 117698 h 771181"/>
                <a:gd name="connsiteX76" fmla="*/ 995863 w 1018237"/>
                <a:gd name="connsiteY76" fmla="*/ 61369 h 771181"/>
                <a:gd name="connsiteX77" fmla="*/ 1005659 w 1018237"/>
                <a:gd name="connsiteY77" fmla="*/ 59961 h 771181"/>
                <a:gd name="connsiteX78" fmla="*/ 678465 w 1018237"/>
                <a:gd name="connsiteY78" fmla="*/ 27105 h 771181"/>
                <a:gd name="connsiteX79" fmla="*/ 653045 w 1018237"/>
                <a:gd name="connsiteY79" fmla="*/ 50712 h 771181"/>
                <a:gd name="connsiteX80" fmla="*/ 653045 w 1018237"/>
                <a:gd name="connsiteY80" fmla="*/ 591064 h 771181"/>
                <a:gd name="connsiteX81" fmla="*/ 653045 w 1018237"/>
                <a:gd name="connsiteY81" fmla="*/ 602430 h 771181"/>
                <a:gd name="connsiteX82" fmla="*/ 678465 w 1018237"/>
                <a:gd name="connsiteY82" fmla="*/ 626038 h 771181"/>
                <a:gd name="connsiteX83" fmla="*/ 703886 w 1018237"/>
                <a:gd name="connsiteY83" fmla="*/ 602430 h 771181"/>
                <a:gd name="connsiteX84" fmla="*/ 703886 w 1018237"/>
                <a:gd name="connsiteY84" fmla="*/ 50712 h 771181"/>
                <a:gd name="connsiteX85" fmla="*/ 678465 w 1018237"/>
                <a:gd name="connsiteY85" fmla="*/ 27105 h 771181"/>
                <a:gd name="connsiteX86" fmla="*/ 678465 w 1018237"/>
                <a:gd name="connsiteY86" fmla="*/ 0 h 771181"/>
                <a:gd name="connsiteX87" fmla="*/ 731059 w 1018237"/>
                <a:gd name="connsiteY87" fmla="*/ 50712 h 771181"/>
                <a:gd name="connsiteX88" fmla="*/ 731059 w 1018237"/>
                <a:gd name="connsiteY88" fmla="*/ 195855 h 771181"/>
                <a:gd name="connsiteX89" fmla="*/ 802061 w 1018237"/>
                <a:gd name="connsiteY89" fmla="*/ 318265 h 771181"/>
                <a:gd name="connsiteX90" fmla="*/ 731059 w 1018237"/>
                <a:gd name="connsiteY90" fmla="*/ 440675 h 771181"/>
                <a:gd name="connsiteX91" fmla="*/ 731059 w 1018237"/>
                <a:gd name="connsiteY91" fmla="*/ 602430 h 771181"/>
                <a:gd name="connsiteX92" fmla="*/ 678465 w 1018237"/>
                <a:gd name="connsiteY92" fmla="*/ 652268 h 771181"/>
                <a:gd name="connsiteX93" fmla="*/ 626747 w 1018237"/>
                <a:gd name="connsiteY93" fmla="*/ 602430 h 771181"/>
                <a:gd name="connsiteX94" fmla="*/ 626747 w 1018237"/>
                <a:gd name="connsiteY94" fmla="*/ 576200 h 771181"/>
                <a:gd name="connsiteX95" fmla="*/ 592561 w 1018237"/>
                <a:gd name="connsiteY95" fmla="*/ 557838 h 771181"/>
                <a:gd name="connsiteX96" fmla="*/ 456693 w 1018237"/>
                <a:gd name="connsiteY96" fmla="*/ 514121 h 771181"/>
                <a:gd name="connsiteX97" fmla="*/ 394456 w 1018237"/>
                <a:gd name="connsiteY97" fmla="*/ 507126 h 771181"/>
                <a:gd name="connsiteX98" fmla="*/ 379555 w 1018237"/>
                <a:gd name="connsiteY98" fmla="*/ 507126 h 771181"/>
                <a:gd name="connsiteX99" fmla="*/ 379555 w 1018237"/>
                <a:gd name="connsiteY99" fmla="*/ 514995 h 771181"/>
                <a:gd name="connsiteX100" fmla="*/ 312935 w 1018237"/>
                <a:gd name="connsiteY100" fmla="*/ 593687 h 771181"/>
                <a:gd name="connsiteX101" fmla="*/ 341862 w 1018237"/>
                <a:gd name="connsiteY101" fmla="*/ 721342 h 771181"/>
                <a:gd name="connsiteX102" fmla="*/ 333973 w 1018237"/>
                <a:gd name="connsiteY102" fmla="*/ 755442 h 771181"/>
                <a:gd name="connsiteX103" fmla="*/ 301540 w 1018237"/>
                <a:gd name="connsiteY103" fmla="*/ 771181 h 771181"/>
                <a:gd name="connsiteX104" fmla="*/ 212130 w 1018237"/>
                <a:gd name="connsiteY104" fmla="*/ 771181 h 771181"/>
                <a:gd name="connsiteX105" fmla="*/ 171808 w 1018237"/>
                <a:gd name="connsiteY105" fmla="*/ 737955 h 771181"/>
                <a:gd name="connsiteX106" fmla="*/ 116584 w 1018237"/>
                <a:gd name="connsiteY106" fmla="*/ 496634 h 771181"/>
                <a:gd name="connsiteX107" fmla="*/ 0 w 1018237"/>
                <a:gd name="connsiteY107" fmla="*/ 333129 h 771181"/>
                <a:gd name="connsiteX108" fmla="*/ 0 w 1018237"/>
                <a:gd name="connsiteY108" fmla="*/ 304275 h 771181"/>
                <a:gd name="connsiteX109" fmla="*/ 174437 w 1018237"/>
                <a:gd name="connsiteY109" fmla="*/ 129404 h 771181"/>
                <a:gd name="connsiteX110" fmla="*/ 394456 w 1018237"/>
                <a:gd name="connsiteY110" fmla="*/ 129404 h 771181"/>
                <a:gd name="connsiteX111" fmla="*/ 456693 w 1018237"/>
                <a:gd name="connsiteY111" fmla="*/ 122409 h 771181"/>
                <a:gd name="connsiteX112" fmla="*/ 592561 w 1018237"/>
                <a:gd name="connsiteY112" fmla="*/ 79566 h 771181"/>
                <a:gd name="connsiteX113" fmla="*/ 626747 w 1018237"/>
                <a:gd name="connsiteY113" fmla="*/ 60330 h 771181"/>
                <a:gd name="connsiteX114" fmla="*/ 626747 w 1018237"/>
                <a:gd name="connsiteY114" fmla="*/ 50712 h 771181"/>
                <a:gd name="connsiteX115" fmla="*/ 678465 w 1018237"/>
                <a:gd name="connsiteY115" fmla="*/ 0 h 771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018237" h="771181">
                  <a:moveTo>
                    <a:pt x="147264" y="509749"/>
                  </a:moveTo>
                  <a:lnTo>
                    <a:pt x="198105" y="733583"/>
                  </a:lnTo>
                  <a:cubicBezTo>
                    <a:pt x="198981" y="738830"/>
                    <a:pt x="205117" y="744076"/>
                    <a:pt x="212130" y="744076"/>
                  </a:cubicBezTo>
                  <a:lnTo>
                    <a:pt x="301540" y="744076"/>
                  </a:lnTo>
                  <a:cubicBezTo>
                    <a:pt x="305923" y="744076"/>
                    <a:pt x="310306" y="742327"/>
                    <a:pt x="312935" y="737955"/>
                  </a:cubicBezTo>
                  <a:cubicBezTo>
                    <a:pt x="315565" y="735332"/>
                    <a:pt x="316442" y="730960"/>
                    <a:pt x="315565" y="726589"/>
                  </a:cubicBezTo>
                  <a:lnTo>
                    <a:pt x="284009" y="584943"/>
                  </a:lnTo>
                  <a:lnTo>
                    <a:pt x="267354" y="509749"/>
                  </a:lnTo>
                  <a:close/>
                  <a:moveTo>
                    <a:pt x="293651" y="507126"/>
                  </a:moveTo>
                  <a:lnTo>
                    <a:pt x="306799" y="567456"/>
                  </a:lnTo>
                  <a:cubicBezTo>
                    <a:pt x="332220" y="563959"/>
                    <a:pt x="352381" y="541226"/>
                    <a:pt x="352381" y="514995"/>
                  </a:cubicBezTo>
                  <a:lnTo>
                    <a:pt x="352381" y="507126"/>
                  </a:lnTo>
                  <a:close/>
                  <a:moveTo>
                    <a:pt x="920084" y="457657"/>
                  </a:moveTo>
                  <a:cubicBezTo>
                    <a:pt x="923313" y="457013"/>
                    <a:pt x="926542" y="457657"/>
                    <a:pt x="928695" y="459801"/>
                  </a:cubicBezTo>
                  <a:lnTo>
                    <a:pt x="1010503" y="515561"/>
                  </a:lnTo>
                  <a:cubicBezTo>
                    <a:pt x="1016531" y="519850"/>
                    <a:pt x="1018253" y="528429"/>
                    <a:pt x="1014808" y="534433"/>
                  </a:cubicBezTo>
                  <a:cubicBezTo>
                    <a:pt x="1011364" y="537865"/>
                    <a:pt x="1007919" y="539580"/>
                    <a:pt x="1003614" y="539580"/>
                  </a:cubicBezTo>
                  <a:cubicBezTo>
                    <a:pt x="1001030" y="539580"/>
                    <a:pt x="998447" y="538723"/>
                    <a:pt x="995863" y="537007"/>
                  </a:cubicBezTo>
                  <a:lnTo>
                    <a:pt x="914917" y="481247"/>
                  </a:lnTo>
                  <a:cubicBezTo>
                    <a:pt x="908889" y="476958"/>
                    <a:pt x="907167" y="469238"/>
                    <a:pt x="911473" y="463233"/>
                  </a:cubicBezTo>
                  <a:cubicBezTo>
                    <a:pt x="913626" y="460230"/>
                    <a:pt x="916855" y="458300"/>
                    <a:pt x="920084" y="457657"/>
                  </a:cubicBezTo>
                  <a:close/>
                  <a:moveTo>
                    <a:pt x="834938" y="396113"/>
                  </a:moveTo>
                  <a:cubicBezTo>
                    <a:pt x="838196" y="395550"/>
                    <a:pt x="841568" y="396451"/>
                    <a:pt x="844714" y="399153"/>
                  </a:cubicBezTo>
                  <a:lnTo>
                    <a:pt x="879772" y="421671"/>
                  </a:lnTo>
                  <a:cubicBezTo>
                    <a:pt x="886065" y="426175"/>
                    <a:pt x="886964" y="434281"/>
                    <a:pt x="882469" y="440586"/>
                  </a:cubicBezTo>
                  <a:cubicBezTo>
                    <a:pt x="879772" y="445090"/>
                    <a:pt x="875278" y="446892"/>
                    <a:pt x="871682" y="446892"/>
                  </a:cubicBezTo>
                  <a:cubicBezTo>
                    <a:pt x="868086" y="446892"/>
                    <a:pt x="866288" y="445991"/>
                    <a:pt x="863591" y="444189"/>
                  </a:cubicBezTo>
                  <a:lnTo>
                    <a:pt x="830331" y="421671"/>
                  </a:lnTo>
                  <a:cubicBezTo>
                    <a:pt x="824038" y="417167"/>
                    <a:pt x="822240" y="408160"/>
                    <a:pt x="825836" y="401855"/>
                  </a:cubicBezTo>
                  <a:cubicBezTo>
                    <a:pt x="828532" y="398702"/>
                    <a:pt x="831679" y="396676"/>
                    <a:pt x="834938" y="396113"/>
                  </a:cubicBezTo>
                  <a:close/>
                  <a:moveTo>
                    <a:pt x="948195" y="285660"/>
                  </a:moveTo>
                  <a:lnTo>
                    <a:pt x="1005105" y="285660"/>
                  </a:lnTo>
                  <a:cubicBezTo>
                    <a:pt x="1012109" y="285660"/>
                    <a:pt x="1018237" y="290890"/>
                    <a:pt x="1018237" y="298734"/>
                  </a:cubicBezTo>
                  <a:cubicBezTo>
                    <a:pt x="1018237" y="305708"/>
                    <a:pt x="1012109" y="311809"/>
                    <a:pt x="1005105" y="311809"/>
                  </a:cubicBezTo>
                  <a:lnTo>
                    <a:pt x="948195" y="311809"/>
                  </a:lnTo>
                  <a:cubicBezTo>
                    <a:pt x="940316" y="311809"/>
                    <a:pt x="934187" y="305708"/>
                    <a:pt x="934187" y="298734"/>
                  </a:cubicBezTo>
                  <a:cubicBezTo>
                    <a:pt x="934187" y="290890"/>
                    <a:pt x="940316" y="285660"/>
                    <a:pt x="948195" y="285660"/>
                  </a:cubicBezTo>
                  <a:close/>
                  <a:moveTo>
                    <a:pt x="835373" y="285660"/>
                  </a:moveTo>
                  <a:lnTo>
                    <a:pt x="892282" y="285660"/>
                  </a:lnTo>
                  <a:cubicBezTo>
                    <a:pt x="900162" y="285660"/>
                    <a:pt x="906290" y="290890"/>
                    <a:pt x="906290" y="298734"/>
                  </a:cubicBezTo>
                  <a:cubicBezTo>
                    <a:pt x="906290" y="305708"/>
                    <a:pt x="900162" y="311809"/>
                    <a:pt x="892282" y="311809"/>
                  </a:cubicBezTo>
                  <a:lnTo>
                    <a:pt x="835373" y="311809"/>
                  </a:lnTo>
                  <a:cubicBezTo>
                    <a:pt x="828369" y="311809"/>
                    <a:pt x="822240" y="305708"/>
                    <a:pt x="822240" y="298734"/>
                  </a:cubicBezTo>
                  <a:cubicBezTo>
                    <a:pt x="822240" y="290890"/>
                    <a:pt x="828369" y="285660"/>
                    <a:pt x="835373" y="285660"/>
                  </a:cubicBezTo>
                  <a:close/>
                  <a:moveTo>
                    <a:pt x="731059" y="227332"/>
                  </a:moveTo>
                  <a:lnTo>
                    <a:pt x="731059" y="409198"/>
                  </a:lnTo>
                  <a:cubicBezTo>
                    <a:pt x="758233" y="386464"/>
                    <a:pt x="774888" y="354113"/>
                    <a:pt x="774888" y="318265"/>
                  </a:cubicBezTo>
                  <a:cubicBezTo>
                    <a:pt x="774888" y="282416"/>
                    <a:pt x="758233" y="250065"/>
                    <a:pt x="731059" y="227332"/>
                  </a:cubicBezTo>
                  <a:close/>
                  <a:moveTo>
                    <a:pt x="174437" y="156509"/>
                  </a:moveTo>
                  <a:cubicBezTo>
                    <a:pt x="92916" y="156509"/>
                    <a:pt x="27174" y="222086"/>
                    <a:pt x="27174" y="304275"/>
                  </a:cubicBezTo>
                  <a:lnTo>
                    <a:pt x="27174" y="333129"/>
                  </a:lnTo>
                  <a:cubicBezTo>
                    <a:pt x="27174" y="414444"/>
                    <a:pt x="92916" y="480895"/>
                    <a:pt x="174437" y="480895"/>
                  </a:cubicBezTo>
                  <a:lnTo>
                    <a:pt x="381308" y="480895"/>
                  </a:lnTo>
                  <a:lnTo>
                    <a:pt x="381308" y="156509"/>
                  </a:lnTo>
                  <a:close/>
                  <a:moveTo>
                    <a:pt x="863591" y="153951"/>
                  </a:moveTo>
                  <a:cubicBezTo>
                    <a:pt x="869884" y="150549"/>
                    <a:pt x="878874" y="151399"/>
                    <a:pt x="882469" y="156503"/>
                  </a:cubicBezTo>
                  <a:cubicBezTo>
                    <a:pt x="886964" y="162457"/>
                    <a:pt x="886065" y="170963"/>
                    <a:pt x="879772" y="175216"/>
                  </a:cubicBezTo>
                  <a:lnTo>
                    <a:pt x="844714" y="198182"/>
                  </a:lnTo>
                  <a:cubicBezTo>
                    <a:pt x="842916" y="199033"/>
                    <a:pt x="840219" y="199883"/>
                    <a:pt x="837522" y="199883"/>
                  </a:cubicBezTo>
                  <a:cubicBezTo>
                    <a:pt x="833027" y="199883"/>
                    <a:pt x="828533" y="198182"/>
                    <a:pt x="825836" y="193929"/>
                  </a:cubicBezTo>
                  <a:cubicBezTo>
                    <a:pt x="822240" y="187975"/>
                    <a:pt x="824038" y="180320"/>
                    <a:pt x="830331" y="176067"/>
                  </a:cubicBezTo>
                  <a:close/>
                  <a:moveTo>
                    <a:pt x="626747" y="90933"/>
                  </a:moveTo>
                  <a:lnTo>
                    <a:pt x="604833" y="103174"/>
                  </a:lnTo>
                  <a:cubicBezTo>
                    <a:pt x="558375" y="128530"/>
                    <a:pt x="510164" y="144268"/>
                    <a:pt x="459323" y="149514"/>
                  </a:cubicBezTo>
                  <a:lnTo>
                    <a:pt x="408482" y="154760"/>
                  </a:lnTo>
                  <a:lnTo>
                    <a:pt x="408482" y="481770"/>
                  </a:lnTo>
                  <a:lnTo>
                    <a:pt x="459323" y="487016"/>
                  </a:lnTo>
                  <a:cubicBezTo>
                    <a:pt x="510164" y="493136"/>
                    <a:pt x="558375" y="508875"/>
                    <a:pt x="604833" y="533356"/>
                  </a:cubicBezTo>
                  <a:lnTo>
                    <a:pt x="626747" y="545597"/>
                  </a:lnTo>
                  <a:close/>
                  <a:moveTo>
                    <a:pt x="1005659" y="59961"/>
                  </a:moveTo>
                  <a:cubicBezTo>
                    <a:pt x="1008996" y="60719"/>
                    <a:pt x="1012225" y="62669"/>
                    <a:pt x="1014808" y="65702"/>
                  </a:cubicBezTo>
                  <a:cubicBezTo>
                    <a:pt x="1018253" y="71768"/>
                    <a:pt x="1016531" y="79568"/>
                    <a:pt x="1010503" y="83901"/>
                  </a:cubicBezTo>
                  <a:lnTo>
                    <a:pt x="928695" y="140229"/>
                  </a:lnTo>
                  <a:cubicBezTo>
                    <a:pt x="926973" y="141962"/>
                    <a:pt x="924390" y="141962"/>
                    <a:pt x="921806" y="141962"/>
                  </a:cubicBezTo>
                  <a:cubicBezTo>
                    <a:pt x="918362" y="141962"/>
                    <a:pt x="914056" y="140229"/>
                    <a:pt x="911473" y="135896"/>
                  </a:cubicBezTo>
                  <a:cubicBezTo>
                    <a:pt x="907167" y="129830"/>
                    <a:pt x="908889" y="122031"/>
                    <a:pt x="914917" y="117698"/>
                  </a:cubicBezTo>
                  <a:lnTo>
                    <a:pt x="995863" y="61369"/>
                  </a:lnTo>
                  <a:cubicBezTo>
                    <a:pt x="998877" y="59636"/>
                    <a:pt x="1002322" y="59203"/>
                    <a:pt x="1005659" y="59961"/>
                  </a:cubicBezTo>
                  <a:close/>
                  <a:moveTo>
                    <a:pt x="678465" y="27105"/>
                  </a:moveTo>
                  <a:cubicBezTo>
                    <a:pt x="664440" y="27105"/>
                    <a:pt x="653045" y="37597"/>
                    <a:pt x="653045" y="50712"/>
                  </a:cubicBezTo>
                  <a:lnTo>
                    <a:pt x="653045" y="591064"/>
                  </a:lnTo>
                  <a:lnTo>
                    <a:pt x="653045" y="602430"/>
                  </a:lnTo>
                  <a:cubicBezTo>
                    <a:pt x="653045" y="614671"/>
                    <a:pt x="664440" y="626038"/>
                    <a:pt x="678465" y="626038"/>
                  </a:cubicBezTo>
                  <a:cubicBezTo>
                    <a:pt x="692490" y="626038"/>
                    <a:pt x="703886" y="614671"/>
                    <a:pt x="703886" y="602430"/>
                  </a:cubicBezTo>
                  <a:lnTo>
                    <a:pt x="703886" y="50712"/>
                  </a:lnTo>
                  <a:cubicBezTo>
                    <a:pt x="703886" y="37597"/>
                    <a:pt x="692490" y="27105"/>
                    <a:pt x="678465" y="27105"/>
                  </a:cubicBezTo>
                  <a:close/>
                  <a:moveTo>
                    <a:pt x="678465" y="0"/>
                  </a:moveTo>
                  <a:cubicBezTo>
                    <a:pt x="707392" y="0"/>
                    <a:pt x="731059" y="23607"/>
                    <a:pt x="731059" y="50712"/>
                  </a:cubicBezTo>
                  <a:lnTo>
                    <a:pt x="731059" y="195855"/>
                  </a:lnTo>
                  <a:cubicBezTo>
                    <a:pt x="774888" y="222086"/>
                    <a:pt x="802061" y="267552"/>
                    <a:pt x="802061" y="318265"/>
                  </a:cubicBezTo>
                  <a:cubicBezTo>
                    <a:pt x="802061" y="368977"/>
                    <a:pt x="774888" y="416193"/>
                    <a:pt x="731059" y="440675"/>
                  </a:cubicBezTo>
                  <a:lnTo>
                    <a:pt x="731059" y="602430"/>
                  </a:lnTo>
                  <a:cubicBezTo>
                    <a:pt x="731059" y="629535"/>
                    <a:pt x="707392" y="652268"/>
                    <a:pt x="678465" y="652268"/>
                  </a:cubicBezTo>
                  <a:cubicBezTo>
                    <a:pt x="650415" y="652268"/>
                    <a:pt x="626747" y="629535"/>
                    <a:pt x="626747" y="602430"/>
                  </a:cubicBezTo>
                  <a:lnTo>
                    <a:pt x="626747" y="576200"/>
                  </a:lnTo>
                  <a:lnTo>
                    <a:pt x="592561" y="557838"/>
                  </a:lnTo>
                  <a:cubicBezTo>
                    <a:pt x="549609" y="533356"/>
                    <a:pt x="504028" y="519367"/>
                    <a:pt x="456693" y="514121"/>
                  </a:cubicBezTo>
                  <a:lnTo>
                    <a:pt x="394456" y="507126"/>
                  </a:lnTo>
                  <a:lnTo>
                    <a:pt x="379555" y="507126"/>
                  </a:lnTo>
                  <a:lnTo>
                    <a:pt x="379555" y="514995"/>
                  </a:lnTo>
                  <a:cubicBezTo>
                    <a:pt x="379555" y="554341"/>
                    <a:pt x="350628" y="586692"/>
                    <a:pt x="312935" y="593687"/>
                  </a:cubicBezTo>
                  <a:lnTo>
                    <a:pt x="341862" y="721342"/>
                  </a:lnTo>
                  <a:cubicBezTo>
                    <a:pt x="344492" y="733583"/>
                    <a:pt x="340986" y="744950"/>
                    <a:pt x="333973" y="755442"/>
                  </a:cubicBezTo>
                  <a:cubicBezTo>
                    <a:pt x="326084" y="765060"/>
                    <a:pt x="313812" y="771181"/>
                    <a:pt x="301540" y="771181"/>
                  </a:cubicBezTo>
                  <a:lnTo>
                    <a:pt x="212130" y="771181"/>
                  </a:lnTo>
                  <a:cubicBezTo>
                    <a:pt x="192845" y="771181"/>
                    <a:pt x="175314" y="757191"/>
                    <a:pt x="171808" y="737955"/>
                  </a:cubicBezTo>
                  <a:lnTo>
                    <a:pt x="116584" y="496634"/>
                  </a:lnTo>
                  <a:cubicBezTo>
                    <a:pt x="49088" y="473900"/>
                    <a:pt x="0" y="409198"/>
                    <a:pt x="0" y="333129"/>
                  </a:cubicBezTo>
                  <a:lnTo>
                    <a:pt x="0" y="304275"/>
                  </a:lnTo>
                  <a:cubicBezTo>
                    <a:pt x="0" y="208096"/>
                    <a:pt x="78891" y="129404"/>
                    <a:pt x="174437" y="129404"/>
                  </a:cubicBezTo>
                  <a:lnTo>
                    <a:pt x="394456" y="129404"/>
                  </a:lnTo>
                  <a:lnTo>
                    <a:pt x="456693" y="122409"/>
                  </a:lnTo>
                  <a:cubicBezTo>
                    <a:pt x="504028" y="117163"/>
                    <a:pt x="549609" y="103174"/>
                    <a:pt x="592561" y="79566"/>
                  </a:cubicBezTo>
                  <a:lnTo>
                    <a:pt x="626747" y="60330"/>
                  </a:lnTo>
                  <a:lnTo>
                    <a:pt x="626747" y="50712"/>
                  </a:lnTo>
                  <a:cubicBezTo>
                    <a:pt x="626747" y="23607"/>
                    <a:pt x="650415" y="0"/>
                    <a:pt x="678465" y="0"/>
                  </a:cubicBezTo>
                  <a:close/>
                </a:path>
              </a:pathLst>
            </a:custGeom>
            <a:solidFill>
              <a:srgbClr val="50B495"/>
            </a:solidFill>
            <a:ln>
              <a:noFill/>
            </a:ln>
            <a:effectLst/>
          </p:spPr>
          <p:txBody>
            <a:bodyPr wrap="square" anchor="ctr">
              <a:noAutofit/>
            </a:bodyPr>
            <a:lstStyle/>
            <a:p>
              <a:endParaRPr lang="en-US" sz="6532" dirty="0">
                <a:solidFill>
                  <a:srgbClr val="50B495"/>
                </a:solidFill>
                <a:latin typeface="Montserrat" panose="00000500000000000000" pitchFamily="2" charset="0"/>
              </a:endParaRPr>
            </a:p>
          </p:txBody>
        </p:sp>
      </p:grpSp>
      <p:grpSp>
        <p:nvGrpSpPr>
          <p:cNvPr id="51" name="群組 50">
            <a:extLst>
              <a:ext uri="{FF2B5EF4-FFF2-40B4-BE49-F238E27FC236}">
                <a16:creationId xmlns:a16="http://schemas.microsoft.com/office/drawing/2014/main" id="{24B93B6A-8EA1-4F49-B177-D2A90F1F89C9}"/>
              </a:ext>
            </a:extLst>
          </p:cNvPr>
          <p:cNvGrpSpPr/>
          <p:nvPr/>
        </p:nvGrpSpPr>
        <p:grpSpPr>
          <a:xfrm>
            <a:off x="4542834" y="1749277"/>
            <a:ext cx="1602378" cy="646114"/>
            <a:chOff x="5538651" y="696082"/>
            <a:chExt cx="1602378" cy="646114"/>
          </a:xfrm>
        </p:grpSpPr>
        <p:sp>
          <p:nvSpPr>
            <p:cNvPr id="52" name="矩形 51">
              <a:extLst>
                <a:ext uri="{FF2B5EF4-FFF2-40B4-BE49-F238E27FC236}">
                  <a16:creationId xmlns:a16="http://schemas.microsoft.com/office/drawing/2014/main" id="{FE9C1B98-E44A-4265-A495-7EF5AF3B24C2}"/>
                </a:ext>
              </a:extLst>
            </p:cNvPr>
            <p:cNvSpPr/>
            <p:nvPr/>
          </p:nvSpPr>
          <p:spPr>
            <a:xfrm>
              <a:off x="5538651" y="696082"/>
              <a:ext cx="1602378" cy="64611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sz="2000" b="1" dirty="0">
                  <a:solidFill>
                    <a:srgbClr val="50B495"/>
                  </a:solidFill>
                  <a:latin typeface="微軟正黑體" panose="020B0604030504040204" pitchFamily="34" charset="-120"/>
                  <a:ea typeface="微軟正黑體" panose="020B0604030504040204" pitchFamily="34" charset="-120"/>
                </a:rPr>
                <a:t>        第</a:t>
              </a:r>
              <a:r>
                <a:rPr lang="en-US" altLang="zh-TW" sz="2000" b="1" dirty="0">
                  <a:solidFill>
                    <a:srgbClr val="50B495"/>
                  </a:solidFill>
                  <a:latin typeface="微軟正黑體" panose="020B0604030504040204" pitchFamily="34" charset="-120"/>
                  <a:ea typeface="微軟正黑體" panose="020B0604030504040204" pitchFamily="34" charset="-120"/>
                </a:rPr>
                <a:t>7</a:t>
              </a:r>
              <a:r>
                <a:rPr lang="zh-TW" altLang="en-US" sz="2000" b="1" dirty="0">
                  <a:solidFill>
                    <a:srgbClr val="50B495"/>
                  </a:solidFill>
                  <a:latin typeface="微軟正黑體" panose="020B0604030504040204" pitchFamily="34" charset="-120"/>
                  <a:ea typeface="微軟正黑體" panose="020B0604030504040204" pitchFamily="34" charset="-120"/>
                </a:rPr>
                <a:t>條</a:t>
              </a:r>
            </a:p>
          </p:txBody>
        </p:sp>
        <p:sp>
          <p:nvSpPr>
            <p:cNvPr id="53" name="Freeform: Shape 46">
              <a:extLst>
                <a:ext uri="{FF2B5EF4-FFF2-40B4-BE49-F238E27FC236}">
                  <a16:creationId xmlns:a16="http://schemas.microsoft.com/office/drawing/2014/main" id="{7E36DEA5-1B3A-484C-AF57-B2388427ED5B}"/>
                </a:ext>
              </a:extLst>
            </p:cNvPr>
            <p:cNvSpPr>
              <a:spLocks noChangeArrowheads="1"/>
            </p:cNvSpPr>
            <p:nvPr/>
          </p:nvSpPr>
          <p:spPr bwMode="auto">
            <a:xfrm>
              <a:off x="5610935" y="817057"/>
              <a:ext cx="546026" cy="434803"/>
            </a:xfrm>
            <a:custGeom>
              <a:avLst/>
              <a:gdLst>
                <a:gd name="connsiteX0" fmla="*/ 147264 w 1018237"/>
                <a:gd name="connsiteY0" fmla="*/ 509749 h 771181"/>
                <a:gd name="connsiteX1" fmla="*/ 198105 w 1018237"/>
                <a:gd name="connsiteY1" fmla="*/ 733583 h 771181"/>
                <a:gd name="connsiteX2" fmla="*/ 212130 w 1018237"/>
                <a:gd name="connsiteY2" fmla="*/ 744076 h 771181"/>
                <a:gd name="connsiteX3" fmla="*/ 301540 w 1018237"/>
                <a:gd name="connsiteY3" fmla="*/ 744076 h 771181"/>
                <a:gd name="connsiteX4" fmla="*/ 312935 w 1018237"/>
                <a:gd name="connsiteY4" fmla="*/ 737955 h 771181"/>
                <a:gd name="connsiteX5" fmla="*/ 315565 w 1018237"/>
                <a:gd name="connsiteY5" fmla="*/ 726589 h 771181"/>
                <a:gd name="connsiteX6" fmla="*/ 284009 w 1018237"/>
                <a:gd name="connsiteY6" fmla="*/ 584943 h 771181"/>
                <a:gd name="connsiteX7" fmla="*/ 267354 w 1018237"/>
                <a:gd name="connsiteY7" fmla="*/ 509749 h 771181"/>
                <a:gd name="connsiteX8" fmla="*/ 293651 w 1018237"/>
                <a:gd name="connsiteY8" fmla="*/ 507126 h 771181"/>
                <a:gd name="connsiteX9" fmla="*/ 306799 w 1018237"/>
                <a:gd name="connsiteY9" fmla="*/ 567456 h 771181"/>
                <a:gd name="connsiteX10" fmla="*/ 352381 w 1018237"/>
                <a:gd name="connsiteY10" fmla="*/ 514995 h 771181"/>
                <a:gd name="connsiteX11" fmla="*/ 352381 w 1018237"/>
                <a:gd name="connsiteY11" fmla="*/ 507126 h 771181"/>
                <a:gd name="connsiteX12" fmla="*/ 920084 w 1018237"/>
                <a:gd name="connsiteY12" fmla="*/ 457657 h 771181"/>
                <a:gd name="connsiteX13" fmla="*/ 928695 w 1018237"/>
                <a:gd name="connsiteY13" fmla="*/ 459801 h 771181"/>
                <a:gd name="connsiteX14" fmla="*/ 1010503 w 1018237"/>
                <a:gd name="connsiteY14" fmla="*/ 515561 h 771181"/>
                <a:gd name="connsiteX15" fmla="*/ 1014808 w 1018237"/>
                <a:gd name="connsiteY15" fmla="*/ 534433 h 771181"/>
                <a:gd name="connsiteX16" fmla="*/ 1003614 w 1018237"/>
                <a:gd name="connsiteY16" fmla="*/ 539580 h 771181"/>
                <a:gd name="connsiteX17" fmla="*/ 995863 w 1018237"/>
                <a:gd name="connsiteY17" fmla="*/ 537007 h 771181"/>
                <a:gd name="connsiteX18" fmla="*/ 914917 w 1018237"/>
                <a:gd name="connsiteY18" fmla="*/ 481247 h 771181"/>
                <a:gd name="connsiteX19" fmla="*/ 911473 w 1018237"/>
                <a:gd name="connsiteY19" fmla="*/ 463233 h 771181"/>
                <a:gd name="connsiteX20" fmla="*/ 920084 w 1018237"/>
                <a:gd name="connsiteY20" fmla="*/ 457657 h 771181"/>
                <a:gd name="connsiteX21" fmla="*/ 834938 w 1018237"/>
                <a:gd name="connsiteY21" fmla="*/ 396113 h 771181"/>
                <a:gd name="connsiteX22" fmla="*/ 844714 w 1018237"/>
                <a:gd name="connsiteY22" fmla="*/ 399153 h 771181"/>
                <a:gd name="connsiteX23" fmla="*/ 879772 w 1018237"/>
                <a:gd name="connsiteY23" fmla="*/ 421671 h 771181"/>
                <a:gd name="connsiteX24" fmla="*/ 882469 w 1018237"/>
                <a:gd name="connsiteY24" fmla="*/ 440586 h 771181"/>
                <a:gd name="connsiteX25" fmla="*/ 871682 w 1018237"/>
                <a:gd name="connsiteY25" fmla="*/ 446892 h 771181"/>
                <a:gd name="connsiteX26" fmla="*/ 863591 w 1018237"/>
                <a:gd name="connsiteY26" fmla="*/ 444189 h 771181"/>
                <a:gd name="connsiteX27" fmla="*/ 830331 w 1018237"/>
                <a:gd name="connsiteY27" fmla="*/ 421671 h 771181"/>
                <a:gd name="connsiteX28" fmla="*/ 825836 w 1018237"/>
                <a:gd name="connsiteY28" fmla="*/ 401855 h 771181"/>
                <a:gd name="connsiteX29" fmla="*/ 834938 w 1018237"/>
                <a:gd name="connsiteY29" fmla="*/ 396113 h 771181"/>
                <a:gd name="connsiteX30" fmla="*/ 948195 w 1018237"/>
                <a:gd name="connsiteY30" fmla="*/ 285660 h 771181"/>
                <a:gd name="connsiteX31" fmla="*/ 1005105 w 1018237"/>
                <a:gd name="connsiteY31" fmla="*/ 285660 h 771181"/>
                <a:gd name="connsiteX32" fmla="*/ 1018237 w 1018237"/>
                <a:gd name="connsiteY32" fmla="*/ 298734 h 771181"/>
                <a:gd name="connsiteX33" fmla="*/ 1005105 w 1018237"/>
                <a:gd name="connsiteY33" fmla="*/ 311809 h 771181"/>
                <a:gd name="connsiteX34" fmla="*/ 948195 w 1018237"/>
                <a:gd name="connsiteY34" fmla="*/ 311809 h 771181"/>
                <a:gd name="connsiteX35" fmla="*/ 934187 w 1018237"/>
                <a:gd name="connsiteY35" fmla="*/ 298734 h 771181"/>
                <a:gd name="connsiteX36" fmla="*/ 948195 w 1018237"/>
                <a:gd name="connsiteY36" fmla="*/ 285660 h 771181"/>
                <a:gd name="connsiteX37" fmla="*/ 835373 w 1018237"/>
                <a:gd name="connsiteY37" fmla="*/ 285660 h 771181"/>
                <a:gd name="connsiteX38" fmla="*/ 892282 w 1018237"/>
                <a:gd name="connsiteY38" fmla="*/ 285660 h 771181"/>
                <a:gd name="connsiteX39" fmla="*/ 906290 w 1018237"/>
                <a:gd name="connsiteY39" fmla="*/ 298734 h 771181"/>
                <a:gd name="connsiteX40" fmla="*/ 892282 w 1018237"/>
                <a:gd name="connsiteY40" fmla="*/ 311809 h 771181"/>
                <a:gd name="connsiteX41" fmla="*/ 835373 w 1018237"/>
                <a:gd name="connsiteY41" fmla="*/ 311809 h 771181"/>
                <a:gd name="connsiteX42" fmla="*/ 822240 w 1018237"/>
                <a:gd name="connsiteY42" fmla="*/ 298734 h 771181"/>
                <a:gd name="connsiteX43" fmla="*/ 835373 w 1018237"/>
                <a:gd name="connsiteY43" fmla="*/ 285660 h 771181"/>
                <a:gd name="connsiteX44" fmla="*/ 731059 w 1018237"/>
                <a:gd name="connsiteY44" fmla="*/ 227332 h 771181"/>
                <a:gd name="connsiteX45" fmla="*/ 731059 w 1018237"/>
                <a:gd name="connsiteY45" fmla="*/ 409198 h 771181"/>
                <a:gd name="connsiteX46" fmla="*/ 774888 w 1018237"/>
                <a:gd name="connsiteY46" fmla="*/ 318265 h 771181"/>
                <a:gd name="connsiteX47" fmla="*/ 731059 w 1018237"/>
                <a:gd name="connsiteY47" fmla="*/ 227332 h 771181"/>
                <a:gd name="connsiteX48" fmla="*/ 174437 w 1018237"/>
                <a:gd name="connsiteY48" fmla="*/ 156509 h 771181"/>
                <a:gd name="connsiteX49" fmla="*/ 27174 w 1018237"/>
                <a:gd name="connsiteY49" fmla="*/ 304275 h 771181"/>
                <a:gd name="connsiteX50" fmla="*/ 27174 w 1018237"/>
                <a:gd name="connsiteY50" fmla="*/ 333129 h 771181"/>
                <a:gd name="connsiteX51" fmla="*/ 174437 w 1018237"/>
                <a:gd name="connsiteY51" fmla="*/ 480895 h 771181"/>
                <a:gd name="connsiteX52" fmla="*/ 381308 w 1018237"/>
                <a:gd name="connsiteY52" fmla="*/ 480895 h 771181"/>
                <a:gd name="connsiteX53" fmla="*/ 381308 w 1018237"/>
                <a:gd name="connsiteY53" fmla="*/ 156509 h 771181"/>
                <a:gd name="connsiteX54" fmla="*/ 863591 w 1018237"/>
                <a:gd name="connsiteY54" fmla="*/ 153951 h 771181"/>
                <a:gd name="connsiteX55" fmla="*/ 882469 w 1018237"/>
                <a:gd name="connsiteY55" fmla="*/ 156503 h 771181"/>
                <a:gd name="connsiteX56" fmla="*/ 879772 w 1018237"/>
                <a:gd name="connsiteY56" fmla="*/ 175216 h 771181"/>
                <a:gd name="connsiteX57" fmla="*/ 844714 w 1018237"/>
                <a:gd name="connsiteY57" fmla="*/ 198182 h 771181"/>
                <a:gd name="connsiteX58" fmla="*/ 837522 w 1018237"/>
                <a:gd name="connsiteY58" fmla="*/ 199883 h 771181"/>
                <a:gd name="connsiteX59" fmla="*/ 825836 w 1018237"/>
                <a:gd name="connsiteY59" fmla="*/ 193929 h 771181"/>
                <a:gd name="connsiteX60" fmla="*/ 830331 w 1018237"/>
                <a:gd name="connsiteY60" fmla="*/ 176067 h 771181"/>
                <a:gd name="connsiteX61" fmla="*/ 626747 w 1018237"/>
                <a:gd name="connsiteY61" fmla="*/ 90933 h 771181"/>
                <a:gd name="connsiteX62" fmla="*/ 604833 w 1018237"/>
                <a:gd name="connsiteY62" fmla="*/ 103174 h 771181"/>
                <a:gd name="connsiteX63" fmla="*/ 459323 w 1018237"/>
                <a:gd name="connsiteY63" fmla="*/ 149514 h 771181"/>
                <a:gd name="connsiteX64" fmla="*/ 408482 w 1018237"/>
                <a:gd name="connsiteY64" fmla="*/ 154760 h 771181"/>
                <a:gd name="connsiteX65" fmla="*/ 408482 w 1018237"/>
                <a:gd name="connsiteY65" fmla="*/ 481770 h 771181"/>
                <a:gd name="connsiteX66" fmla="*/ 459323 w 1018237"/>
                <a:gd name="connsiteY66" fmla="*/ 487016 h 771181"/>
                <a:gd name="connsiteX67" fmla="*/ 604833 w 1018237"/>
                <a:gd name="connsiteY67" fmla="*/ 533356 h 771181"/>
                <a:gd name="connsiteX68" fmla="*/ 626747 w 1018237"/>
                <a:gd name="connsiteY68" fmla="*/ 545597 h 771181"/>
                <a:gd name="connsiteX69" fmla="*/ 1005659 w 1018237"/>
                <a:gd name="connsiteY69" fmla="*/ 59961 h 771181"/>
                <a:gd name="connsiteX70" fmla="*/ 1014808 w 1018237"/>
                <a:gd name="connsiteY70" fmla="*/ 65702 h 771181"/>
                <a:gd name="connsiteX71" fmla="*/ 1010503 w 1018237"/>
                <a:gd name="connsiteY71" fmla="*/ 83901 h 771181"/>
                <a:gd name="connsiteX72" fmla="*/ 928695 w 1018237"/>
                <a:gd name="connsiteY72" fmla="*/ 140229 h 771181"/>
                <a:gd name="connsiteX73" fmla="*/ 921806 w 1018237"/>
                <a:gd name="connsiteY73" fmla="*/ 141962 h 771181"/>
                <a:gd name="connsiteX74" fmla="*/ 911473 w 1018237"/>
                <a:gd name="connsiteY74" fmla="*/ 135896 h 771181"/>
                <a:gd name="connsiteX75" fmla="*/ 914917 w 1018237"/>
                <a:gd name="connsiteY75" fmla="*/ 117698 h 771181"/>
                <a:gd name="connsiteX76" fmla="*/ 995863 w 1018237"/>
                <a:gd name="connsiteY76" fmla="*/ 61369 h 771181"/>
                <a:gd name="connsiteX77" fmla="*/ 1005659 w 1018237"/>
                <a:gd name="connsiteY77" fmla="*/ 59961 h 771181"/>
                <a:gd name="connsiteX78" fmla="*/ 678465 w 1018237"/>
                <a:gd name="connsiteY78" fmla="*/ 27105 h 771181"/>
                <a:gd name="connsiteX79" fmla="*/ 653045 w 1018237"/>
                <a:gd name="connsiteY79" fmla="*/ 50712 h 771181"/>
                <a:gd name="connsiteX80" fmla="*/ 653045 w 1018237"/>
                <a:gd name="connsiteY80" fmla="*/ 591064 h 771181"/>
                <a:gd name="connsiteX81" fmla="*/ 653045 w 1018237"/>
                <a:gd name="connsiteY81" fmla="*/ 602430 h 771181"/>
                <a:gd name="connsiteX82" fmla="*/ 678465 w 1018237"/>
                <a:gd name="connsiteY82" fmla="*/ 626038 h 771181"/>
                <a:gd name="connsiteX83" fmla="*/ 703886 w 1018237"/>
                <a:gd name="connsiteY83" fmla="*/ 602430 h 771181"/>
                <a:gd name="connsiteX84" fmla="*/ 703886 w 1018237"/>
                <a:gd name="connsiteY84" fmla="*/ 50712 h 771181"/>
                <a:gd name="connsiteX85" fmla="*/ 678465 w 1018237"/>
                <a:gd name="connsiteY85" fmla="*/ 27105 h 771181"/>
                <a:gd name="connsiteX86" fmla="*/ 678465 w 1018237"/>
                <a:gd name="connsiteY86" fmla="*/ 0 h 771181"/>
                <a:gd name="connsiteX87" fmla="*/ 731059 w 1018237"/>
                <a:gd name="connsiteY87" fmla="*/ 50712 h 771181"/>
                <a:gd name="connsiteX88" fmla="*/ 731059 w 1018237"/>
                <a:gd name="connsiteY88" fmla="*/ 195855 h 771181"/>
                <a:gd name="connsiteX89" fmla="*/ 802061 w 1018237"/>
                <a:gd name="connsiteY89" fmla="*/ 318265 h 771181"/>
                <a:gd name="connsiteX90" fmla="*/ 731059 w 1018237"/>
                <a:gd name="connsiteY90" fmla="*/ 440675 h 771181"/>
                <a:gd name="connsiteX91" fmla="*/ 731059 w 1018237"/>
                <a:gd name="connsiteY91" fmla="*/ 602430 h 771181"/>
                <a:gd name="connsiteX92" fmla="*/ 678465 w 1018237"/>
                <a:gd name="connsiteY92" fmla="*/ 652268 h 771181"/>
                <a:gd name="connsiteX93" fmla="*/ 626747 w 1018237"/>
                <a:gd name="connsiteY93" fmla="*/ 602430 h 771181"/>
                <a:gd name="connsiteX94" fmla="*/ 626747 w 1018237"/>
                <a:gd name="connsiteY94" fmla="*/ 576200 h 771181"/>
                <a:gd name="connsiteX95" fmla="*/ 592561 w 1018237"/>
                <a:gd name="connsiteY95" fmla="*/ 557838 h 771181"/>
                <a:gd name="connsiteX96" fmla="*/ 456693 w 1018237"/>
                <a:gd name="connsiteY96" fmla="*/ 514121 h 771181"/>
                <a:gd name="connsiteX97" fmla="*/ 394456 w 1018237"/>
                <a:gd name="connsiteY97" fmla="*/ 507126 h 771181"/>
                <a:gd name="connsiteX98" fmla="*/ 379555 w 1018237"/>
                <a:gd name="connsiteY98" fmla="*/ 507126 h 771181"/>
                <a:gd name="connsiteX99" fmla="*/ 379555 w 1018237"/>
                <a:gd name="connsiteY99" fmla="*/ 514995 h 771181"/>
                <a:gd name="connsiteX100" fmla="*/ 312935 w 1018237"/>
                <a:gd name="connsiteY100" fmla="*/ 593687 h 771181"/>
                <a:gd name="connsiteX101" fmla="*/ 341862 w 1018237"/>
                <a:gd name="connsiteY101" fmla="*/ 721342 h 771181"/>
                <a:gd name="connsiteX102" fmla="*/ 333973 w 1018237"/>
                <a:gd name="connsiteY102" fmla="*/ 755442 h 771181"/>
                <a:gd name="connsiteX103" fmla="*/ 301540 w 1018237"/>
                <a:gd name="connsiteY103" fmla="*/ 771181 h 771181"/>
                <a:gd name="connsiteX104" fmla="*/ 212130 w 1018237"/>
                <a:gd name="connsiteY104" fmla="*/ 771181 h 771181"/>
                <a:gd name="connsiteX105" fmla="*/ 171808 w 1018237"/>
                <a:gd name="connsiteY105" fmla="*/ 737955 h 771181"/>
                <a:gd name="connsiteX106" fmla="*/ 116584 w 1018237"/>
                <a:gd name="connsiteY106" fmla="*/ 496634 h 771181"/>
                <a:gd name="connsiteX107" fmla="*/ 0 w 1018237"/>
                <a:gd name="connsiteY107" fmla="*/ 333129 h 771181"/>
                <a:gd name="connsiteX108" fmla="*/ 0 w 1018237"/>
                <a:gd name="connsiteY108" fmla="*/ 304275 h 771181"/>
                <a:gd name="connsiteX109" fmla="*/ 174437 w 1018237"/>
                <a:gd name="connsiteY109" fmla="*/ 129404 h 771181"/>
                <a:gd name="connsiteX110" fmla="*/ 394456 w 1018237"/>
                <a:gd name="connsiteY110" fmla="*/ 129404 h 771181"/>
                <a:gd name="connsiteX111" fmla="*/ 456693 w 1018237"/>
                <a:gd name="connsiteY111" fmla="*/ 122409 h 771181"/>
                <a:gd name="connsiteX112" fmla="*/ 592561 w 1018237"/>
                <a:gd name="connsiteY112" fmla="*/ 79566 h 771181"/>
                <a:gd name="connsiteX113" fmla="*/ 626747 w 1018237"/>
                <a:gd name="connsiteY113" fmla="*/ 60330 h 771181"/>
                <a:gd name="connsiteX114" fmla="*/ 626747 w 1018237"/>
                <a:gd name="connsiteY114" fmla="*/ 50712 h 771181"/>
                <a:gd name="connsiteX115" fmla="*/ 678465 w 1018237"/>
                <a:gd name="connsiteY115" fmla="*/ 0 h 771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018237" h="771181">
                  <a:moveTo>
                    <a:pt x="147264" y="509749"/>
                  </a:moveTo>
                  <a:lnTo>
                    <a:pt x="198105" y="733583"/>
                  </a:lnTo>
                  <a:cubicBezTo>
                    <a:pt x="198981" y="738830"/>
                    <a:pt x="205117" y="744076"/>
                    <a:pt x="212130" y="744076"/>
                  </a:cubicBezTo>
                  <a:lnTo>
                    <a:pt x="301540" y="744076"/>
                  </a:lnTo>
                  <a:cubicBezTo>
                    <a:pt x="305923" y="744076"/>
                    <a:pt x="310306" y="742327"/>
                    <a:pt x="312935" y="737955"/>
                  </a:cubicBezTo>
                  <a:cubicBezTo>
                    <a:pt x="315565" y="735332"/>
                    <a:pt x="316442" y="730960"/>
                    <a:pt x="315565" y="726589"/>
                  </a:cubicBezTo>
                  <a:lnTo>
                    <a:pt x="284009" y="584943"/>
                  </a:lnTo>
                  <a:lnTo>
                    <a:pt x="267354" y="509749"/>
                  </a:lnTo>
                  <a:close/>
                  <a:moveTo>
                    <a:pt x="293651" y="507126"/>
                  </a:moveTo>
                  <a:lnTo>
                    <a:pt x="306799" y="567456"/>
                  </a:lnTo>
                  <a:cubicBezTo>
                    <a:pt x="332220" y="563959"/>
                    <a:pt x="352381" y="541226"/>
                    <a:pt x="352381" y="514995"/>
                  </a:cubicBezTo>
                  <a:lnTo>
                    <a:pt x="352381" y="507126"/>
                  </a:lnTo>
                  <a:close/>
                  <a:moveTo>
                    <a:pt x="920084" y="457657"/>
                  </a:moveTo>
                  <a:cubicBezTo>
                    <a:pt x="923313" y="457013"/>
                    <a:pt x="926542" y="457657"/>
                    <a:pt x="928695" y="459801"/>
                  </a:cubicBezTo>
                  <a:lnTo>
                    <a:pt x="1010503" y="515561"/>
                  </a:lnTo>
                  <a:cubicBezTo>
                    <a:pt x="1016531" y="519850"/>
                    <a:pt x="1018253" y="528429"/>
                    <a:pt x="1014808" y="534433"/>
                  </a:cubicBezTo>
                  <a:cubicBezTo>
                    <a:pt x="1011364" y="537865"/>
                    <a:pt x="1007919" y="539580"/>
                    <a:pt x="1003614" y="539580"/>
                  </a:cubicBezTo>
                  <a:cubicBezTo>
                    <a:pt x="1001030" y="539580"/>
                    <a:pt x="998447" y="538723"/>
                    <a:pt x="995863" y="537007"/>
                  </a:cubicBezTo>
                  <a:lnTo>
                    <a:pt x="914917" y="481247"/>
                  </a:lnTo>
                  <a:cubicBezTo>
                    <a:pt x="908889" y="476958"/>
                    <a:pt x="907167" y="469238"/>
                    <a:pt x="911473" y="463233"/>
                  </a:cubicBezTo>
                  <a:cubicBezTo>
                    <a:pt x="913626" y="460230"/>
                    <a:pt x="916855" y="458300"/>
                    <a:pt x="920084" y="457657"/>
                  </a:cubicBezTo>
                  <a:close/>
                  <a:moveTo>
                    <a:pt x="834938" y="396113"/>
                  </a:moveTo>
                  <a:cubicBezTo>
                    <a:pt x="838196" y="395550"/>
                    <a:pt x="841568" y="396451"/>
                    <a:pt x="844714" y="399153"/>
                  </a:cubicBezTo>
                  <a:lnTo>
                    <a:pt x="879772" y="421671"/>
                  </a:lnTo>
                  <a:cubicBezTo>
                    <a:pt x="886065" y="426175"/>
                    <a:pt x="886964" y="434281"/>
                    <a:pt x="882469" y="440586"/>
                  </a:cubicBezTo>
                  <a:cubicBezTo>
                    <a:pt x="879772" y="445090"/>
                    <a:pt x="875278" y="446892"/>
                    <a:pt x="871682" y="446892"/>
                  </a:cubicBezTo>
                  <a:cubicBezTo>
                    <a:pt x="868086" y="446892"/>
                    <a:pt x="866288" y="445991"/>
                    <a:pt x="863591" y="444189"/>
                  </a:cubicBezTo>
                  <a:lnTo>
                    <a:pt x="830331" y="421671"/>
                  </a:lnTo>
                  <a:cubicBezTo>
                    <a:pt x="824038" y="417167"/>
                    <a:pt x="822240" y="408160"/>
                    <a:pt x="825836" y="401855"/>
                  </a:cubicBezTo>
                  <a:cubicBezTo>
                    <a:pt x="828532" y="398702"/>
                    <a:pt x="831679" y="396676"/>
                    <a:pt x="834938" y="396113"/>
                  </a:cubicBezTo>
                  <a:close/>
                  <a:moveTo>
                    <a:pt x="948195" y="285660"/>
                  </a:moveTo>
                  <a:lnTo>
                    <a:pt x="1005105" y="285660"/>
                  </a:lnTo>
                  <a:cubicBezTo>
                    <a:pt x="1012109" y="285660"/>
                    <a:pt x="1018237" y="290890"/>
                    <a:pt x="1018237" y="298734"/>
                  </a:cubicBezTo>
                  <a:cubicBezTo>
                    <a:pt x="1018237" y="305708"/>
                    <a:pt x="1012109" y="311809"/>
                    <a:pt x="1005105" y="311809"/>
                  </a:cubicBezTo>
                  <a:lnTo>
                    <a:pt x="948195" y="311809"/>
                  </a:lnTo>
                  <a:cubicBezTo>
                    <a:pt x="940316" y="311809"/>
                    <a:pt x="934187" y="305708"/>
                    <a:pt x="934187" y="298734"/>
                  </a:cubicBezTo>
                  <a:cubicBezTo>
                    <a:pt x="934187" y="290890"/>
                    <a:pt x="940316" y="285660"/>
                    <a:pt x="948195" y="285660"/>
                  </a:cubicBezTo>
                  <a:close/>
                  <a:moveTo>
                    <a:pt x="835373" y="285660"/>
                  </a:moveTo>
                  <a:lnTo>
                    <a:pt x="892282" y="285660"/>
                  </a:lnTo>
                  <a:cubicBezTo>
                    <a:pt x="900162" y="285660"/>
                    <a:pt x="906290" y="290890"/>
                    <a:pt x="906290" y="298734"/>
                  </a:cubicBezTo>
                  <a:cubicBezTo>
                    <a:pt x="906290" y="305708"/>
                    <a:pt x="900162" y="311809"/>
                    <a:pt x="892282" y="311809"/>
                  </a:cubicBezTo>
                  <a:lnTo>
                    <a:pt x="835373" y="311809"/>
                  </a:lnTo>
                  <a:cubicBezTo>
                    <a:pt x="828369" y="311809"/>
                    <a:pt x="822240" y="305708"/>
                    <a:pt x="822240" y="298734"/>
                  </a:cubicBezTo>
                  <a:cubicBezTo>
                    <a:pt x="822240" y="290890"/>
                    <a:pt x="828369" y="285660"/>
                    <a:pt x="835373" y="285660"/>
                  </a:cubicBezTo>
                  <a:close/>
                  <a:moveTo>
                    <a:pt x="731059" y="227332"/>
                  </a:moveTo>
                  <a:lnTo>
                    <a:pt x="731059" y="409198"/>
                  </a:lnTo>
                  <a:cubicBezTo>
                    <a:pt x="758233" y="386464"/>
                    <a:pt x="774888" y="354113"/>
                    <a:pt x="774888" y="318265"/>
                  </a:cubicBezTo>
                  <a:cubicBezTo>
                    <a:pt x="774888" y="282416"/>
                    <a:pt x="758233" y="250065"/>
                    <a:pt x="731059" y="227332"/>
                  </a:cubicBezTo>
                  <a:close/>
                  <a:moveTo>
                    <a:pt x="174437" y="156509"/>
                  </a:moveTo>
                  <a:cubicBezTo>
                    <a:pt x="92916" y="156509"/>
                    <a:pt x="27174" y="222086"/>
                    <a:pt x="27174" y="304275"/>
                  </a:cubicBezTo>
                  <a:lnTo>
                    <a:pt x="27174" y="333129"/>
                  </a:lnTo>
                  <a:cubicBezTo>
                    <a:pt x="27174" y="414444"/>
                    <a:pt x="92916" y="480895"/>
                    <a:pt x="174437" y="480895"/>
                  </a:cubicBezTo>
                  <a:lnTo>
                    <a:pt x="381308" y="480895"/>
                  </a:lnTo>
                  <a:lnTo>
                    <a:pt x="381308" y="156509"/>
                  </a:lnTo>
                  <a:close/>
                  <a:moveTo>
                    <a:pt x="863591" y="153951"/>
                  </a:moveTo>
                  <a:cubicBezTo>
                    <a:pt x="869884" y="150549"/>
                    <a:pt x="878874" y="151399"/>
                    <a:pt x="882469" y="156503"/>
                  </a:cubicBezTo>
                  <a:cubicBezTo>
                    <a:pt x="886964" y="162457"/>
                    <a:pt x="886065" y="170963"/>
                    <a:pt x="879772" y="175216"/>
                  </a:cubicBezTo>
                  <a:lnTo>
                    <a:pt x="844714" y="198182"/>
                  </a:lnTo>
                  <a:cubicBezTo>
                    <a:pt x="842916" y="199033"/>
                    <a:pt x="840219" y="199883"/>
                    <a:pt x="837522" y="199883"/>
                  </a:cubicBezTo>
                  <a:cubicBezTo>
                    <a:pt x="833027" y="199883"/>
                    <a:pt x="828533" y="198182"/>
                    <a:pt x="825836" y="193929"/>
                  </a:cubicBezTo>
                  <a:cubicBezTo>
                    <a:pt x="822240" y="187975"/>
                    <a:pt x="824038" y="180320"/>
                    <a:pt x="830331" y="176067"/>
                  </a:cubicBezTo>
                  <a:close/>
                  <a:moveTo>
                    <a:pt x="626747" y="90933"/>
                  </a:moveTo>
                  <a:lnTo>
                    <a:pt x="604833" y="103174"/>
                  </a:lnTo>
                  <a:cubicBezTo>
                    <a:pt x="558375" y="128530"/>
                    <a:pt x="510164" y="144268"/>
                    <a:pt x="459323" y="149514"/>
                  </a:cubicBezTo>
                  <a:lnTo>
                    <a:pt x="408482" y="154760"/>
                  </a:lnTo>
                  <a:lnTo>
                    <a:pt x="408482" y="481770"/>
                  </a:lnTo>
                  <a:lnTo>
                    <a:pt x="459323" y="487016"/>
                  </a:lnTo>
                  <a:cubicBezTo>
                    <a:pt x="510164" y="493136"/>
                    <a:pt x="558375" y="508875"/>
                    <a:pt x="604833" y="533356"/>
                  </a:cubicBezTo>
                  <a:lnTo>
                    <a:pt x="626747" y="545597"/>
                  </a:lnTo>
                  <a:close/>
                  <a:moveTo>
                    <a:pt x="1005659" y="59961"/>
                  </a:moveTo>
                  <a:cubicBezTo>
                    <a:pt x="1008996" y="60719"/>
                    <a:pt x="1012225" y="62669"/>
                    <a:pt x="1014808" y="65702"/>
                  </a:cubicBezTo>
                  <a:cubicBezTo>
                    <a:pt x="1018253" y="71768"/>
                    <a:pt x="1016531" y="79568"/>
                    <a:pt x="1010503" y="83901"/>
                  </a:cubicBezTo>
                  <a:lnTo>
                    <a:pt x="928695" y="140229"/>
                  </a:lnTo>
                  <a:cubicBezTo>
                    <a:pt x="926973" y="141962"/>
                    <a:pt x="924390" y="141962"/>
                    <a:pt x="921806" y="141962"/>
                  </a:cubicBezTo>
                  <a:cubicBezTo>
                    <a:pt x="918362" y="141962"/>
                    <a:pt x="914056" y="140229"/>
                    <a:pt x="911473" y="135896"/>
                  </a:cubicBezTo>
                  <a:cubicBezTo>
                    <a:pt x="907167" y="129830"/>
                    <a:pt x="908889" y="122031"/>
                    <a:pt x="914917" y="117698"/>
                  </a:cubicBezTo>
                  <a:lnTo>
                    <a:pt x="995863" y="61369"/>
                  </a:lnTo>
                  <a:cubicBezTo>
                    <a:pt x="998877" y="59636"/>
                    <a:pt x="1002322" y="59203"/>
                    <a:pt x="1005659" y="59961"/>
                  </a:cubicBezTo>
                  <a:close/>
                  <a:moveTo>
                    <a:pt x="678465" y="27105"/>
                  </a:moveTo>
                  <a:cubicBezTo>
                    <a:pt x="664440" y="27105"/>
                    <a:pt x="653045" y="37597"/>
                    <a:pt x="653045" y="50712"/>
                  </a:cubicBezTo>
                  <a:lnTo>
                    <a:pt x="653045" y="591064"/>
                  </a:lnTo>
                  <a:lnTo>
                    <a:pt x="653045" y="602430"/>
                  </a:lnTo>
                  <a:cubicBezTo>
                    <a:pt x="653045" y="614671"/>
                    <a:pt x="664440" y="626038"/>
                    <a:pt x="678465" y="626038"/>
                  </a:cubicBezTo>
                  <a:cubicBezTo>
                    <a:pt x="692490" y="626038"/>
                    <a:pt x="703886" y="614671"/>
                    <a:pt x="703886" y="602430"/>
                  </a:cubicBezTo>
                  <a:lnTo>
                    <a:pt x="703886" y="50712"/>
                  </a:lnTo>
                  <a:cubicBezTo>
                    <a:pt x="703886" y="37597"/>
                    <a:pt x="692490" y="27105"/>
                    <a:pt x="678465" y="27105"/>
                  </a:cubicBezTo>
                  <a:close/>
                  <a:moveTo>
                    <a:pt x="678465" y="0"/>
                  </a:moveTo>
                  <a:cubicBezTo>
                    <a:pt x="707392" y="0"/>
                    <a:pt x="731059" y="23607"/>
                    <a:pt x="731059" y="50712"/>
                  </a:cubicBezTo>
                  <a:lnTo>
                    <a:pt x="731059" y="195855"/>
                  </a:lnTo>
                  <a:cubicBezTo>
                    <a:pt x="774888" y="222086"/>
                    <a:pt x="802061" y="267552"/>
                    <a:pt x="802061" y="318265"/>
                  </a:cubicBezTo>
                  <a:cubicBezTo>
                    <a:pt x="802061" y="368977"/>
                    <a:pt x="774888" y="416193"/>
                    <a:pt x="731059" y="440675"/>
                  </a:cubicBezTo>
                  <a:lnTo>
                    <a:pt x="731059" y="602430"/>
                  </a:lnTo>
                  <a:cubicBezTo>
                    <a:pt x="731059" y="629535"/>
                    <a:pt x="707392" y="652268"/>
                    <a:pt x="678465" y="652268"/>
                  </a:cubicBezTo>
                  <a:cubicBezTo>
                    <a:pt x="650415" y="652268"/>
                    <a:pt x="626747" y="629535"/>
                    <a:pt x="626747" y="602430"/>
                  </a:cubicBezTo>
                  <a:lnTo>
                    <a:pt x="626747" y="576200"/>
                  </a:lnTo>
                  <a:lnTo>
                    <a:pt x="592561" y="557838"/>
                  </a:lnTo>
                  <a:cubicBezTo>
                    <a:pt x="549609" y="533356"/>
                    <a:pt x="504028" y="519367"/>
                    <a:pt x="456693" y="514121"/>
                  </a:cubicBezTo>
                  <a:lnTo>
                    <a:pt x="394456" y="507126"/>
                  </a:lnTo>
                  <a:lnTo>
                    <a:pt x="379555" y="507126"/>
                  </a:lnTo>
                  <a:lnTo>
                    <a:pt x="379555" y="514995"/>
                  </a:lnTo>
                  <a:cubicBezTo>
                    <a:pt x="379555" y="554341"/>
                    <a:pt x="350628" y="586692"/>
                    <a:pt x="312935" y="593687"/>
                  </a:cubicBezTo>
                  <a:lnTo>
                    <a:pt x="341862" y="721342"/>
                  </a:lnTo>
                  <a:cubicBezTo>
                    <a:pt x="344492" y="733583"/>
                    <a:pt x="340986" y="744950"/>
                    <a:pt x="333973" y="755442"/>
                  </a:cubicBezTo>
                  <a:cubicBezTo>
                    <a:pt x="326084" y="765060"/>
                    <a:pt x="313812" y="771181"/>
                    <a:pt x="301540" y="771181"/>
                  </a:cubicBezTo>
                  <a:lnTo>
                    <a:pt x="212130" y="771181"/>
                  </a:lnTo>
                  <a:cubicBezTo>
                    <a:pt x="192845" y="771181"/>
                    <a:pt x="175314" y="757191"/>
                    <a:pt x="171808" y="737955"/>
                  </a:cubicBezTo>
                  <a:lnTo>
                    <a:pt x="116584" y="496634"/>
                  </a:lnTo>
                  <a:cubicBezTo>
                    <a:pt x="49088" y="473900"/>
                    <a:pt x="0" y="409198"/>
                    <a:pt x="0" y="333129"/>
                  </a:cubicBezTo>
                  <a:lnTo>
                    <a:pt x="0" y="304275"/>
                  </a:lnTo>
                  <a:cubicBezTo>
                    <a:pt x="0" y="208096"/>
                    <a:pt x="78891" y="129404"/>
                    <a:pt x="174437" y="129404"/>
                  </a:cubicBezTo>
                  <a:lnTo>
                    <a:pt x="394456" y="129404"/>
                  </a:lnTo>
                  <a:lnTo>
                    <a:pt x="456693" y="122409"/>
                  </a:lnTo>
                  <a:cubicBezTo>
                    <a:pt x="504028" y="117163"/>
                    <a:pt x="549609" y="103174"/>
                    <a:pt x="592561" y="79566"/>
                  </a:cubicBezTo>
                  <a:lnTo>
                    <a:pt x="626747" y="60330"/>
                  </a:lnTo>
                  <a:lnTo>
                    <a:pt x="626747" y="50712"/>
                  </a:lnTo>
                  <a:cubicBezTo>
                    <a:pt x="626747" y="23607"/>
                    <a:pt x="650415" y="0"/>
                    <a:pt x="678465" y="0"/>
                  </a:cubicBezTo>
                  <a:close/>
                </a:path>
              </a:pathLst>
            </a:custGeom>
            <a:solidFill>
              <a:srgbClr val="50B495"/>
            </a:solidFill>
            <a:ln>
              <a:noFill/>
            </a:ln>
            <a:effectLst/>
          </p:spPr>
          <p:txBody>
            <a:bodyPr wrap="square" anchor="ctr">
              <a:noAutofit/>
            </a:bodyPr>
            <a:lstStyle/>
            <a:p>
              <a:endParaRPr lang="en-US" sz="6532" dirty="0">
                <a:solidFill>
                  <a:srgbClr val="50B495"/>
                </a:solidFill>
                <a:latin typeface="Montserrat" panose="00000500000000000000" pitchFamily="2" charset="0"/>
              </a:endParaRPr>
            </a:p>
          </p:txBody>
        </p:sp>
      </p:grpSp>
    </p:spTree>
    <p:extLst>
      <p:ext uri="{BB962C8B-B14F-4D97-AF65-F5344CB8AC3E}">
        <p14:creationId xmlns:p14="http://schemas.microsoft.com/office/powerpoint/2010/main" val="4666783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65CC6-D3A7-C1A0-FEF8-85CC23381029}"/>
            </a:ext>
          </a:extLst>
        </p:cNvPr>
        <p:cNvGrpSpPr/>
        <p:nvPr/>
      </p:nvGrpSpPr>
      <p:grpSpPr>
        <a:xfrm>
          <a:off x="0" y="0"/>
          <a:ext cx="0" cy="0"/>
          <a:chOff x="0" y="0"/>
          <a:chExt cx="0" cy="0"/>
        </a:xfrm>
      </p:grpSpPr>
      <p:pic>
        <p:nvPicPr>
          <p:cNvPr id="2" name="圖形 1">
            <a:extLst>
              <a:ext uri="{FF2B5EF4-FFF2-40B4-BE49-F238E27FC236}">
                <a16:creationId xmlns:a16="http://schemas.microsoft.com/office/drawing/2014/main" id="{CFCED71C-9AC5-0FE0-7163-534352B742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2963" y="183098"/>
            <a:ext cx="1791313" cy="551629"/>
          </a:xfrm>
          <a:prstGeom prst="rect">
            <a:avLst/>
          </a:prstGeom>
        </p:spPr>
      </p:pic>
      <p:sp>
        <p:nvSpPr>
          <p:cNvPr id="3" name="文字方塊 2">
            <a:extLst>
              <a:ext uri="{FF2B5EF4-FFF2-40B4-BE49-F238E27FC236}">
                <a16:creationId xmlns:a16="http://schemas.microsoft.com/office/drawing/2014/main" id="{9D2DE850-9E7F-A3C5-D7A9-C347FC1200AA}"/>
              </a:ext>
            </a:extLst>
          </p:cNvPr>
          <p:cNvSpPr txBox="1"/>
          <p:nvPr/>
        </p:nvSpPr>
        <p:spPr>
          <a:xfrm>
            <a:off x="0" y="242008"/>
            <a:ext cx="12192000" cy="830997"/>
          </a:xfrm>
          <a:prstGeom prst="rect">
            <a:avLst/>
          </a:prstGeom>
          <a:noFill/>
        </p:spPr>
        <p:txBody>
          <a:bodyPr wrap="square" rtlCol="0">
            <a:spAutoFit/>
          </a:bodyPr>
          <a:lstStyle/>
          <a:p>
            <a:pPr algn="ctr"/>
            <a:r>
              <a:rPr lang="en-US" altLang="zh-TW" sz="4800" b="1" dirty="0">
                <a:solidFill>
                  <a:schemeClr val="tx1">
                    <a:lumMod val="65000"/>
                    <a:lumOff val="35000"/>
                  </a:schemeClr>
                </a:solidFill>
                <a:latin typeface="微軟正黑體" panose="020B0604030504040204" pitchFamily="34" charset="-120"/>
                <a:ea typeface="微軟正黑體" panose="020B0604030504040204" pitchFamily="34" charset="-120"/>
              </a:rPr>
              <a:t>STEP.2</a:t>
            </a: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 排放源鑑別</a:t>
            </a:r>
          </a:p>
        </p:txBody>
      </p:sp>
      <p:pic>
        <p:nvPicPr>
          <p:cNvPr id="4" name="table">
            <a:extLst>
              <a:ext uri="{FF2B5EF4-FFF2-40B4-BE49-F238E27FC236}">
                <a16:creationId xmlns:a16="http://schemas.microsoft.com/office/drawing/2014/main" id="{98ACF56F-89DB-8DB6-5348-34CCBB8E28E4}"/>
              </a:ext>
            </a:extLst>
          </p:cNvPr>
          <p:cNvPicPr>
            <a:picLocks noChangeAspect="1"/>
          </p:cNvPicPr>
          <p:nvPr/>
        </p:nvPicPr>
        <p:blipFill>
          <a:blip r:embed="rId4"/>
          <a:stretch>
            <a:fillRect/>
          </a:stretch>
        </p:blipFill>
        <p:spPr>
          <a:xfrm>
            <a:off x="537447" y="1987633"/>
            <a:ext cx="11117106" cy="4395840"/>
          </a:xfrm>
          <a:prstGeom prst="rect">
            <a:avLst/>
          </a:prstGeom>
        </p:spPr>
      </p:pic>
      <p:sp>
        <p:nvSpPr>
          <p:cNvPr id="5" name="矩形 4">
            <a:extLst>
              <a:ext uri="{FF2B5EF4-FFF2-40B4-BE49-F238E27FC236}">
                <a16:creationId xmlns:a16="http://schemas.microsoft.com/office/drawing/2014/main" id="{A199BE0F-F224-4545-BBAF-1B077491561B}"/>
              </a:ext>
            </a:extLst>
          </p:cNvPr>
          <p:cNvSpPr/>
          <p:nvPr/>
        </p:nvSpPr>
        <p:spPr>
          <a:xfrm>
            <a:off x="376153" y="1200549"/>
            <a:ext cx="11439694" cy="65954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57213" indent="-457200">
              <a:lnSpc>
                <a:spcPct val="150000"/>
              </a:lnSpc>
              <a:spcAft>
                <a:spcPts val="600"/>
              </a:spcAft>
              <a:buFont typeface="Wingdings" panose="05000000000000000000" pitchFamily="2" charset="2"/>
              <a:buChar char="p"/>
            </a:pPr>
            <a:r>
              <a:rPr lang="zh-TW" altLang="en-US" sz="2800" dirty="0">
                <a:solidFill>
                  <a:schemeClr val="bg2">
                    <a:lumMod val="25000"/>
                  </a:schemeClr>
                </a:solidFill>
                <a:latin typeface="微軟正黑體" panose="020B0604030504040204" pitchFamily="34" charset="-120"/>
                <a:ea typeface="微軟正黑體" panose="020B0604030504040204" pitchFamily="34" charset="-120"/>
              </a:rPr>
              <a:t>服務業應鑑別邊界內</a:t>
            </a:r>
            <a:r>
              <a:rPr lang="zh-TW" altLang="en-US" sz="2800" b="1" dirty="0">
                <a:solidFill>
                  <a:schemeClr val="accent1"/>
                </a:solidFill>
                <a:latin typeface="微軟正黑體" panose="020B0604030504040204" pitchFamily="34" charset="-120"/>
                <a:ea typeface="微軟正黑體" panose="020B0604030504040204" pitchFamily="34" charset="-120"/>
              </a:rPr>
              <a:t>所有可能產生</a:t>
            </a:r>
            <a:r>
              <a:rPr lang="zh-TW" altLang="en-US" sz="2800" b="1" u="sng" dirty="0">
                <a:solidFill>
                  <a:schemeClr val="accent1"/>
                </a:solidFill>
                <a:latin typeface="微軟正黑體" panose="020B0604030504040204" pitchFamily="34" charset="-120"/>
                <a:ea typeface="微軟正黑體" panose="020B0604030504040204" pitchFamily="34" charset="-120"/>
              </a:rPr>
              <a:t>直接排放</a:t>
            </a:r>
            <a:r>
              <a:rPr lang="zh-TW" altLang="en-US" sz="2800" b="1" dirty="0">
                <a:solidFill>
                  <a:schemeClr val="accent1"/>
                </a:solidFill>
                <a:latin typeface="微軟正黑體" panose="020B0604030504040204" pitchFamily="34" charset="-120"/>
                <a:ea typeface="微軟正黑體" panose="020B0604030504040204" pitchFamily="34" charset="-120"/>
              </a:rPr>
              <a:t>與</a:t>
            </a:r>
            <a:r>
              <a:rPr lang="zh-TW" altLang="en-US" sz="2800" b="1" u="sng" dirty="0">
                <a:solidFill>
                  <a:schemeClr val="accent1"/>
                </a:solidFill>
                <a:latin typeface="微軟正黑體" panose="020B0604030504040204" pitchFamily="34" charset="-120"/>
                <a:ea typeface="微軟正黑體" panose="020B0604030504040204" pitchFamily="34" charset="-120"/>
              </a:rPr>
              <a:t>能源間接排放</a:t>
            </a:r>
            <a:r>
              <a:rPr lang="zh-TW" altLang="en-US" sz="2800" dirty="0">
                <a:solidFill>
                  <a:schemeClr val="bg2">
                    <a:lumMod val="25000"/>
                  </a:schemeClr>
                </a:solidFill>
                <a:latin typeface="微軟正黑體" panose="020B0604030504040204" pitchFamily="34" charset="-120"/>
                <a:ea typeface="微軟正黑體" panose="020B0604030504040204" pitchFamily="34" charset="-120"/>
              </a:rPr>
              <a:t>之排放源</a:t>
            </a:r>
          </a:p>
        </p:txBody>
      </p:sp>
    </p:spTree>
    <p:extLst>
      <p:ext uri="{BB962C8B-B14F-4D97-AF65-F5344CB8AC3E}">
        <p14:creationId xmlns:p14="http://schemas.microsoft.com/office/powerpoint/2010/main" val="32535942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2FF62-5107-E720-A004-A73A765A41B1}"/>
            </a:ext>
          </a:extLst>
        </p:cNvPr>
        <p:cNvGrpSpPr/>
        <p:nvPr/>
      </p:nvGrpSpPr>
      <p:grpSpPr>
        <a:xfrm>
          <a:off x="0" y="0"/>
          <a:ext cx="0" cy="0"/>
          <a:chOff x="0" y="0"/>
          <a:chExt cx="0" cy="0"/>
        </a:xfrm>
      </p:grpSpPr>
      <p:pic>
        <p:nvPicPr>
          <p:cNvPr id="2" name="圖形 1">
            <a:extLst>
              <a:ext uri="{FF2B5EF4-FFF2-40B4-BE49-F238E27FC236}">
                <a16:creationId xmlns:a16="http://schemas.microsoft.com/office/drawing/2014/main" id="{69976896-8BCA-9F95-0793-89BD9E9DAB3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2963" y="183098"/>
            <a:ext cx="1791313" cy="551629"/>
          </a:xfrm>
          <a:prstGeom prst="rect">
            <a:avLst/>
          </a:prstGeom>
        </p:spPr>
      </p:pic>
      <p:sp>
        <p:nvSpPr>
          <p:cNvPr id="3" name="文字方塊 2">
            <a:extLst>
              <a:ext uri="{FF2B5EF4-FFF2-40B4-BE49-F238E27FC236}">
                <a16:creationId xmlns:a16="http://schemas.microsoft.com/office/drawing/2014/main" id="{8BA4CB54-345F-09F1-3272-61EBE7DFD227}"/>
              </a:ext>
            </a:extLst>
          </p:cNvPr>
          <p:cNvSpPr txBox="1"/>
          <p:nvPr/>
        </p:nvSpPr>
        <p:spPr>
          <a:xfrm>
            <a:off x="0" y="242008"/>
            <a:ext cx="12192000" cy="830997"/>
          </a:xfrm>
          <a:prstGeom prst="rect">
            <a:avLst/>
          </a:prstGeom>
          <a:noFill/>
        </p:spPr>
        <p:txBody>
          <a:bodyPr wrap="square" rtlCol="0">
            <a:spAutoFit/>
          </a:bodyPr>
          <a:lstStyle/>
          <a:p>
            <a:pPr algn="ctr"/>
            <a:r>
              <a:rPr lang="en-US" altLang="zh-TW" sz="4800" b="1" dirty="0">
                <a:solidFill>
                  <a:schemeClr val="tx1">
                    <a:lumMod val="65000"/>
                    <a:lumOff val="35000"/>
                  </a:schemeClr>
                </a:solidFill>
                <a:latin typeface="微軟正黑體" panose="020B0604030504040204" pitchFamily="34" charset="-120"/>
                <a:ea typeface="微軟正黑體" panose="020B0604030504040204" pitchFamily="34" charset="-120"/>
              </a:rPr>
              <a:t>STEP.2</a:t>
            </a: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 排放源鑑別</a:t>
            </a:r>
          </a:p>
        </p:txBody>
      </p:sp>
      <p:sp>
        <p:nvSpPr>
          <p:cNvPr id="4" name="矩形 3">
            <a:extLst>
              <a:ext uri="{FF2B5EF4-FFF2-40B4-BE49-F238E27FC236}">
                <a16:creationId xmlns:a16="http://schemas.microsoft.com/office/drawing/2014/main" id="{A36112B1-4694-4231-BE3A-E6CA565C0F94}"/>
              </a:ext>
            </a:extLst>
          </p:cNvPr>
          <p:cNvSpPr/>
          <p:nvPr/>
        </p:nvSpPr>
        <p:spPr>
          <a:xfrm>
            <a:off x="391466" y="1341329"/>
            <a:ext cx="11409067" cy="1763431"/>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42913" indent="-342900">
              <a:lnSpc>
                <a:spcPct val="150000"/>
              </a:lnSpc>
              <a:spcAft>
                <a:spcPts val="600"/>
              </a:spcAft>
              <a:buFont typeface="Wingdings" panose="05000000000000000000" pitchFamily="2" charset="2"/>
              <a:buChar char="p"/>
            </a:pPr>
            <a:r>
              <a:rPr lang="zh-TW" altLang="en-US" sz="2400" dirty="0">
                <a:solidFill>
                  <a:schemeClr val="bg2">
                    <a:lumMod val="25000"/>
                  </a:schemeClr>
                </a:solidFill>
                <a:latin typeface="微軟正黑體" panose="020B0604030504040204" pitchFamily="34" charset="-120"/>
                <a:ea typeface="微軟正黑體" panose="020B0604030504040204" pitchFamily="34" charset="-120"/>
              </a:rPr>
              <a:t>應盤查之溫室氣體種類包含</a:t>
            </a:r>
            <a:r>
              <a:rPr lang="en-US" altLang="zh-TW" sz="2400" dirty="0">
                <a:solidFill>
                  <a:schemeClr val="bg2">
                    <a:lumMod val="25000"/>
                  </a:schemeClr>
                </a:solidFill>
                <a:latin typeface="微軟正黑體" panose="020B0604030504040204" pitchFamily="34" charset="-120"/>
                <a:ea typeface="微軟正黑體" panose="020B0604030504040204" pitchFamily="34" charset="-120"/>
              </a:rPr>
              <a:t>CO</a:t>
            </a:r>
            <a:r>
              <a:rPr lang="en-US" altLang="zh-TW" sz="2400" baseline="-25000" dirty="0">
                <a:solidFill>
                  <a:schemeClr val="bg2">
                    <a:lumMod val="25000"/>
                  </a:schemeClr>
                </a:solidFill>
                <a:latin typeface="微軟正黑體" panose="020B0604030504040204" pitchFamily="34" charset="-120"/>
                <a:ea typeface="微軟正黑體" panose="020B0604030504040204" pitchFamily="34" charset="-120"/>
              </a:rPr>
              <a:t>2</a:t>
            </a:r>
            <a:r>
              <a:rPr lang="zh-TW" altLang="en-US" sz="2400" dirty="0">
                <a:solidFill>
                  <a:schemeClr val="bg2">
                    <a:lumMod val="25000"/>
                  </a:schemeClr>
                </a:solidFill>
                <a:latin typeface="微軟正黑體" panose="020B0604030504040204" pitchFamily="34" charset="-120"/>
                <a:ea typeface="微軟正黑體" panose="020B0604030504040204" pitchFamily="34" charset="-120"/>
              </a:rPr>
              <a:t>、</a:t>
            </a:r>
            <a:r>
              <a:rPr lang="en-US" altLang="zh-TW" sz="2400" dirty="0">
                <a:solidFill>
                  <a:schemeClr val="bg2">
                    <a:lumMod val="25000"/>
                  </a:schemeClr>
                </a:solidFill>
                <a:latin typeface="微軟正黑體" panose="020B0604030504040204" pitchFamily="34" charset="-120"/>
                <a:ea typeface="微軟正黑體" panose="020B0604030504040204" pitchFamily="34" charset="-120"/>
              </a:rPr>
              <a:t>CH</a:t>
            </a:r>
            <a:r>
              <a:rPr lang="en-US" altLang="zh-TW" sz="2400" baseline="-25000" dirty="0">
                <a:solidFill>
                  <a:schemeClr val="bg2">
                    <a:lumMod val="25000"/>
                  </a:schemeClr>
                </a:solidFill>
                <a:latin typeface="微軟正黑體" panose="020B0604030504040204" pitchFamily="34" charset="-120"/>
                <a:ea typeface="微軟正黑體" panose="020B0604030504040204" pitchFamily="34" charset="-120"/>
              </a:rPr>
              <a:t>4</a:t>
            </a:r>
            <a:r>
              <a:rPr lang="zh-TW" altLang="en-US" sz="2400" dirty="0">
                <a:solidFill>
                  <a:schemeClr val="bg2">
                    <a:lumMod val="25000"/>
                  </a:schemeClr>
                </a:solidFill>
                <a:latin typeface="微軟正黑體" panose="020B0604030504040204" pitchFamily="34" charset="-120"/>
                <a:ea typeface="微軟正黑體" panose="020B0604030504040204" pitchFamily="34" charset="-120"/>
              </a:rPr>
              <a:t>、</a:t>
            </a:r>
            <a:r>
              <a:rPr lang="en-US" altLang="zh-TW" sz="2400" dirty="0">
                <a:solidFill>
                  <a:schemeClr val="bg2">
                    <a:lumMod val="25000"/>
                  </a:schemeClr>
                </a:solidFill>
                <a:latin typeface="微軟正黑體" panose="020B0604030504040204" pitchFamily="34" charset="-120"/>
                <a:ea typeface="微軟正黑體" panose="020B0604030504040204" pitchFamily="34" charset="-120"/>
              </a:rPr>
              <a:t>N</a:t>
            </a:r>
            <a:r>
              <a:rPr lang="en-US" altLang="zh-TW" sz="2400" baseline="-25000" dirty="0">
                <a:solidFill>
                  <a:schemeClr val="bg2">
                    <a:lumMod val="25000"/>
                  </a:schemeClr>
                </a:solidFill>
                <a:latin typeface="微軟正黑體" panose="020B0604030504040204" pitchFamily="34" charset="-120"/>
                <a:ea typeface="微軟正黑體" panose="020B0604030504040204" pitchFamily="34" charset="-120"/>
              </a:rPr>
              <a:t>2</a:t>
            </a:r>
            <a:r>
              <a:rPr lang="en-US" altLang="zh-TW" sz="2400" dirty="0">
                <a:solidFill>
                  <a:schemeClr val="bg2">
                    <a:lumMod val="25000"/>
                  </a:schemeClr>
                </a:solidFill>
                <a:latin typeface="微軟正黑體" panose="020B0604030504040204" pitchFamily="34" charset="-120"/>
                <a:ea typeface="微軟正黑體" panose="020B0604030504040204" pitchFamily="34" charset="-120"/>
              </a:rPr>
              <a:t>O</a:t>
            </a:r>
            <a:r>
              <a:rPr lang="zh-TW" altLang="en-US" sz="2400" dirty="0">
                <a:solidFill>
                  <a:schemeClr val="bg2">
                    <a:lumMod val="25000"/>
                  </a:schemeClr>
                </a:solidFill>
                <a:latin typeface="微軟正黑體" panose="020B0604030504040204" pitchFamily="34" charset="-120"/>
                <a:ea typeface="微軟正黑體" panose="020B0604030504040204" pitchFamily="34" charset="-120"/>
              </a:rPr>
              <a:t>、</a:t>
            </a:r>
            <a:r>
              <a:rPr lang="en-US" altLang="zh-TW" sz="2400" dirty="0">
                <a:solidFill>
                  <a:schemeClr val="bg2">
                    <a:lumMod val="25000"/>
                  </a:schemeClr>
                </a:solidFill>
                <a:latin typeface="微軟正黑體" panose="020B0604030504040204" pitchFamily="34" charset="-120"/>
                <a:ea typeface="微軟正黑體" panose="020B0604030504040204" pitchFamily="34" charset="-120"/>
              </a:rPr>
              <a:t>HFCs</a:t>
            </a:r>
            <a:r>
              <a:rPr lang="zh-TW" altLang="en-US" sz="2400" dirty="0">
                <a:solidFill>
                  <a:schemeClr val="bg2">
                    <a:lumMod val="25000"/>
                  </a:schemeClr>
                </a:solidFill>
                <a:latin typeface="微軟正黑體" panose="020B0604030504040204" pitchFamily="34" charset="-120"/>
                <a:ea typeface="微軟正黑體" panose="020B0604030504040204" pitchFamily="34" charset="-120"/>
              </a:rPr>
              <a:t>、</a:t>
            </a:r>
            <a:r>
              <a:rPr lang="en-US" altLang="zh-TW" sz="2400" dirty="0">
                <a:solidFill>
                  <a:schemeClr val="bg2">
                    <a:lumMod val="25000"/>
                  </a:schemeClr>
                </a:solidFill>
                <a:latin typeface="微軟正黑體" panose="020B0604030504040204" pitchFamily="34" charset="-120"/>
                <a:ea typeface="微軟正黑體" panose="020B0604030504040204" pitchFamily="34" charset="-120"/>
              </a:rPr>
              <a:t>PFCs</a:t>
            </a:r>
            <a:r>
              <a:rPr lang="zh-TW" altLang="en-US" sz="2400" dirty="0">
                <a:solidFill>
                  <a:schemeClr val="bg2">
                    <a:lumMod val="25000"/>
                  </a:schemeClr>
                </a:solidFill>
                <a:latin typeface="微軟正黑體" panose="020B0604030504040204" pitchFamily="34" charset="-120"/>
                <a:ea typeface="微軟正黑體" panose="020B0604030504040204" pitchFamily="34" charset="-120"/>
              </a:rPr>
              <a:t>、</a:t>
            </a:r>
            <a:r>
              <a:rPr lang="en-US" altLang="zh-TW" sz="2400" dirty="0">
                <a:solidFill>
                  <a:schemeClr val="bg2">
                    <a:lumMod val="25000"/>
                  </a:schemeClr>
                </a:solidFill>
                <a:latin typeface="微軟正黑體" panose="020B0604030504040204" pitchFamily="34" charset="-120"/>
                <a:ea typeface="微軟正黑體" panose="020B0604030504040204" pitchFamily="34" charset="-120"/>
              </a:rPr>
              <a:t>SF</a:t>
            </a:r>
            <a:r>
              <a:rPr lang="en-US" altLang="zh-TW" sz="2400" baseline="-25000" dirty="0">
                <a:solidFill>
                  <a:schemeClr val="bg2">
                    <a:lumMod val="25000"/>
                  </a:schemeClr>
                </a:solidFill>
                <a:latin typeface="微軟正黑體" panose="020B0604030504040204" pitchFamily="34" charset="-120"/>
                <a:ea typeface="微軟正黑體" panose="020B0604030504040204" pitchFamily="34" charset="-120"/>
              </a:rPr>
              <a:t>6</a:t>
            </a:r>
            <a:r>
              <a:rPr lang="zh-TW" altLang="en-US" sz="2400" dirty="0">
                <a:solidFill>
                  <a:schemeClr val="bg2">
                    <a:lumMod val="25000"/>
                  </a:schemeClr>
                </a:solidFill>
                <a:latin typeface="微軟正黑體" panose="020B0604030504040204" pitchFamily="34" charset="-120"/>
                <a:ea typeface="微軟正黑體" panose="020B0604030504040204" pitchFamily="34" charset="-120"/>
              </a:rPr>
              <a:t>、</a:t>
            </a:r>
            <a:r>
              <a:rPr lang="en-US" altLang="zh-TW" sz="2400" dirty="0">
                <a:solidFill>
                  <a:schemeClr val="bg2">
                    <a:lumMod val="25000"/>
                  </a:schemeClr>
                </a:solidFill>
                <a:latin typeface="微軟正黑體" panose="020B0604030504040204" pitchFamily="34" charset="-120"/>
                <a:ea typeface="微軟正黑體" panose="020B0604030504040204" pitchFamily="34" charset="-120"/>
              </a:rPr>
              <a:t>NF</a:t>
            </a:r>
            <a:r>
              <a:rPr lang="en-US" altLang="zh-TW" sz="2400" baseline="-25000" dirty="0">
                <a:solidFill>
                  <a:schemeClr val="bg2">
                    <a:lumMod val="25000"/>
                  </a:schemeClr>
                </a:solidFill>
                <a:latin typeface="微軟正黑體" panose="020B0604030504040204" pitchFamily="34" charset="-120"/>
                <a:ea typeface="微軟正黑體" panose="020B0604030504040204" pitchFamily="34" charset="-120"/>
              </a:rPr>
              <a:t>3</a:t>
            </a:r>
            <a:r>
              <a:rPr lang="zh-TW" altLang="en-US" sz="2400" dirty="0">
                <a:solidFill>
                  <a:schemeClr val="bg2">
                    <a:lumMod val="25000"/>
                  </a:schemeClr>
                </a:solidFill>
                <a:latin typeface="微軟正黑體" panose="020B0604030504040204" pitchFamily="34" charset="-120"/>
                <a:ea typeface="微軟正黑體" panose="020B0604030504040204" pitchFamily="34" charset="-120"/>
              </a:rPr>
              <a:t>、其他經中央主管機關公告之物質（盤查管理辦法</a:t>
            </a:r>
            <a:r>
              <a:rPr lang="zh-TW" altLang="en-US" sz="2400" b="1" dirty="0">
                <a:solidFill>
                  <a:schemeClr val="bg2">
                    <a:lumMod val="25000"/>
                  </a:schemeClr>
                </a:solidFill>
                <a:latin typeface="微軟正黑體" panose="020B0604030504040204" pitchFamily="34" charset="-120"/>
                <a:ea typeface="微軟正黑體" panose="020B0604030504040204" pitchFamily="34" charset="-120"/>
              </a:rPr>
              <a:t>第</a:t>
            </a:r>
            <a:r>
              <a:rPr lang="en-US" altLang="zh-TW" sz="2400" b="1" dirty="0">
                <a:solidFill>
                  <a:schemeClr val="bg2">
                    <a:lumMod val="25000"/>
                  </a:schemeClr>
                </a:solidFill>
                <a:latin typeface="微軟正黑體" panose="020B0604030504040204" pitchFamily="34" charset="-120"/>
                <a:ea typeface="微軟正黑體" panose="020B0604030504040204" pitchFamily="34" charset="-120"/>
              </a:rPr>
              <a:t>3</a:t>
            </a:r>
            <a:r>
              <a:rPr lang="zh-TW" altLang="en-US" sz="2400" b="1" dirty="0">
                <a:solidFill>
                  <a:schemeClr val="bg2">
                    <a:lumMod val="25000"/>
                  </a:schemeClr>
                </a:solidFill>
                <a:latin typeface="微軟正黑體" panose="020B0604030504040204" pitchFamily="34" charset="-120"/>
                <a:ea typeface="微軟正黑體" panose="020B0604030504040204" pitchFamily="34" charset="-120"/>
              </a:rPr>
              <a:t>條</a:t>
            </a:r>
            <a:r>
              <a:rPr lang="zh-TW" altLang="en-US" sz="2400" dirty="0">
                <a:solidFill>
                  <a:schemeClr val="bg2">
                    <a:lumMod val="25000"/>
                  </a:schemeClr>
                </a:solidFill>
                <a:latin typeface="微軟正黑體" panose="020B0604030504040204" pitchFamily="34" charset="-120"/>
                <a:ea typeface="微軟正黑體" panose="020B0604030504040204" pitchFamily="34" charset="-120"/>
              </a:rPr>
              <a:t>）</a:t>
            </a:r>
            <a:endParaRPr lang="en-US" altLang="zh-TW" sz="2400" dirty="0">
              <a:solidFill>
                <a:schemeClr val="bg2">
                  <a:lumMod val="25000"/>
                </a:schemeClr>
              </a:solidFill>
              <a:latin typeface="微軟正黑體" panose="020B0604030504040204" pitchFamily="34" charset="-120"/>
              <a:ea typeface="微軟正黑體" panose="020B0604030504040204" pitchFamily="34" charset="-120"/>
            </a:endParaRPr>
          </a:p>
          <a:p>
            <a:pPr marL="442913" indent="-342900">
              <a:lnSpc>
                <a:spcPct val="150000"/>
              </a:lnSpc>
              <a:spcAft>
                <a:spcPts val="600"/>
              </a:spcAft>
              <a:buFont typeface="Wingdings" panose="05000000000000000000" pitchFamily="2" charset="2"/>
              <a:buChar char="p"/>
            </a:pPr>
            <a:r>
              <a:rPr lang="zh-TW" altLang="en-US" sz="2400" dirty="0">
                <a:solidFill>
                  <a:schemeClr val="bg2">
                    <a:lumMod val="25000"/>
                  </a:schemeClr>
                </a:solidFill>
                <a:latin typeface="微軟正黑體" panose="020B0604030504040204" pitchFamily="34" charset="-120"/>
                <a:ea typeface="微軟正黑體" panose="020B0604030504040204" pitchFamily="34" charset="-120"/>
              </a:rPr>
              <a:t>服務業常見之排放源及原（燃）物料</a:t>
            </a:r>
          </a:p>
        </p:txBody>
      </p:sp>
      <p:grpSp>
        <p:nvGrpSpPr>
          <p:cNvPr id="5" name="群組 4">
            <a:extLst>
              <a:ext uri="{FF2B5EF4-FFF2-40B4-BE49-F238E27FC236}">
                <a16:creationId xmlns:a16="http://schemas.microsoft.com/office/drawing/2014/main" id="{F69BA381-DC09-45BD-8D79-E46403CD5203}"/>
              </a:ext>
            </a:extLst>
          </p:cNvPr>
          <p:cNvGrpSpPr/>
          <p:nvPr/>
        </p:nvGrpSpPr>
        <p:grpSpPr>
          <a:xfrm>
            <a:off x="7886932" y="2587813"/>
            <a:ext cx="3787441" cy="3828268"/>
            <a:chOff x="5858549" y="1782148"/>
            <a:chExt cx="3787441" cy="4261831"/>
          </a:xfrm>
        </p:grpSpPr>
        <p:sp>
          <p:nvSpPr>
            <p:cNvPr id="7" name="圓角矩形 12">
              <a:extLst>
                <a:ext uri="{FF2B5EF4-FFF2-40B4-BE49-F238E27FC236}">
                  <a16:creationId xmlns:a16="http://schemas.microsoft.com/office/drawing/2014/main" id="{A272D952-1BDD-4DDC-9557-8A28CDB5A40C}"/>
                </a:ext>
              </a:extLst>
            </p:cNvPr>
            <p:cNvSpPr/>
            <p:nvPr/>
          </p:nvSpPr>
          <p:spPr>
            <a:xfrm>
              <a:off x="5858549" y="2059626"/>
              <a:ext cx="3787441" cy="3984353"/>
            </a:xfrm>
            <a:prstGeom prst="roundRect">
              <a:avLst>
                <a:gd name="adj" fmla="val 10693"/>
              </a:avLst>
            </a:prstGeom>
            <a:noFill/>
            <a:ln w="19050">
              <a:solidFill>
                <a:schemeClr val="accent5">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42900" lvl="0" indent="-342900" algn="just">
                <a:lnSpc>
                  <a:spcPct val="150000"/>
                </a:lnSpc>
                <a:buFont typeface="Wingdings" panose="05000000000000000000" pitchFamily="2" charset="2"/>
                <a:buChar char="Ø"/>
              </a:pPr>
              <a:r>
                <a:rPr lang="zh-TW" altLang="en-US" sz="2000"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rPr>
                <a:t>因能源署公布之電力排碳係數已將</a:t>
              </a:r>
              <a:r>
                <a:rPr lang="en-US" altLang="zh-TW" sz="2000"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rPr>
                <a:t>CO</a:t>
              </a:r>
              <a:r>
                <a:rPr lang="en-US" altLang="zh-TW" sz="2000" baseline="-25000"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2000"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000"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rPr>
                <a:t>CH</a:t>
              </a:r>
              <a:r>
                <a:rPr lang="en-US" altLang="zh-TW" sz="2000" baseline="-25000"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2000"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rPr>
                <a:t>及</a:t>
              </a:r>
              <a:r>
                <a:rPr lang="en-US" altLang="zh-TW" sz="2000"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rPr>
                <a:t>N</a:t>
              </a:r>
              <a:r>
                <a:rPr lang="en-US" altLang="zh-TW" sz="2000" baseline="-25000"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rPr>
                <a:t>2</a:t>
              </a:r>
              <a:r>
                <a:rPr lang="en-US" altLang="zh-TW" sz="2000"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rPr>
                <a:t>O</a:t>
              </a:r>
              <a:r>
                <a:rPr lang="zh-TW" altLang="en-US" sz="2000"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rPr>
                <a:t>轉為</a:t>
              </a:r>
              <a:r>
                <a:rPr lang="en-US" altLang="zh-TW" sz="2000"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rPr>
                <a:t>CO</a:t>
              </a:r>
              <a:r>
                <a:rPr lang="en-US" altLang="zh-TW" sz="2000" baseline="-25000"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rPr>
                <a:t>2</a:t>
              </a:r>
              <a:r>
                <a:rPr lang="en-US" altLang="zh-TW" sz="2000"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rPr>
                <a:t>e</a:t>
              </a:r>
              <a:r>
                <a:rPr lang="zh-TW" altLang="en-US" sz="2000"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rPr>
                <a:t>，故排放之溫室氣體種類</a:t>
              </a:r>
              <a:r>
                <a:rPr lang="zh-TW" altLang="en-US" sz="2000" b="1"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僅須標註</a:t>
              </a:r>
              <a:r>
                <a:rPr lang="en-US" altLang="zh-TW" sz="2000" b="1"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CO</a:t>
              </a:r>
              <a:r>
                <a:rPr lang="en-US" altLang="zh-TW" sz="2000" b="1" baseline="-25000"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2</a:t>
              </a:r>
              <a:endParaRPr lang="en-US" altLang="zh-TW" sz="2000" b="1" baseline="-25000"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algn="just">
                <a:lnSpc>
                  <a:spcPct val="150000"/>
                </a:lnSpc>
                <a:buFont typeface="Wingdings" panose="05000000000000000000" pitchFamily="2" charset="2"/>
                <a:buChar char="Ø"/>
              </a:pPr>
              <a:r>
                <a:rPr lang="zh-TW" altLang="en-US" sz="2000"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rPr>
                <a:t>如供應者非台電，則應依實際排放之溫室氣體種類撰寫</a:t>
              </a:r>
            </a:p>
          </p:txBody>
        </p:sp>
        <p:sp>
          <p:nvSpPr>
            <p:cNvPr id="8" name="矩形: 圓角 7">
              <a:extLst>
                <a:ext uri="{FF2B5EF4-FFF2-40B4-BE49-F238E27FC236}">
                  <a16:creationId xmlns:a16="http://schemas.microsoft.com/office/drawing/2014/main" id="{08DFBD58-F736-42C2-9B35-C18EDBC24B0E}"/>
                </a:ext>
              </a:extLst>
            </p:cNvPr>
            <p:cNvSpPr/>
            <p:nvPr/>
          </p:nvSpPr>
          <p:spPr>
            <a:xfrm>
              <a:off x="6371515" y="1782148"/>
              <a:ext cx="2761508" cy="568621"/>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altLang="en-US" sz="2400" b="1" dirty="0">
                  <a:latin typeface="微軟正黑體" panose="020B0604030504040204" pitchFamily="34" charset="-120"/>
                  <a:ea typeface="微軟正黑體" panose="020B0604030504040204" pitchFamily="34" charset="-120"/>
                </a:rPr>
                <a:t>外購台電電力</a:t>
              </a:r>
            </a:p>
          </p:txBody>
        </p:sp>
      </p:grpSp>
      <p:pic>
        <p:nvPicPr>
          <p:cNvPr id="6" name="table">
            <a:extLst>
              <a:ext uri="{FF2B5EF4-FFF2-40B4-BE49-F238E27FC236}">
                <a16:creationId xmlns:a16="http://schemas.microsoft.com/office/drawing/2014/main" id="{E029BCCE-2B69-595B-B763-B593A08EC493}"/>
              </a:ext>
            </a:extLst>
          </p:cNvPr>
          <p:cNvPicPr>
            <a:picLocks noChangeAspect="1"/>
          </p:cNvPicPr>
          <p:nvPr/>
        </p:nvPicPr>
        <p:blipFill>
          <a:blip r:embed="rId4"/>
          <a:stretch>
            <a:fillRect/>
          </a:stretch>
        </p:blipFill>
        <p:spPr>
          <a:xfrm>
            <a:off x="520866" y="3361368"/>
            <a:ext cx="7181850" cy="2916424"/>
          </a:xfrm>
          <a:prstGeom prst="rect">
            <a:avLst/>
          </a:prstGeom>
        </p:spPr>
      </p:pic>
    </p:spTree>
    <p:extLst>
      <p:ext uri="{BB962C8B-B14F-4D97-AF65-F5344CB8AC3E}">
        <p14:creationId xmlns:p14="http://schemas.microsoft.com/office/powerpoint/2010/main" val="4231013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投影片編號版面配置區 8">
            <a:extLst>
              <a:ext uri="{FF2B5EF4-FFF2-40B4-BE49-F238E27FC236}">
                <a16:creationId xmlns:a16="http://schemas.microsoft.com/office/drawing/2014/main" id="{3378FF72-5123-5990-579A-5A1A292D5B93}"/>
              </a:ext>
            </a:extLst>
          </p:cNvPr>
          <p:cNvSpPr txBox="1">
            <a:spLocks/>
          </p:cNvSpPr>
          <p:nvPr/>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01CC4-3E67-4728-A622-C7FB40383D11}" type="slidenum">
              <a:rPr lang="zh-TW" altLang="en-US" sz="1600" smtClean="0">
                <a:solidFill>
                  <a:schemeClr val="tx1">
                    <a:lumMod val="65000"/>
                    <a:lumOff val="35000"/>
                  </a:schemeClr>
                </a:solidFill>
                <a:latin typeface="微軟正黑體" panose="020B0604030504040204" pitchFamily="34" charset="-120"/>
                <a:ea typeface="微軟正黑體" panose="020B0604030504040204" pitchFamily="34" charset="-120"/>
              </a:rPr>
              <a:pPr/>
              <a:t>6</a:t>
            </a:fld>
            <a:endParaRPr lang="zh-TW" altLang="en-US" sz="16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pic>
        <p:nvPicPr>
          <p:cNvPr id="4" name="圖形 3">
            <a:extLst>
              <a:ext uri="{FF2B5EF4-FFF2-40B4-BE49-F238E27FC236}">
                <a16:creationId xmlns:a16="http://schemas.microsoft.com/office/drawing/2014/main" id="{88262BCE-14C3-DA5F-03E5-EB2027B742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2963" y="183098"/>
            <a:ext cx="1791313" cy="551629"/>
          </a:xfrm>
          <a:prstGeom prst="rect">
            <a:avLst/>
          </a:prstGeom>
        </p:spPr>
      </p:pic>
      <p:sp>
        <p:nvSpPr>
          <p:cNvPr id="7" name="文字方塊 6">
            <a:extLst>
              <a:ext uri="{FF2B5EF4-FFF2-40B4-BE49-F238E27FC236}">
                <a16:creationId xmlns:a16="http://schemas.microsoft.com/office/drawing/2014/main" id="{CC4B6DE4-7CCF-41A3-BC19-5D6903CE05A3}"/>
              </a:ext>
            </a:extLst>
          </p:cNvPr>
          <p:cNvSpPr txBox="1"/>
          <p:nvPr/>
        </p:nvSpPr>
        <p:spPr>
          <a:xfrm>
            <a:off x="0" y="242008"/>
            <a:ext cx="12192000" cy="830997"/>
          </a:xfrm>
          <a:prstGeom prst="rect">
            <a:avLst/>
          </a:prstGeom>
          <a:noFill/>
        </p:spPr>
        <p:txBody>
          <a:bodyPr wrap="square" rtlCol="0">
            <a:spAutoFit/>
          </a:bodyPr>
          <a:lstStyle/>
          <a:p>
            <a:pPr algn="ct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蒙特婁議定書列管化學物質</a:t>
            </a:r>
          </a:p>
        </p:txBody>
      </p:sp>
      <p:sp>
        <p:nvSpPr>
          <p:cNvPr id="10" name="文字方塊 4">
            <a:extLst>
              <a:ext uri="{FF2B5EF4-FFF2-40B4-BE49-F238E27FC236}">
                <a16:creationId xmlns:a16="http://schemas.microsoft.com/office/drawing/2014/main" id="{BAA09CFB-4C9C-594C-B9D3-38C498A43B4D}"/>
              </a:ext>
            </a:extLst>
          </p:cNvPr>
          <p:cNvSpPr txBox="1"/>
          <p:nvPr/>
        </p:nvSpPr>
        <p:spPr>
          <a:xfrm>
            <a:off x="1048234" y="1314163"/>
            <a:ext cx="10339211" cy="4838056"/>
          </a:xfrm>
          <a:prstGeom prst="rect">
            <a:avLst/>
          </a:prstGeom>
          <a:noFill/>
        </p:spPr>
        <p:txBody>
          <a:bodyPr wrap="square">
            <a:spAutoFit/>
          </a:bodyPr>
          <a:lstStyle>
            <a:defPPr rtl="0">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2" algn="just">
              <a:lnSpc>
                <a:spcPct val="150000"/>
              </a:lnSpc>
              <a:spcBef>
                <a:spcPts val="1200"/>
              </a:spcBef>
              <a:defRPr/>
            </a:pPr>
            <a:r>
              <a:rPr lang="en-US" altLang="zh-TW" sz="2400" b="1" dirty="0">
                <a:solidFill>
                  <a:schemeClr val="accent1">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400" b="1" i="0" u="none" strike="noStrike" kern="1200" cap="none" spc="0" normalizeH="0" baseline="0" noProof="0" dirty="0">
                <a:ln>
                  <a:noFill/>
                </a:ln>
                <a:solidFill>
                  <a:schemeClr val="accent1">
                    <a:lumMod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蒙特婁議定書列管化學物質管理辦法</a:t>
            </a:r>
            <a:r>
              <a:rPr lang="en-US" altLang="zh-TW" sz="2400" b="1" dirty="0">
                <a:solidFill>
                  <a:schemeClr val="accent1">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2400" b="1" i="0" u="none" strike="noStrike" kern="1200" cap="none" spc="0" normalizeH="0" baseline="0" noProof="0" dirty="0">
              <a:ln>
                <a:noFill/>
              </a:ln>
              <a:solidFill>
                <a:schemeClr val="accent1">
                  <a:lumMod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342900" lvl="2" indent="-342900" algn="just">
              <a:lnSpc>
                <a:spcPct val="150000"/>
              </a:lnSpc>
              <a:buFont typeface="Wingdings" panose="05000000000000000000" pitchFamily="2" charset="2"/>
              <a:buChar char="n"/>
              <a:defRPr/>
            </a:pPr>
            <a:r>
              <a:rPr lang="zh-TW" altLang="en-US" sz="2400" b="1"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列管化學物質：</a:t>
            </a:r>
            <a:endParaRPr lang="en-US" altLang="zh-TW" sz="2400" b="1"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742950" lvl="2" indent="-285750" algn="just">
              <a:lnSpc>
                <a:spcPct val="150000"/>
              </a:lnSpc>
              <a:buFont typeface="Wingdings" panose="05000000000000000000" pitchFamily="2" charset="2"/>
              <a:buChar char="Ø"/>
              <a:defRPr/>
            </a:pPr>
            <a:r>
              <a:rPr kumimoji="0" lang="zh-TW" altLang="en-US" sz="2000" i="0" u="none" strike="noStrike" kern="1200" cap="none" spc="0" normalizeH="0" baseline="0" noProof="0" dirty="0">
                <a:ln>
                  <a:noFill/>
                </a:ln>
                <a:solidFill>
                  <a:schemeClr val="bg2">
                    <a:lumMod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海龍 </a:t>
            </a:r>
            <a:r>
              <a:rPr kumimoji="0" lang="en-US" altLang="zh-TW" sz="2000" i="0" u="none" strike="noStrike" kern="1200" cap="none" spc="0" normalizeH="0" baseline="0" noProof="0" dirty="0">
                <a:ln>
                  <a:noFill/>
                </a:ln>
                <a:solidFill>
                  <a:schemeClr val="bg2">
                    <a:lumMod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(Halons)</a:t>
            </a:r>
            <a:r>
              <a:rPr kumimoji="0" lang="zh-TW" altLang="en-US" sz="2000" i="0" u="none" strike="noStrike" kern="1200" cap="none" spc="0" normalizeH="0" baseline="0" noProof="0" dirty="0">
                <a:ln>
                  <a:noFill/>
                </a:ln>
                <a:solidFill>
                  <a:schemeClr val="bg2">
                    <a:lumMod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常用於</a:t>
            </a:r>
            <a:r>
              <a:rPr kumimoji="0" lang="zh-TW" altLang="en-US" sz="2000" i="0" u="none" strike="noStrike" kern="1200" cap="none" spc="0" normalizeH="0" baseline="0" noProof="0" dirty="0">
                <a:ln>
                  <a:noFill/>
                </a:ln>
                <a:solidFill>
                  <a:schemeClr val="bg2">
                    <a:lumMod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滅火劑，如</a:t>
            </a:r>
            <a:r>
              <a:rPr kumimoji="0" lang="en-US" altLang="zh-TW" sz="2000" i="0" u="none" strike="noStrike" kern="1200" cap="none" spc="0" normalizeH="0" baseline="0" noProof="0" dirty="0">
                <a:ln>
                  <a:noFill/>
                </a:ln>
                <a:solidFill>
                  <a:schemeClr val="bg2">
                    <a:lumMod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Halon-1211</a:t>
            </a:r>
            <a:r>
              <a:rPr kumimoji="0" lang="zh-TW" altLang="en-US" sz="2000" i="0" u="none" strike="noStrike" kern="1200" cap="none" spc="0" normalizeH="0" baseline="0" noProof="0" dirty="0">
                <a:ln>
                  <a:noFill/>
                </a:ln>
                <a:solidFill>
                  <a:schemeClr val="bg2">
                    <a:lumMod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（二溴氟氯甲烷</a:t>
            </a:r>
            <a:r>
              <a:rPr lang="en-US" altLang="zh-TW" sz="2000" i="0" dirty="0">
                <a:solidFill>
                  <a:schemeClr val="bg2">
                    <a:lumMod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CBrClF</a:t>
            </a:r>
            <a:r>
              <a:rPr lang="en-US" altLang="zh-TW" sz="2000" i="0" baseline="-25000" dirty="0">
                <a:solidFill>
                  <a:schemeClr val="bg2">
                    <a:lumMod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kumimoji="0" lang="zh-TW" altLang="en-US" sz="2000" i="0" u="none" strike="noStrike" kern="1200" cap="none" spc="0" normalizeH="0" baseline="0" noProof="0" dirty="0">
                <a:ln>
                  <a:noFill/>
                </a:ln>
                <a:solidFill>
                  <a:schemeClr val="bg2">
                    <a:lumMod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p>
          <a:p>
            <a:pPr marL="742950" lvl="2" indent="-285750" algn="just">
              <a:lnSpc>
                <a:spcPct val="150000"/>
              </a:lnSpc>
              <a:buFont typeface="Wingdings" panose="05000000000000000000" pitchFamily="2" charset="2"/>
              <a:buChar char="Ø"/>
              <a:defRPr/>
            </a:pPr>
            <a:r>
              <a:rPr kumimoji="0" lang="zh-TW" altLang="en-US" sz="2000" i="0" u="none" strike="noStrike" kern="1200" cap="none" spc="0" normalizeH="0" baseline="0" noProof="0" dirty="0">
                <a:ln>
                  <a:noFill/>
                </a:ln>
                <a:solidFill>
                  <a:schemeClr val="bg2">
                    <a:lumMod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氟氯碳化物 </a:t>
            </a:r>
            <a:r>
              <a:rPr kumimoji="0" lang="en-US" altLang="zh-TW" sz="2000" i="0" u="none" strike="noStrike" kern="1200" cap="none" spc="0" normalizeH="0" baseline="0" noProof="0" dirty="0">
                <a:ln>
                  <a:noFill/>
                </a:ln>
                <a:solidFill>
                  <a:schemeClr val="bg2">
                    <a:lumMod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(CFCs)</a:t>
            </a:r>
            <a:r>
              <a:rPr kumimoji="0" lang="zh-TW" altLang="en-US" sz="2000" i="0" u="none" strike="noStrike" kern="1200" cap="none" spc="0" normalizeH="0" baseline="0" noProof="0" dirty="0">
                <a:ln>
                  <a:noFill/>
                </a:ln>
                <a:solidFill>
                  <a:schemeClr val="bg2">
                    <a:lumMod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：常用於冷媒，如</a:t>
            </a:r>
            <a:r>
              <a:rPr kumimoji="0" lang="en-US" altLang="zh-TW" sz="2000" i="0" u="none" strike="noStrike" kern="1200" cap="none" spc="0" normalizeH="0" baseline="0" noProof="0" dirty="0">
                <a:ln>
                  <a:noFill/>
                </a:ln>
                <a:solidFill>
                  <a:schemeClr val="bg2">
                    <a:lumMod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R-11</a:t>
            </a:r>
            <a:r>
              <a:rPr lang="zh-TW" altLang="en-US" sz="2000" kern="100" dirty="0">
                <a:solidFill>
                  <a:schemeClr val="bg2">
                    <a:lumMod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（三氯氟甲烷</a:t>
            </a:r>
            <a:r>
              <a:rPr lang="en-US" altLang="zh-TW" sz="2000" kern="100" dirty="0" err="1">
                <a:solidFill>
                  <a:schemeClr val="bg2">
                    <a:lumMod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CHClF</a:t>
            </a:r>
            <a:r>
              <a:rPr lang="en-US" altLang="zh-TW" sz="2000" kern="100" dirty="0">
                <a:solidFill>
                  <a:schemeClr val="bg2">
                    <a:lumMod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₂</a:t>
            </a:r>
            <a:r>
              <a:rPr lang="zh-TW" altLang="en-US" sz="2000" kern="100" dirty="0">
                <a:solidFill>
                  <a:schemeClr val="bg2">
                    <a:lumMod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i="0" u="none" strike="noStrike" kern="1200" cap="none" spc="0" normalizeH="0" baseline="0" noProof="0" dirty="0">
                <a:ln>
                  <a:noFill/>
                </a:ln>
                <a:solidFill>
                  <a:schemeClr val="bg2">
                    <a:lumMod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0" lang="en-US" altLang="zh-TW" sz="20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R-12</a:t>
            </a:r>
            <a:r>
              <a:rPr lang="zh-TW" altLang="en-US" sz="2000" b="1" kern="10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（二氯二氟甲烷</a:t>
            </a:r>
            <a:r>
              <a:rPr lang="en-US" altLang="zh-TW" sz="2000" b="1" kern="100" dirty="0" err="1">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CF₂Cl</a:t>
            </a:r>
            <a:r>
              <a:rPr lang="en-US" altLang="zh-TW" sz="2000" b="1" kern="10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₂</a:t>
            </a:r>
            <a:r>
              <a:rPr lang="zh-TW" altLang="en-US" sz="2000" b="1" kern="10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kern="100" dirty="0">
                <a:solidFill>
                  <a:schemeClr val="bg2">
                    <a:lumMod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000" kern="100" dirty="0">
                <a:solidFill>
                  <a:schemeClr val="bg2">
                    <a:lumMod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R-114</a:t>
            </a:r>
            <a:r>
              <a:rPr lang="zh-TW" altLang="en-US" sz="2000" kern="100" dirty="0">
                <a:solidFill>
                  <a:schemeClr val="bg2">
                    <a:lumMod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（二氯四氟乙烷</a:t>
            </a:r>
            <a:r>
              <a:rPr lang="en-US" altLang="zh-TW" sz="2000" i="0" dirty="0">
                <a:solidFill>
                  <a:schemeClr val="bg2">
                    <a:lumMod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C</a:t>
            </a:r>
            <a:r>
              <a:rPr lang="en-US" altLang="zh-TW" sz="2000" i="0" baseline="-25000" dirty="0">
                <a:solidFill>
                  <a:schemeClr val="bg2">
                    <a:lumMod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en-US" altLang="zh-TW" sz="2000" i="0" dirty="0">
                <a:solidFill>
                  <a:schemeClr val="bg2">
                    <a:lumMod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Cl</a:t>
            </a:r>
            <a:r>
              <a:rPr lang="en-US" altLang="zh-TW" sz="2000" i="0" baseline="-25000" dirty="0">
                <a:solidFill>
                  <a:schemeClr val="bg2">
                    <a:lumMod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en-US" altLang="zh-TW" sz="2000" i="0" dirty="0">
                <a:solidFill>
                  <a:schemeClr val="bg2">
                    <a:lumMod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F</a:t>
            </a:r>
            <a:r>
              <a:rPr lang="en-US" altLang="zh-TW" sz="2000" i="0" baseline="-25000" dirty="0">
                <a:solidFill>
                  <a:schemeClr val="bg2">
                    <a:lumMod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4</a:t>
            </a:r>
            <a:r>
              <a:rPr kumimoji="0" lang="zh-TW" altLang="en-US" sz="2000" i="0" u="none" strike="noStrike" kern="1200" cap="none" spc="0" normalizeH="0" baseline="0" noProof="0" dirty="0">
                <a:ln>
                  <a:noFill/>
                </a:ln>
                <a:solidFill>
                  <a:schemeClr val="bg2">
                    <a:lumMod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其他全鹵化氟氯碳化物 </a:t>
            </a:r>
            <a:r>
              <a:rPr lang="en-US" altLang="zh-TW" sz="20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(Other Fully Halogenated CFCs)</a:t>
            </a:r>
            <a:r>
              <a:rPr lang="zh-TW" altLang="en-US" sz="20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，如</a:t>
            </a:r>
            <a:r>
              <a:rPr lang="en-US" altLang="zh-TW" sz="20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R-13</a:t>
            </a:r>
            <a:r>
              <a:rPr lang="zh-TW" altLang="en-US" sz="20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（氯三氟甲烷</a:t>
            </a:r>
            <a:r>
              <a:rPr lang="en-US" altLang="zh-TW" sz="2000" dirty="0" err="1">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CClF</a:t>
            </a:r>
            <a:r>
              <a:rPr lang="en-US" altLang="zh-TW" sz="20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₃</a:t>
            </a:r>
            <a:r>
              <a:rPr lang="zh-TW" altLang="en-US" sz="20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0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742950" lvl="2" indent="-285750" algn="just">
              <a:lnSpc>
                <a:spcPct val="150000"/>
              </a:lnSpc>
              <a:buFont typeface="Wingdings" panose="05000000000000000000" pitchFamily="2" charset="2"/>
              <a:buChar char="Ø"/>
              <a:defRPr/>
            </a:pPr>
            <a:r>
              <a:rPr lang="zh-TW" altLang="en-US" sz="20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四氯化碳 </a:t>
            </a:r>
            <a:r>
              <a:rPr lang="en-US" altLang="zh-TW" sz="20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000" dirty="0" err="1">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CCl</a:t>
            </a:r>
            <a:r>
              <a:rPr lang="en-US" altLang="zh-TW" sz="20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₄)</a:t>
            </a:r>
            <a:r>
              <a:rPr lang="zh-TW" altLang="en-US" sz="20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i="0" u="none" strike="noStrike" kern="1200" cap="none" spc="0" normalizeH="0" baseline="0" noProof="0" dirty="0">
                <a:ln>
                  <a:noFill/>
                </a:ln>
                <a:solidFill>
                  <a:schemeClr val="bg2">
                    <a:lumMod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常用</a:t>
            </a:r>
            <a:r>
              <a:rPr lang="zh-TW" altLang="en-US" sz="20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於</a:t>
            </a:r>
            <a:r>
              <a:rPr kumimoji="0" lang="zh-TW" altLang="en-US" sz="2000" i="0" u="none" strike="noStrike" kern="1200" cap="none" spc="0" normalizeH="0" baseline="0" noProof="0" dirty="0">
                <a:ln>
                  <a:noFill/>
                </a:ln>
                <a:solidFill>
                  <a:schemeClr val="bg2">
                    <a:lumMod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滅火劑</a:t>
            </a:r>
            <a:endParaRPr lang="en-US" altLang="zh-TW" sz="20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742950" lvl="2" indent="-285750" algn="just">
              <a:lnSpc>
                <a:spcPct val="150000"/>
              </a:lnSpc>
              <a:buFont typeface="Wingdings" panose="05000000000000000000" pitchFamily="2" charset="2"/>
              <a:buChar char="Ø"/>
              <a:defRPr/>
            </a:pPr>
            <a:r>
              <a:rPr lang="zh-TW" altLang="en-US" sz="20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三氯乙烷 </a:t>
            </a:r>
            <a:r>
              <a:rPr lang="en-US" altLang="zh-TW" sz="20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000" i="0" dirty="0">
                <a:solidFill>
                  <a:schemeClr val="bg2">
                    <a:lumMod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C</a:t>
            </a:r>
            <a:r>
              <a:rPr lang="en-US" altLang="zh-TW" sz="2000" i="0" baseline="-25000" dirty="0">
                <a:solidFill>
                  <a:schemeClr val="bg2">
                    <a:lumMod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en-US" altLang="zh-TW" sz="2000" i="0" dirty="0">
                <a:solidFill>
                  <a:schemeClr val="bg2">
                    <a:lumMod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H</a:t>
            </a:r>
            <a:r>
              <a:rPr lang="en-US" altLang="zh-TW" sz="2000" i="0" baseline="-25000" dirty="0">
                <a:solidFill>
                  <a:schemeClr val="bg2">
                    <a:lumMod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3</a:t>
            </a:r>
            <a:r>
              <a:rPr lang="en-US" altLang="zh-TW" sz="2000" i="0" dirty="0">
                <a:solidFill>
                  <a:schemeClr val="bg2">
                    <a:lumMod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Cl</a:t>
            </a:r>
            <a:r>
              <a:rPr lang="en-US" altLang="zh-TW" sz="2000" i="0" baseline="-25000" dirty="0">
                <a:solidFill>
                  <a:schemeClr val="bg2">
                    <a:lumMod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3</a:t>
            </a:r>
            <a:r>
              <a:rPr lang="en-US" altLang="zh-TW" sz="20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：常用於清潔劑</a:t>
            </a:r>
          </a:p>
          <a:p>
            <a:pPr marL="742950" lvl="2" indent="-285750" algn="just">
              <a:lnSpc>
                <a:spcPct val="150000"/>
              </a:lnSpc>
              <a:buFont typeface="Wingdings" panose="05000000000000000000" pitchFamily="2" charset="2"/>
              <a:buChar char="Ø"/>
              <a:defRPr/>
            </a:pPr>
            <a:r>
              <a:rPr lang="zh-TW" altLang="en-US" sz="20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其他不完全鹵化氟溴化物 </a:t>
            </a:r>
            <a:r>
              <a:rPr lang="en-US" altLang="zh-TW" sz="20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(HBFCs)</a:t>
            </a:r>
            <a:r>
              <a:rPr lang="zh-TW" altLang="en-US" sz="20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：常用於</a:t>
            </a:r>
            <a:r>
              <a:rPr kumimoji="0" lang="zh-TW" altLang="en-US" sz="2000" i="0" u="none" strike="noStrike" kern="1200" cap="none" spc="0" normalizeH="0" baseline="0" noProof="0" dirty="0">
                <a:ln>
                  <a:noFill/>
                </a:ln>
                <a:solidFill>
                  <a:schemeClr val="bg2">
                    <a:lumMod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滅火劑</a:t>
            </a:r>
            <a:endParaRPr lang="en-US" altLang="zh-TW" sz="20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742950" lvl="2" indent="-285750" algn="just">
              <a:lnSpc>
                <a:spcPct val="150000"/>
              </a:lnSpc>
              <a:buFont typeface="Wingdings" panose="05000000000000000000" pitchFamily="2" charset="2"/>
              <a:buChar char="Ø"/>
              <a:defRPr/>
            </a:pPr>
            <a:r>
              <a:rPr kumimoji="0" lang="zh-TW" altLang="en-US" sz="2000" i="0" u="none" strike="noStrike" kern="1200" cap="none" spc="0" normalizeH="0" baseline="0" noProof="0" dirty="0">
                <a:ln>
                  <a:noFill/>
                </a:ln>
                <a:solidFill>
                  <a:schemeClr val="bg2">
                    <a:lumMod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一氯一溴甲烷 </a:t>
            </a:r>
            <a:r>
              <a:rPr kumimoji="0" lang="en-US" altLang="zh-TW" sz="2000" i="0" u="none" strike="noStrike" kern="1200" cap="none" spc="0" normalizeH="0" baseline="0" noProof="0" dirty="0">
                <a:ln>
                  <a:noFill/>
                </a:ln>
                <a:solidFill>
                  <a:schemeClr val="bg2">
                    <a:lumMod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000" i="0" dirty="0">
                <a:solidFill>
                  <a:schemeClr val="bg2">
                    <a:lumMod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CH</a:t>
            </a:r>
            <a:r>
              <a:rPr lang="en-US" altLang="zh-TW" sz="2000" i="0" baseline="-25000" dirty="0">
                <a:solidFill>
                  <a:schemeClr val="bg2">
                    <a:lumMod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en-US" altLang="zh-TW" sz="2000" i="0" dirty="0">
                <a:solidFill>
                  <a:schemeClr val="bg2">
                    <a:lumMod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BrCl</a:t>
            </a:r>
            <a:r>
              <a:rPr kumimoji="0" lang="en-US" altLang="zh-TW" sz="2000" i="0" u="none" strike="noStrike" kern="1200" cap="none" spc="0" normalizeH="0" baseline="0" noProof="0" dirty="0">
                <a:ln>
                  <a:noFill/>
                </a:ln>
                <a:solidFill>
                  <a:schemeClr val="bg2">
                    <a:lumMod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：常用於</a:t>
            </a:r>
            <a:r>
              <a:rPr kumimoji="0" lang="zh-TW" altLang="en-US" sz="2000" i="0" u="none" strike="noStrike" kern="1200" cap="none" spc="0" normalizeH="0" baseline="0" noProof="0" dirty="0">
                <a:ln>
                  <a:noFill/>
                </a:ln>
                <a:solidFill>
                  <a:schemeClr val="bg2">
                    <a:lumMod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滅火劑</a:t>
            </a:r>
            <a:endParaRPr kumimoji="0" lang="en-US" altLang="zh-TW" sz="2000" i="0" u="none" strike="noStrike" kern="1200" cap="none" spc="0" normalizeH="0" baseline="0" noProof="0" dirty="0">
              <a:ln>
                <a:noFill/>
              </a:ln>
              <a:solidFill>
                <a:schemeClr val="bg2">
                  <a:lumMod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11" name="圖片 10">
            <a:extLst>
              <a:ext uri="{FF2B5EF4-FFF2-40B4-BE49-F238E27FC236}">
                <a16:creationId xmlns:a16="http://schemas.microsoft.com/office/drawing/2014/main" id="{1B9DCD43-C589-D1B1-D70C-67B258C9BCEA}"/>
              </a:ext>
            </a:extLst>
          </p:cNvPr>
          <p:cNvPicPr>
            <a:picLocks noChangeAspect="1"/>
          </p:cNvPicPr>
          <p:nvPr/>
        </p:nvPicPr>
        <p:blipFill>
          <a:blip r:embed="rId4"/>
          <a:stretch>
            <a:fillRect/>
          </a:stretch>
        </p:blipFill>
        <p:spPr>
          <a:xfrm flipH="1">
            <a:off x="9325777" y="3910041"/>
            <a:ext cx="2169850" cy="2242178"/>
          </a:xfrm>
          <a:prstGeom prst="rect">
            <a:avLst/>
          </a:prstGeom>
        </p:spPr>
      </p:pic>
    </p:spTree>
    <p:extLst>
      <p:ext uri="{BB962C8B-B14F-4D97-AF65-F5344CB8AC3E}">
        <p14:creationId xmlns:p14="http://schemas.microsoft.com/office/powerpoint/2010/main" val="12555226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投影片編號版面配置區 8">
            <a:extLst>
              <a:ext uri="{FF2B5EF4-FFF2-40B4-BE49-F238E27FC236}">
                <a16:creationId xmlns:a16="http://schemas.microsoft.com/office/drawing/2014/main" id="{3378FF72-5123-5990-579A-5A1A292D5B93}"/>
              </a:ext>
            </a:extLst>
          </p:cNvPr>
          <p:cNvSpPr txBox="1">
            <a:spLocks/>
          </p:cNvSpPr>
          <p:nvPr/>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01CC4-3E67-4728-A622-C7FB40383D11}" type="slidenum">
              <a:rPr lang="zh-TW" altLang="en-US" sz="1600" smtClean="0">
                <a:solidFill>
                  <a:schemeClr val="tx1">
                    <a:lumMod val="65000"/>
                    <a:lumOff val="35000"/>
                  </a:schemeClr>
                </a:solidFill>
                <a:latin typeface="微軟正黑體" panose="020B0604030504040204" pitchFamily="34" charset="-120"/>
                <a:ea typeface="微軟正黑體" panose="020B0604030504040204" pitchFamily="34" charset="-120"/>
              </a:rPr>
              <a:pPr/>
              <a:t>60</a:t>
            </a:fld>
            <a:endParaRPr lang="zh-TW" altLang="en-US" sz="16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pic>
        <p:nvPicPr>
          <p:cNvPr id="4" name="圖形 3">
            <a:extLst>
              <a:ext uri="{FF2B5EF4-FFF2-40B4-BE49-F238E27FC236}">
                <a16:creationId xmlns:a16="http://schemas.microsoft.com/office/drawing/2014/main" id="{88262BCE-14C3-DA5F-03E5-EB2027B742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2963" y="183098"/>
            <a:ext cx="1791313" cy="551629"/>
          </a:xfrm>
          <a:prstGeom prst="rect">
            <a:avLst/>
          </a:prstGeom>
        </p:spPr>
      </p:pic>
      <p:sp>
        <p:nvSpPr>
          <p:cNvPr id="7" name="文字方塊 6">
            <a:extLst>
              <a:ext uri="{FF2B5EF4-FFF2-40B4-BE49-F238E27FC236}">
                <a16:creationId xmlns:a16="http://schemas.microsoft.com/office/drawing/2014/main" id="{F70C26D7-D47A-4DB0-8574-5648EED3F8A5}"/>
              </a:ext>
            </a:extLst>
          </p:cNvPr>
          <p:cNvSpPr txBox="1"/>
          <p:nvPr/>
        </p:nvSpPr>
        <p:spPr>
          <a:xfrm>
            <a:off x="0" y="242008"/>
            <a:ext cx="12192000" cy="830997"/>
          </a:xfrm>
          <a:prstGeom prst="rect">
            <a:avLst/>
          </a:prstGeom>
          <a:noFill/>
        </p:spPr>
        <p:txBody>
          <a:bodyPr wrap="square" rtlCol="0">
            <a:spAutoFit/>
          </a:bodyPr>
          <a:lstStyle/>
          <a:p>
            <a:pPr algn="ctr"/>
            <a:r>
              <a:rPr lang="en-US" altLang="zh-TW" sz="4800" b="1" dirty="0">
                <a:solidFill>
                  <a:schemeClr val="tx1">
                    <a:lumMod val="65000"/>
                    <a:lumOff val="35000"/>
                  </a:schemeClr>
                </a:solidFill>
                <a:latin typeface="微軟正黑體" panose="020B0604030504040204" pitchFamily="34" charset="-120"/>
                <a:ea typeface="微軟正黑體" panose="020B0604030504040204" pitchFamily="34" charset="-120"/>
              </a:rPr>
              <a:t>STEP.3</a:t>
            </a: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 排放量計算</a:t>
            </a:r>
          </a:p>
        </p:txBody>
      </p:sp>
      <p:grpSp>
        <p:nvGrpSpPr>
          <p:cNvPr id="24" name="群組 23">
            <a:extLst>
              <a:ext uri="{FF2B5EF4-FFF2-40B4-BE49-F238E27FC236}">
                <a16:creationId xmlns:a16="http://schemas.microsoft.com/office/drawing/2014/main" id="{FC0F773D-1E7B-476E-8D4A-4272F1541D9A}"/>
              </a:ext>
            </a:extLst>
          </p:cNvPr>
          <p:cNvGrpSpPr/>
          <p:nvPr/>
        </p:nvGrpSpPr>
        <p:grpSpPr>
          <a:xfrm>
            <a:off x="791745" y="1555300"/>
            <a:ext cx="10701800" cy="4482427"/>
            <a:chOff x="791745" y="1555300"/>
            <a:chExt cx="10701800" cy="4482427"/>
          </a:xfrm>
        </p:grpSpPr>
        <p:sp>
          <p:nvSpPr>
            <p:cNvPr id="8" name="矩形 7">
              <a:extLst>
                <a:ext uri="{FF2B5EF4-FFF2-40B4-BE49-F238E27FC236}">
                  <a16:creationId xmlns:a16="http://schemas.microsoft.com/office/drawing/2014/main" id="{05E0BD29-7689-4E4F-A048-3E17E6A802DA}"/>
                </a:ext>
              </a:extLst>
            </p:cNvPr>
            <p:cNvSpPr/>
            <p:nvPr/>
          </p:nvSpPr>
          <p:spPr>
            <a:xfrm>
              <a:off x="5183645" y="2167148"/>
              <a:ext cx="6309900" cy="2466188"/>
            </a:xfrm>
            <a:prstGeom prst="rect">
              <a:avLst/>
            </a:prstGeom>
          </p:spPr>
          <p:txBody>
            <a:bodyPr wrap="square">
              <a:spAutoFit/>
            </a:bodyPr>
            <a:lstStyle/>
            <a:p>
              <a:pPr>
                <a:lnSpc>
                  <a:spcPct val="120000"/>
                </a:lnSpc>
              </a:pPr>
              <a:r>
                <a:rPr lang="zh-TW" altLang="en-US" b="1" spc="100" dirty="0">
                  <a:solidFill>
                    <a:schemeClr val="tx1">
                      <a:lumMod val="75000"/>
                      <a:lumOff val="25000"/>
                    </a:schemeClr>
                  </a:solidFill>
                  <a:latin typeface="微軟正黑體" panose="020B0604030504040204" pitchFamily="34" charset="-120"/>
                  <a:ea typeface="微軟正黑體" panose="020B0604030504040204" pitchFamily="34" charset="-120"/>
                </a:rPr>
                <a:t>管理辦法第</a:t>
              </a:r>
              <a:r>
                <a:rPr lang="en-US" altLang="zh-TW" b="1" spc="100" dirty="0">
                  <a:solidFill>
                    <a:schemeClr val="tx1">
                      <a:lumMod val="75000"/>
                      <a:lumOff val="25000"/>
                    </a:schemeClr>
                  </a:solidFill>
                  <a:latin typeface="微軟正黑體" panose="020B0604030504040204" pitchFamily="34" charset="-120"/>
                  <a:ea typeface="微軟正黑體" panose="020B0604030504040204" pitchFamily="34" charset="-120"/>
                </a:rPr>
                <a:t>4</a:t>
              </a:r>
              <a:r>
                <a:rPr lang="zh-TW" altLang="en-US" b="1" spc="100" dirty="0">
                  <a:solidFill>
                    <a:schemeClr val="tx1">
                      <a:lumMod val="75000"/>
                      <a:lumOff val="25000"/>
                    </a:schemeClr>
                  </a:solidFill>
                  <a:latin typeface="微軟正黑體" panose="020B0604030504040204" pitchFamily="34" charset="-120"/>
                  <a:ea typeface="微軟正黑體" panose="020B0604030504040204" pitchFamily="34" charset="-120"/>
                </a:rPr>
                <a:t>條</a:t>
              </a:r>
              <a:endParaRPr lang="en-US" altLang="zh-TW" b="1" spc="10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285750" indent="-285750">
                <a:lnSpc>
                  <a:spcPct val="120000"/>
                </a:lnSpc>
                <a:buFont typeface="Wingdings" panose="05000000000000000000" pitchFamily="2" charset="2"/>
                <a:buChar char="l"/>
              </a:pPr>
              <a:r>
                <a:rPr lang="zh-TW" altLang="en-US" sz="1600" spc="100" dirty="0">
                  <a:solidFill>
                    <a:schemeClr val="tx1">
                      <a:lumMod val="75000"/>
                      <a:lumOff val="25000"/>
                    </a:schemeClr>
                  </a:solidFill>
                  <a:latin typeface="微軟正黑體" panose="020B0604030504040204" pitchFamily="34" charset="-120"/>
                  <a:ea typeface="微軟正黑體" panose="020B0604030504040204" pitchFamily="34" charset="-120"/>
                </a:rPr>
                <a:t>排放係數法：活動數據 </a:t>
              </a:r>
              <a:r>
                <a:rPr lang="en-US" altLang="zh-TW" sz="1600" spc="100" dirty="0">
                  <a:solidFill>
                    <a:schemeClr val="tx1">
                      <a:lumMod val="75000"/>
                      <a:lumOff val="25000"/>
                    </a:schemeClr>
                  </a:solidFill>
                  <a:latin typeface="微軟正黑體" panose="020B0604030504040204" pitchFamily="34" charset="-120"/>
                  <a:ea typeface="微軟正黑體" panose="020B0604030504040204" pitchFamily="34" charset="-120"/>
                </a:rPr>
                <a:t>x </a:t>
              </a:r>
              <a:r>
                <a:rPr lang="zh-TW" altLang="en-US" sz="1600" spc="100" dirty="0">
                  <a:solidFill>
                    <a:schemeClr val="tx1">
                      <a:lumMod val="75000"/>
                      <a:lumOff val="25000"/>
                    </a:schemeClr>
                  </a:solidFill>
                  <a:latin typeface="微軟正黑體" panose="020B0604030504040204" pitchFamily="34" charset="-120"/>
                  <a:ea typeface="微軟正黑體" panose="020B0604030504040204" pitchFamily="34" charset="-120"/>
                </a:rPr>
                <a:t>排放係數</a:t>
              </a:r>
              <a:endParaRPr lang="en-US" altLang="zh-TW" sz="1600" spc="10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285750" indent="-285750">
                <a:lnSpc>
                  <a:spcPct val="120000"/>
                </a:lnSpc>
                <a:buFont typeface="Wingdings" panose="05000000000000000000" pitchFamily="2" charset="2"/>
                <a:buChar char="l"/>
              </a:pPr>
              <a:r>
                <a:rPr lang="zh-TW" altLang="en-US" sz="1600" spc="100" dirty="0">
                  <a:solidFill>
                    <a:schemeClr val="tx1">
                      <a:lumMod val="75000"/>
                      <a:lumOff val="25000"/>
                    </a:schemeClr>
                  </a:solidFill>
                  <a:latin typeface="微軟正黑體" panose="020B0604030504040204" pitchFamily="34" charset="-120"/>
                  <a:ea typeface="微軟正黑體" panose="020B0604030504040204" pitchFamily="34" charset="-120"/>
                </a:rPr>
                <a:t>質量平衡法：活動數據 </a:t>
              </a:r>
              <a:r>
                <a:rPr lang="en-US" altLang="zh-TW" sz="1600" spc="100" dirty="0">
                  <a:solidFill>
                    <a:schemeClr val="tx1">
                      <a:lumMod val="75000"/>
                      <a:lumOff val="25000"/>
                    </a:schemeClr>
                  </a:solidFill>
                  <a:latin typeface="微軟正黑體" panose="020B0604030504040204" pitchFamily="34" charset="-120"/>
                  <a:ea typeface="微軟正黑體" panose="020B0604030504040204" pitchFamily="34" charset="-120"/>
                </a:rPr>
                <a:t>x </a:t>
              </a:r>
              <a:r>
                <a:rPr lang="zh-TW" altLang="en-US" sz="1600" spc="100" dirty="0">
                  <a:solidFill>
                    <a:schemeClr val="tx1">
                      <a:lumMod val="75000"/>
                      <a:lumOff val="25000"/>
                    </a:schemeClr>
                  </a:solidFill>
                  <a:latin typeface="微軟正黑體" panose="020B0604030504040204" pitchFamily="34" charset="-120"/>
                  <a:ea typeface="微軟正黑體" panose="020B0604030504040204" pitchFamily="34" charset="-120"/>
                </a:rPr>
                <a:t>碳含量 </a:t>
              </a:r>
              <a:r>
                <a:rPr lang="en-US" altLang="zh-TW" sz="1600" spc="100" dirty="0">
                  <a:solidFill>
                    <a:schemeClr val="tx1">
                      <a:lumMod val="75000"/>
                      <a:lumOff val="25000"/>
                    </a:schemeClr>
                  </a:solidFill>
                  <a:latin typeface="微軟正黑體" panose="020B0604030504040204" pitchFamily="34" charset="-120"/>
                  <a:ea typeface="微軟正黑體" panose="020B0604030504040204" pitchFamily="34" charset="-120"/>
                </a:rPr>
                <a:t>x </a:t>
              </a:r>
              <a:r>
                <a:rPr lang="zh-TW" altLang="en-US" sz="1600" spc="100" dirty="0">
                  <a:solidFill>
                    <a:schemeClr val="tx1">
                      <a:lumMod val="75000"/>
                      <a:lumOff val="25000"/>
                    </a:schemeClr>
                  </a:solidFill>
                  <a:latin typeface="微軟正黑體" panose="020B0604030504040204" pitchFamily="34" charset="-120"/>
                  <a:ea typeface="微軟正黑體" panose="020B0604030504040204" pitchFamily="34" charset="-120"/>
                </a:rPr>
                <a:t>二氧化碳分子量與碳原子量之比值及原（物）料之製程轉化效率或燃料之燃燒效率</a:t>
              </a:r>
              <a:endParaRPr lang="en-US" altLang="zh-TW" sz="1600" spc="10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285750" indent="-285750">
                <a:lnSpc>
                  <a:spcPct val="120000"/>
                </a:lnSpc>
                <a:buFont typeface="Wingdings" panose="05000000000000000000" pitchFamily="2" charset="2"/>
                <a:buChar char="l"/>
              </a:pPr>
              <a:r>
                <a:rPr lang="zh-TW" altLang="en-US" sz="1600" spc="100" dirty="0">
                  <a:solidFill>
                    <a:schemeClr val="tx1">
                      <a:lumMod val="75000"/>
                      <a:lumOff val="25000"/>
                    </a:schemeClr>
                  </a:solidFill>
                  <a:latin typeface="微軟正黑體" panose="020B0604030504040204" pitchFamily="34" charset="-120"/>
                  <a:ea typeface="微軟正黑體" panose="020B0604030504040204" pitchFamily="34" charset="-120"/>
                </a:rPr>
                <a:t>直接監測法：測定之排氣濃度與流量計算</a:t>
              </a:r>
              <a:endParaRPr lang="en-US" altLang="zh-TW" sz="1600" spc="10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285750" indent="-285750">
                <a:lnSpc>
                  <a:spcPct val="120000"/>
                </a:lnSpc>
                <a:buFont typeface="Wingdings" panose="05000000000000000000" pitchFamily="2" charset="2"/>
                <a:buChar char="l"/>
              </a:pPr>
              <a:r>
                <a:rPr lang="zh-TW" altLang="en-US" sz="1600" spc="100" dirty="0">
                  <a:solidFill>
                    <a:schemeClr val="tx1">
                      <a:lumMod val="75000"/>
                      <a:lumOff val="25000"/>
                    </a:schemeClr>
                  </a:solidFill>
                  <a:latin typeface="微軟正黑體" panose="020B0604030504040204" pitchFamily="34" charset="-120"/>
                  <a:ea typeface="微軟正黑體" panose="020B0604030504040204" pitchFamily="34" charset="-120"/>
                </a:rPr>
                <a:t>其他經中央主管機關認可之方法</a:t>
              </a:r>
              <a:endParaRPr lang="en-US" altLang="zh-TW" sz="1600" spc="10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a:lnSpc>
                  <a:spcPct val="120000"/>
                </a:lnSpc>
              </a:pPr>
              <a:r>
                <a:rPr lang="zh-TW" altLang="en-US" sz="1600" spc="100" dirty="0">
                  <a:solidFill>
                    <a:schemeClr val="tx1">
                      <a:lumMod val="75000"/>
                      <a:lumOff val="25000"/>
                    </a:schemeClr>
                  </a:solidFill>
                  <a:latin typeface="微軟正黑體" panose="020B0604030504040204" pitchFamily="34" charset="-120"/>
                  <a:ea typeface="微軟正黑體" panose="020B0604030504040204" pitchFamily="34" charset="-120"/>
                </a:rPr>
                <a:t>       以公噸二氧化碳當量（公噸 </a:t>
              </a:r>
              <a:r>
                <a:rPr lang="en-US" altLang="zh-TW" sz="1600" spc="100" dirty="0">
                  <a:solidFill>
                    <a:schemeClr val="tx1">
                      <a:lumMod val="75000"/>
                      <a:lumOff val="25000"/>
                    </a:schemeClr>
                  </a:solidFill>
                  <a:latin typeface="微軟正黑體" panose="020B0604030504040204" pitchFamily="34" charset="-120"/>
                  <a:ea typeface="微軟正黑體" panose="020B0604030504040204" pitchFamily="34" charset="-120"/>
                </a:rPr>
                <a:t>CO</a:t>
              </a:r>
              <a:r>
                <a:rPr lang="en-US" altLang="zh-TW" sz="1600" spc="100" baseline="-25000" dirty="0">
                  <a:solidFill>
                    <a:schemeClr val="tx1">
                      <a:lumMod val="75000"/>
                      <a:lumOff val="25000"/>
                    </a:schemeClr>
                  </a:solidFill>
                  <a:latin typeface="微軟正黑體" panose="020B0604030504040204" pitchFamily="34" charset="-120"/>
                  <a:ea typeface="微軟正黑體" panose="020B0604030504040204" pitchFamily="34" charset="-120"/>
                </a:rPr>
                <a:t>2</a:t>
              </a:r>
              <a:r>
                <a:rPr lang="en-US" altLang="zh-TW" sz="1600" spc="100" dirty="0">
                  <a:solidFill>
                    <a:schemeClr val="tx1">
                      <a:lumMod val="75000"/>
                      <a:lumOff val="25000"/>
                    </a:schemeClr>
                  </a:solidFill>
                  <a:latin typeface="微軟正黑體" panose="020B0604030504040204" pitchFamily="34" charset="-120"/>
                  <a:ea typeface="微軟正黑體" panose="020B0604030504040204" pitchFamily="34" charset="-120"/>
                </a:rPr>
                <a:t>e</a:t>
              </a:r>
              <a:r>
                <a:rPr lang="zh-TW" altLang="en-US" sz="1600" spc="100" dirty="0">
                  <a:solidFill>
                    <a:schemeClr val="tx1">
                      <a:lumMod val="75000"/>
                      <a:lumOff val="25000"/>
                    </a:schemeClr>
                  </a:solidFill>
                  <a:latin typeface="微軟正黑體" panose="020B0604030504040204" pitchFamily="34" charset="-120"/>
                  <a:ea typeface="微軟正黑體" panose="020B0604030504040204" pitchFamily="34" charset="-120"/>
                </a:rPr>
                <a:t>）表示，並四捨五入至小  </a:t>
              </a:r>
              <a:endParaRPr lang="en-US" altLang="zh-TW" sz="1600" spc="10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a:lnSpc>
                  <a:spcPct val="120000"/>
                </a:lnSpc>
              </a:pPr>
              <a:r>
                <a:rPr lang="zh-TW" altLang="en-US" sz="1600" spc="100" dirty="0">
                  <a:solidFill>
                    <a:schemeClr val="tx1">
                      <a:lumMod val="75000"/>
                      <a:lumOff val="25000"/>
                    </a:schemeClr>
                  </a:solidFill>
                  <a:latin typeface="微軟正黑體" panose="020B0604030504040204" pitchFamily="34" charset="-120"/>
                  <a:ea typeface="微軟正黑體" panose="020B0604030504040204" pitchFamily="34" charset="-120"/>
                </a:rPr>
                <a:t>       數點後第三位。</a:t>
              </a:r>
            </a:p>
          </p:txBody>
        </p:sp>
        <p:sp>
          <p:nvSpPr>
            <p:cNvPr id="9" name="圓角矩形 12">
              <a:extLst>
                <a:ext uri="{FF2B5EF4-FFF2-40B4-BE49-F238E27FC236}">
                  <a16:creationId xmlns:a16="http://schemas.microsoft.com/office/drawing/2014/main" id="{E80C45A2-1A3B-421E-AD7C-2C563D6B7FA1}"/>
                </a:ext>
              </a:extLst>
            </p:cNvPr>
            <p:cNvSpPr/>
            <p:nvPr/>
          </p:nvSpPr>
          <p:spPr>
            <a:xfrm>
              <a:off x="6885445" y="4644901"/>
              <a:ext cx="4254500" cy="1392826"/>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ct val="120000"/>
                </a:lnSpc>
                <a:buFont typeface="Wingdings" panose="05000000000000000000" pitchFamily="2" charset="2"/>
                <a:buChar char="l"/>
              </a:pPr>
              <a:r>
                <a:rPr lang="zh-TW" altLang="en-US" sz="1600" spc="100" dirty="0">
                  <a:solidFill>
                    <a:schemeClr val="tx1">
                      <a:lumMod val="75000"/>
                      <a:lumOff val="25000"/>
                    </a:schemeClr>
                  </a:solidFill>
                  <a:latin typeface="微軟正黑體" panose="020B0604030504040204" pitchFamily="34" charset="-120"/>
                  <a:ea typeface="微軟正黑體" panose="020B0604030504040204" pitchFamily="34" charset="-120"/>
                </a:rPr>
                <a:t>量測數據：指透過儀器（秤、流量計）測量所得之數據。</a:t>
              </a:r>
              <a:endParaRPr lang="en-US" altLang="zh-TW" sz="1600" spc="100" dirty="0">
                <a:solidFill>
                  <a:schemeClr val="tx1">
                    <a:lumMod val="75000"/>
                    <a:lumOff val="25000"/>
                  </a:schemeClr>
                </a:solidFill>
                <a:latin typeface="微軟正黑體" panose="020B0604030504040204" pitchFamily="34" charset="-120"/>
                <a:ea typeface="微軟正黑體" panose="020B0604030504040204" pitchFamily="34" charset="-120"/>
              </a:endParaRPr>
            </a:p>
            <a:p>
              <a:pPr marL="342900" indent="-342900">
                <a:lnSpc>
                  <a:spcPct val="120000"/>
                </a:lnSpc>
                <a:buFont typeface="Wingdings" panose="05000000000000000000" pitchFamily="2" charset="2"/>
                <a:buChar char="l"/>
              </a:pPr>
              <a:r>
                <a:rPr lang="zh-TW" altLang="en-US" sz="1600" spc="100" dirty="0">
                  <a:solidFill>
                    <a:schemeClr val="tx1">
                      <a:lumMod val="75000"/>
                      <a:lumOff val="25000"/>
                    </a:schemeClr>
                  </a:solidFill>
                  <a:latin typeface="微軟正黑體" panose="020B0604030504040204" pitchFamily="34" charset="-120"/>
                  <a:ea typeface="微軟正黑體" panose="020B0604030504040204" pitchFamily="34" charset="-120"/>
                </a:rPr>
                <a:t>非量測數據：指透過單據、紀錄文件等推估所得之數據。</a:t>
              </a:r>
            </a:p>
          </p:txBody>
        </p:sp>
        <p:pic>
          <p:nvPicPr>
            <p:cNvPr id="11" name="圖片 10">
              <a:extLst>
                <a:ext uri="{FF2B5EF4-FFF2-40B4-BE49-F238E27FC236}">
                  <a16:creationId xmlns:a16="http://schemas.microsoft.com/office/drawing/2014/main" id="{12568C1F-2901-42A4-AFE4-B59AE3595CBD}"/>
                </a:ext>
              </a:extLst>
            </p:cNvPr>
            <p:cNvPicPr>
              <a:picLocks noChangeAspect="1"/>
            </p:cNvPicPr>
            <p:nvPr/>
          </p:nvPicPr>
          <p:blipFill rotWithShape="1">
            <a:blip r:embed="rId4"/>
            <a:srcRect l="23204" r="43137"/>
            <a:stretch/>
          </p:blipFill>
          <p:spPr>
            <a:xfrm>
              <a:off x="791745" y="1555300"/>
              <a:ext cx="3369400" cy="2551124"/>
            </a:xfrm>
            <a:prstGeom prst="rect">
              <a:avLst/>
            </a:prstGeom>
          </p:spPr>
        </p:pic>
        <p:sp>
          <p:nvSpPr>
            <p:cNvPr id="12" name="圓角矩形 9">
              <a:extLst>
                <a:ext uri="{FF2B5EF4-FFF2-40B4-BE49-F238E27FC236}">
                  <a16:creationId xmlns:a16="http://schemas.microsoft.com/office/drawing/2014/main" id="{05A51274-9389-49CE-8FCB-FB58B0B58B11}"/>
                </a:ext>
              </a:extLst>
            </p:cNvPr>
            <p:cNvSpPr/>
            <p:nvPr/>
          </p:nvSpPr>
          <p:spPr>
            <a:xfrm>
              <a:off x="4607645" y="4664011"/>
              <a:ext cx="1908000" cy="468000"/>
            </a:xfrm>
            <a:prstGeom prst="roundRect">
              <a:avLst/>
            </a:prstGeom>
            <a:solidFill>
              <a:schemeClr val="accent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spc="100" dirty="0">
                  <a:solidFill>
                    <a:schemeClr val="bg1"/>
                  </a:solidFill>
                  <a:latin typeface="微軟正黑體" panose="020B0604030504040204" pitchFamily="34" charset="-120"/>
                  <a:ea typeface="微軟正黑體" panose="020B0604030504040204" pitchFamily="34" charset="-120"/>
                </a:rPr>
                <a:t>活動數據蒐集</a:t>
              </a:r>
            </a:p>
          </p:txBody>
        </p:sp>
        <p:sp>
          <p:nvSpPr>
            <p:cNvPr id="13" name="圓角矩形 10">
              <a:extLst>
                <a:ext uri="{FF2B5EF4-FFF2-40B4-BE49-F238E27FC236}">
                  <a16:creationId xmlns:a16="http://schemas.microsoft.com/office/drawing/2014/main" id="{525B4486-9178-452A-9DDC-A7AC83EEFC39}"/>
                </a:ext>
              </a:extLst>
            </p:cNvPr>
            <p:cNvSpPr/>
            <p:nvPr/>
          </p:nvSpPr>
          <p:spPr>
            <a:xfrm>
              <a:off x="4607645" y="1640178"/>
              <a:ext cx="1908000" cy="468000"/>
            </a:xfrm>
            <a:prstGeom prst="roundRect">
              <a:avLst/>
            </a:prstGeom>
            <a:solidFill>
              <a:schemeClr val="accent2"/>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spc="100" dirty="0">
                  <a:solidFill>
                    <a:schemeClr val="bg1"/>
                  </a:solidFill>
                  <a:latin typeface="微軟正黑體" panose="020B0604030504040204" pitchFamily="34" charset="-120"/>
                  <a:ea typeface="微軟正黑體" panose="020B0604030504040204" pitchFamily="34" charset="-120"/>
                </a:rPr>
                <a:t>計算方法選用</a:t>
              </a:r>
            </a:p>
          </p:txBody>
        </p:sp>
        <p:cxnSp>
          <p:nvCxnSpPr>
            <p:cNvPr id="14" name="肘形接點 15">
              <a:extLst>
                <a:ext uri="{FF2B5EF4-FFF2-40B4-BE49-F238E27FC236}">
                  <a16:creationId xmlns:a16="http://schemas.microsoft.com/office/drawing/2014/main" id="{2803ED91-ACD0-44A2-95DE-C9C9B6B86895}"/>
                </a:ext>
              </a:extLst>
            </p:cNvPr>
            <p:cNvCxnSpPr>
              <a:stCxn id="11" idx="3"/>
              <a:endCxn id="12" idx="1"/>
            </p:cNvCxnSpPr>
            <p:nvPr/>
          </p:nvCxnSpPr>
          <p:spPr>
            <a:xfrm>
              <a:off x="4161145" y="2830862"/>
              <a:ext cx="446500" cy="2067149"/>
            </a:xfrm>
            <a:prstGeom prst="bentConnector3">
              <a:avLst>
                <a:gd name="adj1" fmla="val 50000"/>
              </a:avLst>
            </a:prstGeom>
            <a:ln>
              <a:solidFill>
                <a:schemeClr val="tx1">
                  <a:lumMod val="50000"/>
                  <a:lumOff val="50000"/>
                </a:schemeClr>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15" name="肘形接點 17">
              <a:extLst>
                <a:ext uri="{FF2B5EF4-FFF2-40B4-BE49-F238E27FC236}">
                  <a16:creationId xmlns:a16="http://schemas.microsoft.com/office/drawing/2014/main" id="{D702BD0F-C67B-49D7-8646-D9B14B4AD4C5}"/>
                </a:ext>
              </a:extLst>
            </p:cNvPr>
            <p:cNvCxnSpPr>
              <a:stCxn id="11" idx="3"/>
              <a:endCxn id="13" idx="1"/>
            </p:cNvCxnSpPr>
            <p:nvPr/>
          </p:nvCxnSpPr>
          <p:spPr>
            <a:xfrm flipV="1">
              <a:off x="4161145" y="1874178"/>
              <a:ext cx="446500" cy="956684"/>
            </a:xfrm>
            <a:prstGeom prst="bentConnector3">
              <a:avLst>
                <a:gd name="adj1" fmla="val 50000"/>
              </a:avLst>
            </a:prstGeom>
            <a:ln>
              <a:solidFill>
                <a:schemeClr val="tx1">
                  <a:lumMod val="50000"/>
                  <a:lumOff val="50000"/>
                </a:schemeClr>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16" name="肘形接點 19">
              <a:extLst>
                <a:ext uri="{FF2B5EF4-FFF2-40B4-BE49-F238E27FC236}">
                  <a16:creationId xmlns:a16="http://schemas.microsoft.com/office/drawing/2014/main" id="{51EECB1A-CF45-45AE-84DA-8AE7D8D4FD12}"/>
                </a:ext>
              </a:extLst>
            </p:cNvPr>
            <p:cNvCxnSpPr/>
            <p:nvPr/>
          </p:nvCxnSpPr>
          <p:spPr>
            <a:xfrm rot="16200000" flipH="1">
              <a:off x="4805645" y="2278855"/>
              <a:ext cx="576000" cy="180000"/>
            </a:xfrm>
            <a:prstGeom prst="bentConnector2">
              <a:avLst/>
            </a:prstGeom>
            <a:ln>
              <a:solidFill>
                <a:schemeClr val="tx1">
                  <a:lumMod val="75000"/>
                  <a:lumOff val="25000"/>
                </a:schemeClr>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7" name="肘形接點 22">
              <a:extLst>
                <a:ext uri="{FF2B5EF4-FFF2-40B4-BE49-F238E27FC236}">
                  <a16:creationId xmlns:a16="http://schemas.microsoft.com/office/drawing/2014/main" id="{812D491F-1C82-43BE-B2AA-B186ABBE506A}"/>
                </a:ext>
              </a:extLst>
            </p:cNvPr>
            <p:cNvCxnSpPr/>
            <p:nvPr/>
          </p:nvCxnSpPr>
          <p:spPr>
            <a:xfrm rot="16200000" flipH="1">
              <a:off x="4841645" y="2619655"/>
              <a:ext cx="504000" cy="180000"/>
            </a:xfrm>
            <a:prstGeom prst="bentConnector2">
              <a:avLst/>
            </a:prstGeom>
            <a:ln>
              <a:solidFill>
                <a:schemeClr val="tx1">
                  <a:lumMod val="75000"/>
                  <a:lumOff val="25000"/>
                </a:schemeClr>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8" name="肘形接點 23">
              <a:extLst>
                <a:ext uri="{FF2B5EF4-FFF2-40B4-BE49-F238E27FC236}">
                  <a16:creationId xmlns:a16="http://schemas.microsoft.com/office/drawing/2014/main" id="{3508CF5F-55CE-436B-BDB6-5382A2241F1B}"/>
                </a:ext>
              </a:extLst>
            </p:cNvPr>
            <p:cNvCxnSpPr/>
            <p:nvPr/>
          </p:nvCxnSpPr>
          <p:spPr>
            <a:xfrm rot="16200000" flipH="1">
              <a:off x="4805645" y="3167855"/>
              <a:ext cx="576000" cy="180000"/>
            </a:xfrm>
            <a:prstGeom prst="bentConnector2">
              <a:avLst/>
            </a:prstGeom>
            <a:ln>
              <a:solidFill>
                <a:schemeClr val="tx1">
                  <a:lumMod val="75000"/>
                  <a:lumOff val="25000"/>
                </a:schemeClr>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9" name="肘形接點 24">
              <a:extLst>
                <a:ext uri="{FF2B5EF4-FFF2-40B4-BE49-F238E27FC236}">
                  <a16:creationId xmlns:a16="http://schemas.microsoft.com/office/drawing/2014/main" id="{5A12536D-EB11-42BB-A8D4-07FBAC9834B9}"/>
                </a:ext>
              </a:extLst>
            </p:cNvPr>
            <p:cNvCxnSpPr/>
            <p:nvPr/>
          </p:nvCxnSpPr>
          <p:spPr>
            <a:xfrm rot="16200000" flipH="1">
              <a:off x="4841645" y="3495955"/>
              <a:ext cx="504000" cy="180000"/>
            </a:xfrm>
            <a:prstGeom prst="bentConnector2">
              <a:avLst/>
            </a:prstGeom>
            <a:ln>
              <a:solidFill>
                <a:schemeClr val="tx1">
                  <a:lumMod val="75000"/>
                  <a:lumOff val="25000"/>
                </a:schemeClr>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id="{1037DDA4-E561-4FC0-93AF-0D760ED72953}"/>
                </a:ext>
              </a:extLst>
            </p:cNvPr>
            <p:cNvCxnSpPr>
              <a:cxnSpLocks/>
            </p:cNvCxnSpPr>
            <p:nvPr/>
          </p:nvCxnSpPr>
          <p:spPr>
            <a:xfrm flipV="1">
              <a:off x="6515645" y="4898011"/>
              <a:ext cx="426800"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1" name="肘形接點 27">
              <a:extLst>
                <a:ext uri="{FF2B5EF4-FFF2-40B4-BE49-F238E27FC236}">
                  <a16:creationId xmlns:a16="http://schemas.microsoft.com/office/drawing/2014/main" id="{8BF012BA-CE41-4D5E-AA94-86FA4583F42F}"/>
                </a:ext>
              </a:extLst>
            </p:cNvPr>
            <p:cNvCxnSpPr>
              <a:cxnSpLocks/>
            </p:cNvCxnSpPr>
            <p:nvPr/>
          </p:nvCxnSpPr>
          <p:spPr>
            <a:xfrm rot="16200000" flipH="1">
              <a:off x="6597445" y="5110231"/>
              <a:ext cx="576000" cy="180000"/>
            </a:xfrm>
            <a:prstGeom prst="bentConnector2">
              <a:avLst/>
            </a:prstGeom>
            <a:ln>
              <a:solidFill>
                <a:schemeClr val="tx1">
                  <a:lumMod val="75000"/>
                  <a:lumOff val="25000"/>
                </a:schemeClr>
              </a:solidFill>
              <a:prstDash val="solid"/>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572521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5B96D-E291-A0E4-C070-A65700FACAC5}"/>
            </a:ext>
          </a:extLst>
        </p:cNvPr>
        <p:cNvGrpSpPr/>
        <p:nvPr/>
      </p:nvGrpSpPr>
      <p:grpSpPr>
        <a:xfrm>
          <a:off x="0" y="0"/>
          <a:ext cx="0" cy="0"/>
          <a:chOff x="0" y="0"/>
          <a:chExt cx="0" cy="0"/>
        </a:xfrm>
      </p:grpSpPr>
      <p:pic>
        <p:nvPicPr>
          <p:cNvPr id="2" name="圖形 1">
            <a:extLst>
              <a:ext uri="{FF2B5EF4-FFF2-40B4-BE49-F238E27FC236}">
                <a16:creationId xmlns:a16="http://schemas.microsoft.com/office/drawing/2014/main" id="{1C5553A2-F3CC-2BB3-BCA9-E7FF397A990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2963" y="183098"/>
            <a:ext cx="1791313" cy="551629"/>
          </a:xfrm>
          <a:prstGeom prst="rect">
            <a:avLst/>
          </a:prstGeom>
        </p:spPr>
      </p:pic>
      <p:sp>
        <p:nvSpPr>
          <p:cNvPr id="3" name="文字方塊 2">
            <a:extLst>
              <a:ext uri="{FF2B5EF4-FFF2-40B4-BE49-F238E27FC236}">
                <a16:creationId xmlns:a16="http://schemas.microsoft.com/office/drawing/2014/main" id="{9E2F2BD4-59D0-8A96-7D11-A0D03709C055}"/>
              </a:ext>
            </a:extLst>
          </p:cNvPr>
          <p:cNvSpPr txBox="1"/>
          <p:nvPr/>
        </p:nvSpPr>
        <p:spPr>
          <a:xfrm>
            <a:off x="0" y="242008"/>
            <a:ext cx="12192000" cy="830997"/>
          </a:xfrm>
          <a:prstGeom prst="rect">
            <a:avLst/>
          </a:prstGeom>
          <a:noFill/>
        </p:spPr>
        <p:txBody>
          <a:bodyPr wrap="square" rtlCol="0">
            <a:spAutoFit/>
          </a:bodyPr>
          <a:lstStyle/>
          <a:p>
            <a:pPr algn="ctr"/>
            <a:r>
              <a:rPr lang="en-US" altLang="zh-TW" sz="4800" b="1" dirty="0">
                <a:solidFill>
                  <a:schemeClr val="tx1">
                    <a:lumMod val="65000"/>
                    <a:lumOff val="35000"/>
                  </a:schemeClr>
                </a:solidFill>
                <a:latin typeface="微軟正黑體" panose="020B0604030504040204" pitchFamily="34" charset="-120"/>
                <a:ea typeface="微軟正黑體" panose="020B0604030504040204" pitchFamily="34" charset="-120"/>
              </a:rPr>
              <a:t>STEP.3</a:t>
            </a: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 排放量計算</a:t>
            </a:r>
          </a:p>
        </p:txBody>
      </p:sp>
      <p:sp>
        <p:nvSpPr>
          <p:cNvPr id="4" name="矩形 3">
            <a:extLst>
              <a:ext uri="{FF2B5EF4-FFF2-40B4-BE49-F238E27FC236}">
                <a16:creationId xmlns:a16="http://schemas.microsoft.com/office/drawing/2014/main" id="{0B1A6093-618F-4FD0-B84F-A42171A60D94}"/>
              </a:ext>
            </a:extLst>
          </p:cNvPr>
          <p:cNvSpPr/>
          <p:nvPr/>
        </p:nvSpPr>
        <p:spPr>
          <a:xfrm>
            <a:off x="272642" y="1424905"/>
            <a:ext cx="11646715" cy="100649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90575" indent="-342900">
              <a:lnSpc>
                <a:spcPts val="3733"/>
              </a:lnSpc>
              <a:spcAft>
                <a:spcPts val="600"/>
              </a:spcAft>
              <a:buFont typeface="Wingdings" panose="05000000000000000000" pitchFamily="2" charset="2"/>
              <a:buChar char="p"/>
            </a:pPr>
            <a:r>
              <a:rPr lang="zh-TW" altLang="en-US" sz="2800" dirty="0">
                <a:solidFill>
                  <a:schemeClr val="bg2">
                    <a:lumMod val="25000"/>
                  </a:schemeClr>
                </a:solidFill>
                <a:latin typeface="Times New Roman" panose="02020603050405020304" pitchFamily="18" charset="0"/>
                <a:ea typeface="微軟正黑體" panose="020B0604030504040204" pitchFamily="34" charset="-120"/>
                <a:cs typeface="Times New Roman" panose="02020603050405020304" pitchFamily="18" charset="0"/>
              </a:rPr>
              <a:t>為利事業計算排放量，各業別盤查作業指引中特別說明</a:t>
            </a:r>
            <a:r>
              <a:rPr lang="zh-TW" altLang="en-US" sz="2800" b="1" dirty="0">
                <a:solidFill>
                  <a:schemeClr val="accent1"/>
                </a:solidFill>
                <a:latin typeface="Times New Roman" panose="02020603050405020304" pitchFamily="18" charset="0"/>
                <a:ea typeface="微軟正黑體" panose="020B0604030504040204" pitchFamily="34" charset="-120"/>
                <a:cs typeface="Times New Roman" panose="02020603050405020304" pitchFamily="18" charset="0"/>
              </a:rPr>
              <a:t>常見排放源之計算範例</a:t>
            </a:r>
            <a:endParaRPr lang="en-US" altLang="zh-TW" sz="2800" b="1" dirty="0">
              <a:solidFill>
                <a:schemeClr val="accent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5" name="矩形: 圓角 4">
            <a:extLst>
              <a:ext uri="{FF2B5EF4-FFF2-40B4-BE49-F238E27FC236}">
                <a16:creationId xmlns:a16="http://schemas.microsoft.com/office/drawing/2014/main" id="{8421CBE5-F979-488C-87D4-1263137EF7EA}"/>
              </a:ext>
            </a:extLst>
          </p:cNvPr>
          <p:cNvSpPr/>
          <p:nvPr/>
        </p:nvSpPr>
        <p:spPr>
          <a:xfrm>
            <a:off x="1502325" y="3205710"/>
            <a:ext cx="1816100" cy="4320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altLang="en-US" sz="2000" b="1" dirty="0">
                <a:solidFill>
                  <a:schemeClr val="tx1"/>
                </a:solidFill>
                <a:latin typeface="微軟正黑體" panose="020B0604030504040204" pitchFamily="34" charset="-120"/>
                <a:ea typeface="微軟正黑體" panose="020B0604030504040204" pitchFamily="34" charset="-120"/>
              </a:rPr>
              <a:t>排放係數法</a:t>
            </a:r>
          </a:p>
        </p:txBody>
      </p:sp>
      <p:sp>
        <p:nvSpPr>
          <p:cNvPr id="6" name="矩形: 圓角 5">
            <a:extLst>
              <a:ext uri="{FF2B5EF4-FFF2-40B4-BE49-F238E27FC236}">
                <a16:creationId xmlns:a16="http://schemas.microsoft.com/office/drawing/2014/main" id="{E60525E1-66AC-4235-A980-965147EAB462}"/>
              </a:ext>
            </a:extLst>
          </p:cNvPr>
          <p:cNvSpPr/>
          <p:nvPr/>
        </p:nvSpPr>
        <p:spPr>
          <a:xfrm>
            <a:off x="1509945" y="5214611"/>
            <a:ext cx="1816100" cy="4320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altLang="en-US" sz="2000" b="1" dirty="0">
                <a:solidFill>
                  <a:schemeClr val="tx1"/>
                </a:solidFill>
                <a:latin typeface="微軟正黑體" panose="020B0604030504040204" pitchFamily="34" charset="-120"/>
                <a:ea typeface="微軟正黑體" panose="020B0604030504040204" pitchFamily="34" charset="-120"/>
              </a:rPr>
              <a:t>質量平衡法</a:t>
            </a:r>
          </a:p>
        </p:txBody>
      </p:sp>
      <p:sp>
        <p:nvSpPr>
          <p:cNvPr id="7" name="矩形: 圓角 6">
            <a:extLst>
              <a:ext uri="{FF2B5EF4-FFF2-40B4-BE49-F238E27FC236}">
                <a16:creationId xmlns:a16="http://schemas.microsoft.com/office/drawing/2014/main" id="{2B18F998-6DDA-4BE2-B490-9CC687C75D8A}"/>
              </a:ext>
            </a:extLst>
          </p:cNvPr>
          <p:cNvSpPr/>
          <p:nvPr/>
        </p:nvSpPr>
        <p:spPr>
          <a:xfrm>
            <a:off x="4409760" y="2785888"/>
            <a:ext cx="2072640" cy="4320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altLang="en-US" sz="2000" b="1" dirty="0">
                <a:solidFill>
                  <a:schemeClr val="tx1"/>
                </a:solidFill>
                <a:latin typeface="微軟正黑體" panose="020B0604030504040204" pitchFamily="34" charset="-120"/>
                <a:ea typeface="微軟正黑體" panose="020B0604030504040204" pitchFamily="34" charset="-120"/>
              </a:rPr>
              <a:t>固定與移動燃燒</a:t>
            </a:r>
          </a:p>
        </p:txBody>
      </p:sp>
      <p:sp>
        <p:nvSpPr>
          <p:cNvPr id="8" name="矩形: 圓角 7">
            <a:extLst>
              <a:ext uri="{FF2B5EF4-FFF2-40B4-BE49-F238E27FC236}">
                <a16:creationId xmlns:a16="http://schemas.microsoft.com/office/drawing/2014/main" id="{280E46B6-C066-401F-AB65-E25D7F353C02}"/>
              </a:ext>
            </a:extLst>
          </p:cNvPr>
          <p:cNvSpPr/>
          <p:nvPr/>
        </p:nvSpPr>
        <p:spPr>
          <a:xfrm>
            <a:off x="4409760" y="3578945"/>
            <a:ext cx="2072640" cy="4320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altLang="en-US" sz="2000" b="1" dirty="0">
                <a:solidFill>
                  <a:schemeClr val="tx1"/>
                </a:solidFill>
                <a:latin typeface="微軟正黑體" panose="020B0604030504040204" pitchFamily="34" charset="-120"/>
                <a:ea typeface="微軟正黑體" panose="020B0604030504040204" pitchFamily="34" charset="-120"/>
              </a:rPr>
              <a:t>逸散</a:t>
            </a:r>
          </a:p>
        </p:txBody>
      </p:sp>
      <p:sp>
        <p:nvSpPr>
          <p:cNvPr id="9" name="矩形: 圓角 8">
            <a:extLst>
              <a:ext uri="{FF2B5EF4-FFF2-40B4-BE49-F238E27FC236}">
                <a16:creationId xmlns:a16="http://schemas.microsoft.com/office/drawing/2014/main" id="{BB5E6E71-1279-4DC7-BD14-64D062325CC2}"/>
              </a:ext>
            </a:extLst>
          </p:cNvPr>
          <p:cNvSpPr/>
          <p:nvPr/>
        </p:nvSpPr>
        <p:spPr>
          <a:xfrm>
            <a:off x="4409759" y="4266600"/>
            <a:ext cx="2072639" cy="4320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altLang="en-US" sz="2000" b="1" dirty="0">
                <a:solidFill>
                  <a:schemeClr val="tx1"/>
                </a:solidFill>
                <a:latin typeface="微軟正黑體" panose="020B0604030504040204" pitchFamily="34" charset="-120"/>
                <a:ea typeface="微軟正黑體" panose="020B0604030504040204" pitchFamily="34" charset="-120"/>
              </a:rPr>
              <a:t>外購電力</a:t>
            </a:r>
          </a:p>
        </p:txBody>
      </p:sp>
      <p:sp>
        <p:nvSpPr>
          <p:cNvPr id="10" name="矩形: 圓角 9">
            <a:extLst>
              <a:ext uri="{FF2B5EF4-FFF2-40B4-BE49-F238E27FC236}">
                <a16:creationId xmlns:a16="http://schemas.microsoft.com/office/drawing/2014/main" id="{D884393F-4102-43EB-9531-34C87DD7B2CD}"/>
              </a:ext>
            </a:extLst>
          </p:cNvPr>
          <p:cNvSpPr/>
          <p:nvPr/>
        </p:nvSpPr>
        <p:spPr>
          <a:xfrm>
            <a:off x="4404045" y="5213911"/>
            <a:ext cx="2072638" cy="4320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altLang="en-US" sz="2000" b="1" dirty="0">
                <a:solidFill>
                  <a:schemeClr val="tx1"/>
                </a:solidFill>
                <a:latin typeface="微軟正黑體" panose="020B0604030504040204" pitchFamily="34" charset="-120"/>
                <a:ea typeface="微軟正黑體" panose="020B0604030504040204" pitchFamily="34" charset="-120"/>
              </a:rPr>
              <a:t>逸散</a:t>
            </a:r>
          </a:p>
        </p:txBody>
      </p:sp>
      <p:cxnSp>
        <p:nvCxnSpPr>
          <p:cNvPr id="11" name="接點: 肘形 10">
            <a:extLst>
              <a:ext uri="{FF2B5EF4-FFF2-40B4-BE49-F238E27FC236}">
                <a16:creationId xmlns:a16="http://schemas.microsoft.com/office/drawing/2014/main" id="{96D73680-00F3-4EFB-9C44-D5A32F4987F8}"/>
              </a:ext>
            </a:extLst>
          </p:cNvPr>
          <p:cNvCxnSpPr>
            <a:cxnSpLocks/>
            <a:stCxn id="5" idx="3"/>
            <a:endCxn id="7" idx="1"/>
          </p:cNvCxnSpPr>
          <p:nvPr/>
        </p:nvCxnSpPr>
        <p:spPr>
          <a:xfrm flipV="1">
            <a:off x="3318425" y="3001888"/>
            <a:ext cx="1091335" cy="419822"/>
          </a:xfrm>
          <a:prstGeom prst="bentConnector3">
            <a:avLst/>
          </a:prstGeom>
          <a:ln w="12700"/>
        </p:spPr>
        <p:style>
          <a:lnRef idx="3">
            <a:schemeClr val="dk1"/>
          </a:lnRef>
          <a:fillRef idx="0">
            <a:schemeClr val="dk1"/>
          </a:fillRef>
          <a:effectRef idx="2">
            <a:schemeClr val="dk1"/>
          </a:effectRef>
          <a:fontRef idx="minor">
            <a:schemeClr val="tx1"/>
          </a:fontRef>
        </p:style>
      </p:cxnSp>
      <p:cxnSp>
        <p:nvCxnSpPr>
          <p:cNvPr id="12" name="接點: 肘形 11">
            <a:extLst>
              <a:ext uri="{FF2B5EF4-FFF2-40B4-BE49-F238E27FC236}">
                <a16:creationId xmlns:a16="http://schemas.microsoft.com/office/drawing/2014/main" id="{816BE3BD-EE7B-4111-B576-79F84D21D21A}"/>
              </a:ext>
            </a:extLst>
          </p:cNvPr>
          <p:cNvCxnSpPr>
            <a:cxnSpLocks/>
            <a:stCxn id="5" idx="3"/>
            <a:endCxn id="8" idx="1"/>
          </p:cNvCxnSpPr>
          <p:nvPr/>
        </p:nvCxnSpPr>
        <p:spPr>
          <a:xfrm>
            <a:off x="3318425" y="3421710"/>
            <a:ext cx="1091335" cy="373235"/>
          </a:xfrm>
          <a:prstGeom prst="bentConnector3">
            <a:avLst/>
          </a:prstGeom>
          <a:ln w="12700"/>
        </p:spPr>
        <p:style>
          <a:lnRef idx="3">
            <a:schemeClr val="dk1"/>
          </a:lnRef>
          <a:fillRef idx="0">
            <a:schemeClr val="dk1"/>
          </a:fillRef>
          <a:effectRef idx="2">
            <a:schemeClr val="dk1"/>
          </a:effectRef>
          <a:fontRef idx="minor">
            <a:schemeClr val="tx1"/>
          </a:fontRef>
        </p:style>
      </p:cxnSp>
      <p:cxnSp>
        <p:nvCxnSpPr>
          <p:cNvPr id="13" name="接點: 肘形 12">
            <a:extLst>
              <a:ext uri="{FF2B5EF4-FFF2-40B4-BE49-F238E27FC236}">
                <a16:creationId xmlns:a16="http://schemas.microsoft.com/office/drawing/2014/main" id="{7F1EAD75-1874-4E06-B665-A6AC98FF042C}"/>
              </a:ext>
            </a:extLst>
          </p:cNvPr>
          <p:cNvCxnSpPr>
            <a:cxnSpLocks/>
            <a:stCxn id="5" idx="3"/>
            <a:endCxn id="9" idx="1"/>
          </p:cNvCxnSpPr>
          <p:nvPr/>
        </p:nvCxnSpPr>
        <p:spPr>
          <a:xfrm>
            <a:off x="3318425" y="3421710"/>
            <a:ext cx="1091334" cy="1060890"/>
          </a:xfrm>
          <a:prstGeom prst="bentConnector3">
            <a:avLst/>
          </a:prstGeom>
          <a:ln w="12700"/>
        </p:spPr>
        <p:style>
          <a:lnRef idx="3">
            <a:schemeClr val="dk1"/>
          </a:lnRef>
          <a:fillRef idx="0">
            <a:schemeClr val="dk1"/>
          </a:fillRef>
          <a:effectRef idx="2">
            <a:schemeClr val="dk1"/>
          </a:effectRef>
          <a:fontRef idx="minor">
            <a:schemeClr val="tx1"/>
          </a:fontRef>
        </p:style>
      </p:cxnSp>
      <p:cxnSp>
        <p:nvCxnSpPr>
          <p:cNvPr id="14" name="接點: 肘形 13">
            <a:extLst>
              <a:ext uri="{FF2B5EF4-FFF2-40B4-BE49-F238E27FC236}">
                <a16:creationId xmlns:a16="http://schemas.microsoft.com/office/drawing/2014/main" id="{4837F53A-3A96-474A-9A88-1DAA68E40E85}"/>
              </a:ext>
            </a:extLst>
          </p:cNvPr>
          <p:cNvCxnSpPr>
            <a:cxnSpLocks/>
            <a:stCxn id="6" idx="3"/>
            <a:endCxn id="10" idx="1"/>
          </p:cNvCxnSpPr>
          <p:nvPr/>
        </p:nvCxnSpPr>
        <p:spPr>
          <a:xfrm flipV="1">
            <a:off x="3326045" y="5429911"/>
            <a:ext cx="1078000" cy="700"/>
          </a:xfrm>
          <a:prstGeom prst="bentConnector3">
            <a:avLst/>
          </a:prstGeom>
          <a:ln w="12700"/>
        </p:spPr>
        <p:style>
          <a:lnRef idx="3">
            <a:schemeClr val="dk1"/>
          </a:lnRef>
          <a:fillRef idx="0">
            <a:schemeClr val="dk1"/>
          </a:fillRef>
          <a:effectRef idx="2">
            <a:schemeClr val="dk1"/>
          </a:effectRef>
          <a:fontRef idx="minor">
            <a:schemeClr val="tx1"/>
          </a:fontRef>
        </p:style>
      </p:cxnSp>
      <p:cxnSp>
        <p:nvCxnSpPr>
          <p:cNvPr id="15" name="接點: 肘形 14">
            <a:extLst>
              <a:ext uri="{FF2B5EF4-FFF2-40B4-BE49-F238E27FC236}">
                <a16:creationId xmlns:a16="http://schemas.microsoft.com/office/drawing/2014/main" id="{B7CE55D0-74F0-4BBE-9703-5D352256C74B}"/>
              </a:ext>
            </a:extLst>
          </p:cNvPr>
          <p:cNvCxnSpPr>
            <a:cxnSpLocks/>
            <a:stCxn id="5" idx="1"/>
            <a:endCxn id="6" idx="1"/>
          </p:cNvCxnSpPr>
          <p:nvPr/>
        </p:nvCxnSpPr>
        <p:spPr>
          <a:xfrm rot="10800000" flipH="1" flipV="1">
            <a:off x="1502325" y="3421709"/>
            <a:ext cx="7620" cy="2008901"/>
          </a:xfrm>
          <a:prstGeom prst="bentConnector3">
            <a:avLst>
              <a:gd name="adj1" fmla="val -3000000"/>
            </a:avLst>
          </a:prstGeom>
          <a:ln w="12700"/>
        </p:spPr>
        <p:style>
          <a:lnRef idx="3">
            <a:schemeClr val="dk1"/>
          </a:lnRef>
          <a:fillRef idx="0">
            <a:schemeClr val="dk1"/>
          </a:fillRef>
          <a:effectRef idx="2">
            <a:schemeClr val="dk1"/>
          </a:effectRef>
          <a:fontRef idx="minor">
            <a:schemeClr val="tx1"/>
          </a:fontRef>
        </p:style>
      </p:cxnSp>
      <p:sp>
        <p:nvSpPr>
          <p:cNvPr id="16" name="矩形: 圓角 15">
            <a:extLst>
              <a:ext uri="{FF2B5EF4-FFF2-40B4-BE49-F238E27FC236}">
                <a16:creationId xmlns:a16="http://schemas.microsoft.com/office/drawing/2014/main" id="{A9AB9758-AE4C-4315-A07C-93E2569952D8}"/>
              </a:ext>
            </a:extLst>
          </p:cNvPr>
          <p:cNvSpPr/>
          <p:nvPr/>
        </p:nvSpPr>
        <p:spPr>
          <a:xfrm>
            <a:off x="7306675" y="2565000"/>
            <a:ext cx="3870406" cy="864000"/>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buFont typeface="Arial" panose="020B0604020202020204" pitchFamily="34" charset="0"/>
              <a:buChar char="•"/>
            </a:pPr>
            <a:r>
              <a:rPr lang="zh-TW" altLang="en-US" b="1" dirty="0">
                <a:solidFill>
                  <a:schemeClr val="tx1"/>
                </a:solidFill>
                <a:latin typeface="微軟正黑體" panose="020B0604030504040204" pitchFamily="34" charset="-120"/>
                <a:ea typeface="微軟正黑體" panose="020B0604030504040204" pitchFamily="34" charset="-120"/>
              </a:rPr>
              <a:t>緊急發電機（柴油）</a:t>
            </a:r>
            <a:endParaRPr lang="en-US" altLang="zh-TW" b="1" dirty="0">
              <a:solidFill>
                <a:schemeClr val="tx1"/>
              </a:solidFill>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b="1" dirty="0">
                <a:solidFill>
                  <a:schemeClr val="tx1"/>
                </a:solidFill>
                <a:latin typeface="微軟正黑體" panose="020B0604030504040204" pitchFamily="34" charset="-120"/>
                <a:ea typeface="微軟正黑體" panose="020B0604030504040204" pitchFamily="34" charset="-120"/>
              </a:rPr>
              <a:t>瓦斯爐（液化石油氣）</a:t>
            </a:r>
          </a:p>
          <a:p>
            <a:pPr marL="285750" indent="-285750">
              <a:buFont typeface="Arial" panose="020B0604020202020204" pitchFamily="34" charset="0"/>
              <a:buChar char="•"/>
            </a:pPr>
            <a:r>
              <a:rPr lang="zh-TW" altLang="en-US" b="1" dirty="0">
                <a:solidFill>
                  <a:schemeClr val="tx1"/>
                </a:solidFill>
                <a:latin typeface="微軟正黑體" panose="020B0604030504040204" pitchFamily="34" charset="-120"/>
                <a:ea typeface="微軟正黑體" panose="020B0604030504040204" pitchFamily="34" charset="-120"/>
              </a:rPr>
              <a:t>汽機車（汽油、柴油、酒精汽油）</a:t>
            </a:r>
          </a:p>
        </p:txBody>
      </p:sp>
      <p:sp>
        <p:nvSpPr>
          <p:cNvPr id="17" name="矩形: 圓角 16">
            <a:extLst>
              <a:ext uri="{FF2B5EF4-FFF2-40B4-BE49-F238E27FC236}">
                <a16:creationId xmlns:a16="http://schemas.microsoft.com/office/drawing/2014/main" id="{B7FC6A43-32B1-476F-8817-3838C231F2FA}"/>
              </a:ext>
            </a:extLst>
          </p:cNvPr>
          <p:cNvSpPr/>
          <p:nvPr/>
        </p:nvSpPr>
        <p:spPr>
          <a:xfrm>
            <a:off x="7306675" y="3496543"/>
            <a:ext cx="1564768" cy="576000"/>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buFont typeface="Arial" panose="020B0604020202020204" pitchFamily="34" charset="0"/>
              <a:buChar char="•"/>
            </a:pPr>
            <a:r>
              <a:rPr lang="zh-TW" altLang="en-US" b="1" dirty="0">
                <a:solidFill>
                  <a:schemeClr val="tx1"/>
                </a:solidFill>
                <a:latin typeface="微軟正黑體" panose="020B0604030504040204" pitchFamily="34" charset="-120"/>
                <a:ea typeface="微軟正黑體" panose="020B0604030504040204" pitchFamily="34" charset="-120"/>
              </a:rPr>
              <a:t>冷媒設備</a:t>
            </a:r>
          </a:p>
          <a:p>
            <a:pPr marL="285750" indent="-285750">
              <a:buFont typeface="Arial" panose="020B0604020202020204" pitchFamily="34" charset="0"/>
              <a:buChar char="•"/>
            </a:pPr>
            <a:r>
              <a:rPr lang="zh-TW" altLang="en-US" b="1" dirty="0">
                <a:solidFill>
                  <a:schemeClr val="tx1"/>
                </a:solidFill>
                <a:latin typeface="微軟正黑體" panose="020B0604030504040204" pitchFamily="34" charset="-120"/>
                <a:ea typeface="微軟正黑體" panose="020B0604030504040204" pitchFamily="34" charset="-120"/>
              </a:rPr>
              <a:t>化糞池</a:t>
            </a:r>
          </a:p>
        </p:txBody>
      </p:sp>
      <p:sp>
        <p:nvSpPr>
          <p:cNvPr id="18" name="矩形: 圓角 17">
            <a:extLst>
              <a:ext uri="{FF2B5EF4-FFF2-40B4-BE49-F238E27FC236}">
                <a16:creationId xmlns:a16="http://schemas.microsoft.com/office/drawing/2014/main" id="{1B14802E-1BCD-4492-9AEC-67E779D4FB8E}"/>
              </a:ext>
            </a:extLst>
          </p:cNvPr>
          <p:cNvSpPr/>
          <p:nvPr/>
        </p:nvSpPr>
        <p:spPr>
          <a:xfrm>
            <a:off x="7306675" y="4188084"/>
            <a:ext cx="1965323" cy="576000"/>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buFont typeface="Arial" panose="020B0604020202020204" pitchFamily="34" charset="0"/>
              <a:buChar char="•"/>
            </a:pPr>
            <a:r>
              <a:rPr lang="zh-TW" altLang="en-US" b="1" dirty="0">
                <a:solidFill>
                  <a:schemeClr val="tx1"/>
                </a:solidFill>
                <a:latin typeface="微軟正黑體" panose="020B0604030504040204" pitchFamily="34" charset="-120"/>
                <a:ea typeface="微軟正黑體" panose="020B0604030504040204" pitchFamily="34" charset="-120"/>
              </a:rPr>
              <a:t>外購台電電力</a:t>
            </a:r>
          </a:p>
          <a:p>
            <a:pPr marL="285750" indent="-285750">
              <a:buFont typeface="Arial" panose="020B0604020202020204" pitchFamily="34" charset="0"/>
              <a:buChar char="•"/>
            </a:pPr>
            <a:r>
              <a:rPr lang="zh-TW" altLang="en-US" b="1" dirty="0">
                <a:solidFill>
                  <a:schemeClr val="tx1"/>
                </a:solidFill>
                <a:latin typeface="微軟正黑體" panose="020B0604030504040204" pitchFamily="34" charset="-120"/>
                <a:ea typeface="微軟正黑體" panose="020B0604030504040204" pitchFamily="34" charset="-120"/>
              </a:rPr>
              <a:t>電動汽機車</a:t>
            </a:r>
          </a:p>
        </p:txBody>
      </p:sp>
      <p:sp>
        <p:nvSpPr>
          <p:cNvPr id="19" name="矩形: 圓角 18">
            <a:extLst>
              <a:ext uri="{FF2B5EF4-FFF2-40B4-BE49-F238E27FC236}">
                <a16:creationId xmlns:a16="http://schemas.microsoft.com/office/drawing/2014/main" id="{AF71E529-4397-4ECF-AA46-FBC25E375911}"/>
              </a:ext>
            </a:extLst>
          </p:cNvPr>
          <p:cNvSpPr/>
          <p:nvPr/>
        </p:nvSpPr>
        <p:spPr>
          <a:xfrm>
            <a:off x="7314295" y="4851456"/>
            <a:ext cx="2926839" cy="1152000"/>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buFont typeface="Arial" panose="020B0604020202020204" pitchFamily="34" charset="0"/>
              <a:buChar char="•"/>
            </a:pPr>
            <a:r>
              <a:rPr lang="zh-TW" altLang="en-US" b="1" dirty="0">
                <a:solidFill>
                  <a:schemeClr val="tx1"/>
                </a:solidFill>
                <a:latin typeface="微軟正黑體" panose="020B0604030504040204" pitchFamily="34" charset="-120"/>
                <a:ea typeface="微軟正黑體" panose="020B0604030504040204" pitchFamily="34" charset="-120"/>
              </a:rPr>
              <a:t>焊接作業（乙炔、焊條）</a:t>
            </a:r>
            <a:endParaRPr lang="en-US" altLang="zh-TW" b="1" dirty="0">
              <a:solidFill>
                <a:schemeClr val="tx1"/>
              </a:solidFill>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b="1" dirty="0">
                <a:solidFill>
                  <a:schemeClr val="tx1"/>
                </a:solidFill>
                <a:latin typeface="微軟正黑體" panose="020B0604030504040204" pitchFamily="34" charset="-120"/>
                <a:ea typeface="微軟正黑體" panose="020B0604030504040204" pitchFamily="34" charset="-120"/>
              </a:rPr>
              <a:t>滅火器</a:t>
            </a:r>
            <a:endParaRPr lang="en-US" altLang="zh-TW" b="1" dirty="0">
              <a:solidFill>
                <a:schemeClr val="tx1"/>
              </a:solidFill>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b="1" dirty="0">
                <a:solidFill>
                  <a:schemeClr val="tx1"/>
                </a:solidFill>
                <a:latin typeface="微軟正黑體" panose="020B0604030504040204" pitchFamily="34" charset="-120"/>
                <a:ea typeface="微軟正黑體" panose="020B0604030504040204" pitchFamily="34" charset="-120"/>
              </a:rPr>
              <a:t>防鏽潤滑劑 </a:t>
            </a:r>
            <a:r>
              <a:rPr lang="en-US" altLang="zh-TW" b="1" dirty="0">
                <a:solidFill>
                  <a:schemeClr val="tx1"/>
                </a:solidFill>
                <a:latin typeface="微軟正黑體" panose="020B0604030504040204" pitchFamily="34" charset="-120"/>
                <a:ea typeface="微軟正黑體" panose="020B0604030504040204" pitchFamily="34" charset="-120"/>
              </a:rPr>
              <a:t>(WD-40)</a:t>
            </a:r>
          </a:p>
          <a:p>
            <a:pPr marL="285750" indent="-285750">
              <a:buFont typeface="Arial" panose="020B0604020202020204" pitchFamily="34" charset="0"/>
              <a:buChar char="•"/>
            </a:pPr>
            <a:r>
              <a:rPr lang="zh-TW" altLang="en-US" b="1" dirty="0">
                <a:solidFill>
                  <a:schemeClr val="tx1"/>
                </a:solidFill>
                <a:latin typeface="微軟正黑體" panose="020B0604030504040204" pitchFamily="34" charset="-120"/>
                <a:ea typeface="微軟正黑體" panose="020B0604030504040204" pitchFamily="34" charset="-120"/>
              </a:rPr>
              <a:t>氣體絕緣設備 </a:t>
            </a:r>
            <a:r>
              <a:rPr lang="en-US" altLang="zh-TW" b="1" dirty="0">
                <a:solidFill>
                  <a:schemeClr val="tx1"/>
                </a:solidFill>
                <a:latin typeface="微軟正黑體" panose="020B0604030504040204" pitchFamily="34" charset="-120"/>
                <a:ea typeface="微軟正黑體" panose="020B0604030504040204" pitchFamily="34" charset="-120"/>
              </a:rPr>
              <a:t>(SF</a:t>
            </a:r>
            <a:r>
              <a:rPr lang="en-US" altLang="zh-TW" b="1" baseline="-25000" dirty="0">
                <a:solidFill>
                  <a:schemeClr val="tx1"/>
                </a:solidFill>
                <a:latin typeface="微軟正黑體" panose="020B0604030504040204" pitchFamily="34" charset="-120"/>
                <a:ea typeface="微軟正黑體" panose="020B0604030504040204" pitchFamily="34" charset="-120"/>
              </a:rPr>
              <a:t>6</a:t>
            </a:r>
            <a:r>
              <a:rPr lang="en-US" altLang="zh-TW" b="1" dirty="0">
                <a:solidFill>
                  <a:schemeClr val="tx1"/>
                </a:solidFill>
                <a:latin typeface="微軟正黑體" panose="020B0604030504040204" pitchFamily="34" charset="-120"/>
                <a:ea typeface="微軟正黑體" panose="020B0604030504040204" pitchFamily="34" charset="-120"/>
              </a:rPr>
              <a:t>)</a:t>
            </a:r>
            <a:endParaRPr lang="zh-TW" altLang="en-US" b="1" dirty="0">
              <a:solidFill>
                <a:schemeClr val="tx1"/>
              </a:solidFill>
              <a:latin typeface="微軟正黑體" panose="020B0604030504040204" pitchFamily="34" charset="-120"/>
              <a:ea typeface="微軟正黑體" panose="020B0604030504040204" pitchFamily="34" charset="-120"/>
            </a:endParaRPr>
          </a:p>
        </p:txBody>
      </p:sp>
      <p:cxnSp>
        <p:nvCxnSpPr>
          <p:cNvPr id="20" name="直線接點 19">
            <a:extLst>
              <a:ext uri="{FF2B5EF4-FFF2-40B4-BE49-F238E27FC236}">
                <a16:creationId xmlns:a16="http://schemas.microsoft.com/office/drawing/2014/main" id="{2E13722D-D4E0-4203-BACE-750A07238D9B}"/>
              </a:ext>
            </a:extLst>
          </p:cNvPr>
          <p:cNvCxnSpPr>
            <a:cxnSpLocks/>
            <a:stCxn id="7" idx="3"/>
            <a:endCxn id="16" idx="1"/>
          </p:cNvCxnSpPr>
          <p:nvPr/>
        </p:nvCxnSpPr>
        <p:spPr>
          <a:xfrm flipV="1">
            <a:off x="6482400" y="2997000"/>
            <a:ext cx="824275" cy="4888"/>
          </a:xfrm>
          <a:prstGeom prst="line">
            <a:avLst/>
          </a:prstGeom>
          <a:ln w="12700"/>
        </p:spPr>
        <p:style>
          <a:lnRef idx="3">
            <a:schemeClr val="dk1"/>
          </a:lnRef>
          <a:fillRef idx="0">
            <a:schemeClr val="dk1"/>
          </a:fillRef>
          <a:effectRef idx="2">
            <a:schemeClr val="dk1"/>
          </a:effectRef>
          <a:fontRef idx="minor">
            <a:schemeClr val="tx1"/>
          </a:fontRef>
        </p:style>
      </p:cxnSp>
      <p:cxnSp>
        <p:nvCxnSpPr>
          <p:cNvPr id="21" name="直線接點 20">
            <a:extLst>
              <a:ext uri="{FF2B5EF4-FFF2-40B4-BE49-F238E27FC236}">
                <a16:creationId xmlns:a16="http://schemas.microsoft.com/office/drawing/2014/main" id="{40DFF091-6B4F-403B-BBA5-59F7C657B300}"/>
              </a:ext>
            </a:extLst>
          </p:cNvPr>
          <p:cNvCxnSpPr>
            <a:cxnSpLocks/>
            <a:stCxn id="8" idx="3"/>
            <a:endCxn id="17" idx="1"/>
          </p:cNvCxnSpPr>
          <p:nvPr/>
        </p:nvCxnSpPr>
        <p:spPr>
          <a:xfrm flipV="1">
            <a:off x="6482400" y="3784543"/>
            <a:ext cx="824275" cy="10402"/>
          </a:xfrm>
          <a:prstGeom prst="line">
            <a:avLst/>
          </a:prstGeom>
          <a:ln w="12700"/>
        </p:spPr>
        <p:style>
          <a:lnRef idx="3">
            <a:schemeClr val="dk1"/>
          </a:lnRef>
          <a:fillRef idx="0">
            <a:schemeClr val="dk1"/>
          </a:fillRef>
          <a:effectRef idx="2">
            <a:schemeClr val="dk1"/>
          </a:effectRef>
          <a:fontRef idx="minor">
            <a:schemeClr val="tx1"/>
          </a:fontRef>
        </p:style>
      </p:cxnSp>
      <p:cxnSp>
        <p:nvCxnSpPr>
          <p:cNvPr id="22" name="直線接點 21">
            <a:extLst>
              <a:ext uri="{FF2B5EF4-FFF2-40B4-BE49-F238E27FC236}">
                <a16:creationId xmlns:a16="http://schemas.microsoft.com/office/drawing/2014/main" id="{CC5F3AF9-42F6-4312-A89B-ADE851EEFB85}"/>
              </a:ext>
            </a:extLst>
          </p:cNvPr>
          <p:cNvCxnSpPr>
            <a:cxnSpLocks/>
            <a:stCxn id="9" idx="3"/>
            <a:endCxn id="18" idx="1"/>
          </p:cNvCxnSpPr>
          <p:nvPr/>
        </p:nvCxnSpPr>
        <p:spPr>
          <a:xfrm flipV="1">
            <a:off x="6482398" y="4476084"/>
            <a:ext cx="824277" cy="6516"/>
          </a:xfrm>
          <a:prstGeom prst="line">
            <a:avLst/>
          </a:prstGeom>
          <a:ln w="12700"/>
        </p:spPr>
        <p:style>
          <a:lnRef idx="3">
            <a:schemeClr val="dk1"/>
          </a:lnRef>
          <a:fillRef idx="0">
            <a:schemeClr val="dk1"/>
          </a:fillRef>
          <a:effectRef idx="2">
            <a:schemeClr val="dk1"/>
          </a:effectRef>
          <a:fontRef idx="minor">
            <a:schemeClr val="tx1"/>
          </a:fontRef>
        </p:style>
      </p:cxnSp>
      <p:cxnSp>
        <p:nvCxnSpPr>
          <p:cNvPr id="23" name="直線接點 22">
            <a:extLst>
              <a:ext uri="{FF2B5EF4-FFF2-40B4-BE49-F238E27FC236}">
                <a16:creationId xmlns:a16="http://schemas.microsoft.com/office/drawing/2014/main" id="{9A38E81A-7FD3-4104-A1D1-8D0652B8E62A}"/>
              </a:ext>
            </a:extLst>
          </p:cNvPr>
          <p:cNvCxnSpPr>
            <a:cxnSpLocks/>
            <a:stCxn id="10" idx="3"/>
            <a:endCxn id="19" idx="1"/>
          </p:cNvCxnSpPr>
          <p:nvPr/>
        </p:nvCxnSpPr>
        <p:spPr>
          <a:xfrm flipV="1">
            <a:off x="6476683" y="5427456"/>
            <a:ext cx="837612" cy="2455"/>
          </a:xfrm>
          <a:prstGeom prst="line">
            <a:avLst/>
          </a:prstGeom>
          <a:ln w="12700"/>
        </p:spPr>
        <p:style>
          <a:lnRef idx="3">
            <a:schemeClr val="dk1"/>
          </a:lnRef>
          <a:fillRef idx="0">
            <a:schemeClr val="dk1"/>
          </a:fillRef>
          <a:effectRef idx="2">
            <a:schemeClr val="dk1"/>
          </a:effectRef>
          <a:fontRef idx="minor">
            <a:schemeClr val="tx1"/>
          </a:fontRef>
        </p:style>
      </p:cxnSp>
      <p:sp>
        <p:nvSpPr>
          <p:cNvPr id="24" name="矩形: 圓角 23">
            <a:extLst>
              <a:ext uri="{FF2B5EF4-FFF2-40B4-BE49-F238E27FC236}">
                <a16:creationId xmlns:a16="http://schemas.microsoft.com/office/drawing/2014/main" id="{F0F7FC5A-6724-4CD3-B764-5896E8E8A4B9}"/>
              </a:ext>
            </a:extLst>
          </p:cNvPr>
          <p:cNvSpPr/>
          <p:nvPr/>
        </p:nvSpPr>
        <p:spPr>
          <a:xfrm>
            <a:off x="741856" y="4055909"/>
            <a:ext cx="1055623" cy="786679"/>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altLang="en-US" sz="2000" b="1" dirty="0">
                <a:solidFill>
                  <a:schemeClr val="bg1"/>
                </a:solidFill>
                <a:latin typeface="微軟正黑體" panose="020B0604030504040204" pitchFamily="34" charset="-120"/>
                <a:ea typeface="微軟正黑體" panose="020B0604030504040204" pitchFamily="34" charset="-120"/>
              </a:rPr>
              <a:t>排放量計算</a:t>
            </a:r>
          </a:p>
        </p:txBody>
      </p:sp>
      <p:sp>
        <p:nvSpPr>
          <p:cNvPr id="25" name="語音泡泡: 圓角矩形 24">
            <a:extLst>
              <a:ext uri="{FF2B5EF4-FFF2-40B4-BE49-F238E27FC236}">
                <a16:creationId xmlns:a16="http://schemas.microsoft.com/office/drawing/2014/main" id="{60BB69F4-E266-45FF-B191-7AFFDDC40D51}"/>
              </a:ext>
            </a:extLst>
          </p:cNvPr>
          <p:cNvSpPr/>
          <p:nvPr/>
        </p:nvSpPr>
        <p:spPr>
          <a:xfrm>
            <a:off x="9358731" y="3662845"/>
            <a:ext cx="2422714" cy="1092463"/>
          </a:xfrm>
          <a:prstGeom prst="wedgeRoundRectCallout">
            <a:avLst>
              <a:gd name="adj1" fmla="val -66270"/>
              <a:gd name="adj2" fmla="val 35493"/>
              <a:gd name="adj3" fmla="val 16667"/>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TW" altLang="en-US" sz="1600" dirty="0">
                <a:solidFill>
                  <a:sysClr val="windowText" lastClr="000000"/>
                </a:solidFill>
                <a:latin typeface="微軟正黑體" panose="020B0604030504040204" pitchFamily="34" charset="-120"/>
                <a:ea typeface="微軟正黑體" panose="020B0604030504040204" pitchFamily="34" charset="-120"/>
              </a:rPr>
              <a:t>於</a:t>
            </a:r>
            <a:r>
              <a:rPr lang="zh-TW" altLang="en-US" sz="1600" b="1" dirty="0">
                <a:solidFill>
                  <a:schemeClr val="accent1"/>
                </a:solidFill>
                <a:latin typeface="微軟正黑體" panose="020B0604030504040204" pitchFamily="34" charset="-120"/>
                <a:ea typeface="微軟正黑體" panose="020B0604030504040204" pitchFamily="34" charset="-120"/>
              </a:rPr>
              <a:t>邊界內使用自設充電樁或換電設備進行充電</a:t>
            </a:r>
            <a:r>
              <a:rPr lang="zh-TW" altLang="en-US" sz="1600" dirty="0">
                <a:solidFill>
                  <a:sysClr val="windowText" lastClr="000000"/>
                </a:solidFill>
                <a:latin typeface="微軟正黑體" panose="020B0604030504040204" pitchFamily="34" charset="-120"/>
                <a:ea typeface="微軟正黑體" panose="020B0604030504040204" pitchFamily="34" charset="-120"/>
              </a:rPr>
              <a:t>，該用電量已反映於台電帳單中，</a:t>
            </a:r>
            <a:r>
              <a:rPr lang="zh-TW" altLang="en-US" sz="1600" b="1" dirty="0">
                <a:solidFill>
                  <a:schemeClr val="accent1"/>
                </a:solidFill>
                <a:latin typeface="微軟正黑體" panose="020B0604030504040204" pitchFamily="34" charset="-120"/>
                <a:ea typeface="微軟正黑體" panose="020B0604030504040204" pitchFamily="34" charset="-120"/>
              </a:rPr>
              <a:t>無須另行估算</a:t>
            </a:r>
            <a:r>
              <a:rPr lang="zh-TW" altLang="en-US" sz="1600" dirty="0">
                <a:solidFill>
                  <a:sysClr val="windowText" lastClr="000000"/>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40609551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p:cNvGraphicFramePr>
            <a:graphicFrameLocks noGrp="1"/>
          </p:cNvGraphicFramePr>
          <p:nvPr>
            <p:extLst>
              <p:ext uri="{D42A27DB-BD31-4B8C-83A1-F6EECF244321}">
                <p14:modId xmlns:p14="http://schemas.microsoft.com/office/powerpoint/2010/main" val="392862341"/>
              </p:ext>
            </p:extLst>
          </p:nvPr>
        </p:nvGraphicFramePr>
        <p:xfrm>
          <a:off x="504990" y="1117646"/>
          <a:ext cx="9926634" cy="5119920"/>
        </p:xfrm>
        <a:graphic>
          <a:graphicData uri="http://schemas.openxmlformats.org/drawingml/2006/table">
            <a:tbl>
              <a:tblPr>
                <a:tableStyleId>{5C22544A-7EE6-4342-B048-85BDC9FD1C3A}</a:tableStyleId>
              </a:tblPr>
              <a:tblGrid>
                <a:gridCol w="1487600">
                  <a:extLst>
                    <a:ext uri="{9D8B030D-6E8A-4147-A177-3AD203B41FA5}">
                      <a16:colId xmlns:a16="http://schemas.microsoft.com/office/drawing/2014/main" val="1301434066"/>
                    </a:ext>
                  </a:extLst>
                </a:gridCol>
                <a:gridCol w="1690800">
                  <a:extLst>
                    <a:ext uri="{9D8B030D-6E8A-4147-A177-3AD203B41FA5}">
                      <a16:colId xmlns:a16="http://schemas.microsoft.com/office/drawing/2014/main" val="1311181936"/>
                    </a:ext>
                  </a:extLst>
                </a:gridCol>
                <a:gridCol w="2503600">
                  <a:extLst>
                    <a:ext uri="{9D8B030D-6E8A-4147-A177-3AD203B41FA5}">
                      <a16:colId xmlns:a16="http://schemas.microsoft.com/office/drawing/2014/main" val="3018658326"/>
                    </a:ext>
                  </a:extLst>
                </a:gridCol>
                <a:gridCol w="4244634">
                  <a:extLst>
                    <a:ext uri="{9D8B030D-6E8A-4147-A177-3AD203B41FA5}">
                      <a16:colId xmlns:a16="http://schemas.microsoft.com/office/drawing/2014/main" val="4123301046"/>
                    </a:ext>
                  </a:extLst>
                </a:gridCol>
              </a:tblGrid>
              <a:tr h="107461">
                <a:tc>
                  <a:txBody>
                    <a:bodyPr/>
                    <a:lstStyle/>
                    <a:p>
                      <a:pPr algn="ctr" fontAlgn="t"/>
                      <a:r>
                        <a:rPr lang="zh-TW" altLang="en-US" sz="1800" b="1" u="none" strike="noStrike"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設備</a:t>
                      </a:r>
                      <a:endParaRPr lang="zh-TW" altLang="en-US" sz="1800" b="1" i="0" u="none" strike="noStrike"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solidFill>
                      <a:schemeClr val="accent5">
                        <a:lumMod val="75000"/>
                      </a:schemeClr>
                    </a:solidFill>
                  </a:tcPr>
                </a:tc>
                <a:tc>
                  <a:txBody>
                    <a:bodyPr/>
                    <a:lstStyle/>
                    <a:p>
                      <a:pPr algn="ctr" fontAlgn="t"/>
                      <a:r>
                        <a:rPr lang="zh-TW" altLang="en-US" sz="1800" b="1" u="none" strike="noStrike"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活動數據名稱</a:t>
                      </a:r>
                      <a:endParaRPr lang="zh-TW" altLang="en-US" sz="1800" b="1" i="0" u="none" strike="noStrike"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solidFill>
                      <a:schemeClr val="accent5">
                        <a:lumMod val="75000"/>
                      </a:schemeClr>
                    </a:solidFill>
                  </a:tcPr>
                </a:tc>
                <a:tc>
                  <a:txBody>
                    <a:bodyPr/>
                    <a:lstStyle/>
                    <a:p>
                      <a:pPr algn="ctr" fontAlgn="t"/>
                      <a:r>
                        <a:rPr lang="zh-TW" altLang="en-US" sz="1800" b="1" u="none" strike="noStrike"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活動數據來源</a:t>
                      </a:r>
                      <a:endParaRPr lang="zh-TW" altLang="en-US" sz="1800" b="1" i="0" u="none" strike="noStrike"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solidFill>
                      <a:schemeClr val="accent5">
                        <a:lumMod val="75000"/>
                      </a:schemeClr>
                    </a:solidFill>
                  </a:tcPr>
                </a:tc>
                <a:tc>
                  <a:txBody>
                    <a:bodyPr/>
                    <a:lstStyle/>
                    <a:p>
                      <a:pPr algn="ctr" fontAlgn="t"/>
                      <a:r>
                        <a:rPr lang="zh-TW" altLang="en-US" sz="1800" b="1" u="none" strike="noStrike"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備註</a:t>
                      </a:r>
                      <a:endParaRPr lang="zh-TW" altLang="en-US" sz="1800" b="1" i="0" u="none" strike="noStrike"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solidFill>
                      <a:schemeClr val="accent5">
                        <a:lumMod val="75000"/>
                      </a:schemeClr>
                    </a:solidFill>
                  </a:tcPr>
                </a:tc>
                <a:extLst>
                  <a:ext uri="{0D108BD9-81ED-4DB2-BD59-A6C34878D82A}">
                    <a16:rowId xmlns:a16="http://schemas.microsoft.com/office/drawing/2014/main" val="3325050152"/>
                  </a:ext>
                </a:extLst>
              </a:tr>
              <a:tr h="96116">
                <a:tc>
                  <a:txBody>
                    <a:bodyPr/>
                    <a:lstStyle/>
                    <a:p>
                      <a:pPr algn="ctr" fontAlgn="t"/>
                      <a:r>
                        <a:rPr lang="zh-TW" altLang="en-US" sz="16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緊急發電機</a:t>
                      </a:r>
                      <a:endPar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solidFill>
                      <a:schemeClr val="bg1">
                        <a:lumMod val="95000"/>
                      </a:schemeClr>
                    </a:solidFill>
                  </a:tcPr>
                </a:tc>
                <a:tc>
                  <a:txBody>
                    <a:bodyPr/>
                    <a:lstStyle/>
                    <a:p>
                      <a:pPr algn="ctr" fontAlgn="t"/>
                      <a:r>
                        <a:rPr lang="zh-TW" altLang="en-US" sz="16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柴油</a:t>
                      </a:r>
                      <a:endPar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solidFill>
                      <a:schemeClr val="accent5">
                        <a:lumMod val="20000"/>
                        <a:lumOff val="80000"/>
                      </a:schemeClr>
                    </a:solidFill>
                  </a:tcPr>
                </a:tc>
                <a:tc>
                  <a:txBody>
                    <a:bodyPr/>
                    <a:lstStyle/>
                    <a:p>
                      <a:pPr algn="ctr" fontAlgn="t"/>
                      <a:r>
                        <a:rPr lang="en-US" altLang="zh-TW" sz="16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2022</a:t>
                      </a:r>
                      <a:r>
                        <a:rPr lang="zh-TW" altLang="en-US" sz="16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年度報表（領料單）</a:t>
                      </a:r>
                      <a:endPar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solidFill>
                      <a:schemeClr val="accent5">
                        <a:lumMod val="20000"/>
                        <a:lumOff val="80000"/>
                      </a:schemeClr>
                    </a:solidFill>
                  </a:tcPr>
                </a:tc>
                <a:tc>
                  <a:txBody>
                    <a:bodyPr/>
                    <a:lstStyle/>
                    <a:p>
                      <a:pPr algn="l" fontAlgn="t"/>
                      <a:r>
                        <a:rPr lang="zh-TW" altLang="en-US" sz="14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定期（間歇）量測</a:t>
                      </a:r>
                      <a:endPar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solidFill>
                      <a:schemeClr val="accent5">
                        <a:lumMod val="20000"/>
                        <a:lumOff val="80000"/>
                      </a:schemeClr>
                    </a:solidFill>
                  </a:tcPr>
                </a:tc>
                <a:extLst>
                  <a:ext uri="{0D108BD9-81ED-4DB2-BD59-A6C34878D82A}">
                    <a16:rowId xmlns:a16="http://schemas.microsoft.com/office/drawing/2014/main" val="1567301217"/>
                  </a:ext>
                </a:extLst>
              </a:tr>
              <a:tr h="96116">
                <a:tc rowSpan="9">
                  <a:txBody>
                    <a:bodyPr/>
                    <a:lstStyle/>
                    <a:p>
                      <a:pPr algn="ctr" fontAlgn="ctr"/>
                      <a:r>
                        <a:rPr lang="zh-TW" altLang="en-US" sz="16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旋轉式燒成爐</a:t>
                      </a:r>
                      <a:endPar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nchor="ctr">
                    <a:solidFill>
                      <a:schemeClr val="bg1"/>
                    </a:solidFill>
                  </a:tcPr>
                </a:tc>
                <a:tc>
                  <a:txBody>
                    <a:bodyPr/>
                    <a:lstStyle/>
                    <a:p>
                      <a:pPr algn="ctr" fontAlgn="t"/>
                      <a:r>
                        <a:rPr lang="zh-TW" altLang="en-US" sz="16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煙煤</a:t>
                      </a:r>
                      <a:endPar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solidFill>
                      <a:schemeClr val="accent5">
                        <a:lumMod val="20000"/>
                        <a:lumOff val="80000"/>
                      </a:schemeClr>
                    </a:solidFill>
                  </a:tcPr>
                </a:tc>
                <a:tc rowSpan="3">
                  <a:txBody>
                    <a:bodyPr/>
                    <a:lstStyle/>
                    <a:p>
                      <a:pPr algn="ctr" fontAlgn="ctr"/>
                      <a:r>
                        <a:rPr lang="zh-TW" altLang="en-US" sz="16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各廠運轉統計表</a:t>
                      </a:r>
                      <a:endPar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nchor="ctr">
                    <a:solidFill>
                      <a:schemeClr val="accent5">
                        <a:lumMod val="20000"/>
                        <a:lumOff val="80000"/>
                      </a:schemeClr>
                    </a:solidFill>
                  </a:tcPr>
                </a:tc>
                <a:tc rowSpan="3">
                  <a:txBody>
                    <a:bodyPr/>
                    <a:lstStyle/>
                    <a:p>
                      <a:pPr algn="l" fontAlgn="ctr"/>
                      <a:r>
                        <a:rPr lang="zh-TW" altLang="en-US" sz="14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定期（間歇）量測</a:t>
                      </a:r>
                      <a:endPar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nchor="ctr">
                    <a:solidFill>
                      <a:schemeClr val="accent5">
                        <a:lumMod val="20000"/>
                        <a:lumOff val="80000"/>
                      </a:schemeClr>
                    </a:solidFill>
                  </a:tcPr>
                </a:tc>
                <a:extLst>
                  <a:ext uri="{0D108BD9-81ED-4DB2-BD59-A6C34878D82A}">
                    <a16:rowId xmlns:a16="http://schemas.microsoft.com/office/drawing/2014/main" val="4218187880"/>
                  </a:ext>
                </a:extLst>
              </a:tr>
              <a:tr h="96116">
                <a:tc vMerge="1">
                  <a:txBody>
                    <a:bodyPr/>
                    <a:lstStyle/>
                    <a:p>
                      <a:endParaRPr lang="zh-TW" altLang="en-US"/>
                    </a:p>
                  </a:txBody>
                  <a:tcPr/>
                </a:tc>
                <a:tc>
                  <a:txBody>
                    <a:bodyPr/>
                    <a:lstStyle/>
                    <a:p>
                      <a:pPr algn="ctr" fontAlgn="t"/>
                      <a:r>
                        <a:rPr lang="en-US" sz="16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SRF</a:t>
                      </a:r>
                      <a:endParaRPr lang="en-US" sz="1600" b="0" i="0" u="none" strike="noStrike"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solidFill>
                      <a:schemeClr val="accent5">
                        <a:lumMod val="20000"/>
                        <a:lumOff val="80000"/>
                      </a:schemeClr>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203230642"/>
                  </a:ext>
                </a:extLst>
              </a:tr>
              <a:tr h="96116">
                <a:tc vMerge="1">
                  <a:txBody>
                    <a:bodyPr/>
                    <a:lstStyle/>
                    <a:p>
                      <a:endParaRPr lang="zh-TW" altLang="en-US"/>
                    </a:p>
                  </a:txBody>
                  <a:tcPr/>
                </a:tc>
                <a:tc>
                  <a:txBody>
                    <a:bodyPr/>
                    <a:lstStyle/>
                    <a:p>
                      <a:pPr algn="ctr" fontAlgn="t"/>
                      <a:r>
                        <a:rPr lang="zh-TW" altLang="en-US" sz="16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木屑</a:t>
                      </a:r>
                      <a:endPar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solidFill>
                      <a:schemeClr val="accent5">
                        <a:lumMod val="20000"/>
                        <a:lumOff val="80000"/>
                      </a:schemeClr>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306237233"/>
                  </a:ext>
                </a:extLst>
              </a:tr>
              <a:tr h="96116">
                <a:tc vMerge="1">
                  <a:txBody>
                    <a:bodyPr/>
                    <a:lstStyle/>
                    <a:p>
                      <a:endParaRPr lang="zh-TW" altLang="en-US"/>
                    </a:p>
                  </a:txBody>
                  <a:tcPr/>
                </a:tc>
                <a:tc>
                  <a:txBody>
                    <a:bodyPr/>
                    <a:lstStyle/>
                    <a:p>
                      <a:pPr algn="ctr" fontAlgn="t"/>
                      <a:r>
                        <a:rPr lang="zh-TW" altLang="en-US" sz="16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柴油</a:t>
                      </a:r>
                      <a:endPar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solidFill>
                      <a:schemeClr val="accent5">
                        <a:lumMod val="20000"/>
                        <a:lumOff val="80000"/>
                      </a:schemeClr>
                    </a:solidFill>
                  </a:tcPr>
                </a:tc>
                <a:tc>
                  <a:txBody>
                    <a:bodyPr/>
                    <a:lstStyle/>
                    <a:p>
                      <a:pPr algn="ctr" fontAlgn="t"/>
                      <a:r>
                        <a:rPr lang="en-US" altLang="zh-TW" sz="16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2022</a:t>
                      </a:r>
                      <a:r>
                        <a:rPr lang="zh-TW" altLang="en-US" sz="16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年度報表（領料單）</a:t>
                      </a:r>
                      <a:endPar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solidFill>
                      <a:schemeClr val="accent5">
                        <a:lumMod val="20000"/>
                        <a:lumOff val="80000"/>
                      </a:schemeClr>
                    </a:solidFill>
                  </a:tcPr>
                </a:tc>
                <a:tc>
                  <a:txBody>
                    <a:bodyPr/>
                    <a:lstStyle/>
                    <a:p>
                      <a:pPr algn="l" fontAlgn="t"/>
                      <a:r>
                        <a:rPr lang="zh-TW" altLang="en-US" sz="14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間接量測數據</a:t>
                      </a:r>
                      <a:endPar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solidFill>
                      <a:schemeClr val="accent5">
                        <a:lumMod val="20000"/>
                        <a:lumOff val="80000"/>
                      </a:schemeClr>
                    </a:solidFill>
                  </a:tcPr>
                </a:tc>
                <a:extLst>
                  <a:ext uri="{0D108BD9-81ED-4DB2-BD59-A6C34878D82A}">
                    <a16:rowId xmlns:a16="http://schemas.microsoft.com/office/drawing/2014/main" val="3521064015"/>
                  </a:ext>
                </a:extLst>
              </a:tr>
              <a:tr h="96116">
                <a:tc vMerge="1">
                  <a:txBody>
                    <a:bodyPr/>
                    <a:lstStyle/>
                    <a:p>
                      <a:endParaRPr lang="zh-TW" altLang="en-US"/>
                    </a:p>
                  </a:txBody>
                  <a:tcPr/>
                </a:tc>
                <a:tc>
                  <a:txBody>
                    <a:bodyPr/>
                    <a:lstStyle/>
                    <a:p>
                      <a:pPr algn="ctr" fontAlgn="t"/>
                      <a:r>
                        <a:rPr lang="zh-TW" altLang="en-US" sz="16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廢油混合物</a:t>
                      </a:r>
                      <a:endPar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solidFill>
                      <a:schemeClr val="accent5">
                        <a:lumMod val="20000"/>
                        <a:lumOff val="80000"/>
                      </a:schemeClr>
                    </a:solidFill>
                  </a:tcPr>
                </a:tc>
                <a:tc>
                  <a:txBody>
                    <a:bodyPr/>
                    <a:lstStyle/>
                    <a:p>
                      <a:pPr algn="ctr" fontAlgn="t"/>
                      <a:r>
                        <a:rPr lang="zh-TW" altLang="en-US" sz="16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廢棄物貯存處理統計表</a:t>
                      </a:r>
                      <a:endPar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solidFill>
                      <a:schemeClr val="accent5">
                        <a:lumMod val="20000"/>
                        <a:lumOff val="80000"/>
                      </a:schemeClr>
                    </a:solidFill>
                  </a:tcPr>
                </a:tc>
                <a:tc>
                  <a:txBody>
                    <a:bodyPr/>
                    <a:lstStyle/>
                    <a:p>
                      <a:pPr algn="l" fontAlgn="t"/>
                      <a:r>
                        <a:rPr lang="zh-TW" altLang="en-US" sz="14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間接量測數據</a:t>
                      </a:r>
                      <a:endPar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solidFill>
                      <a:schemeClr val="accent5">
                        <a:lumMod val="20000"/>
                        <a:lumOff val="80000"/>
                      </a:schemeClr>
                    </a:solidFill>
                  </a:tcPr>
                </a:tc>
                <a:extLst>
                  <a:ext uri="{0D108BD9-81ED-4DB2-BD59-A6C34878D82A}">
                    <a16:rowId xmlns:a16="http://schemas.microsoft.com/office/drawing/2014/main" val="688750721"/>
                  </a:ext>
                </a:extLst>
              </a:tr>
              <a:tr h="210354">
                <a:tc vMerge="1">
                  <a:txBody>
                    <a:bodyPr/>
                    <a:lstStyle/>
                    <a:p>
                      <a:endParaRPr lang="zh-TW" altLang="en-US"/>
                    </a:p>
                  </a:txBody>
                  <a:tcPr/>
                </a:tc>
                <a:tc>
                  <a:txBody>
                    <a:bodyPr/>
                    <a:lstStyle/>
                    <a:p>
                      <a:pPr algn="ctr" fontAlgn="ctr"/>
                      <a:r>
                        <a:rPr lang="zh-TW" altLang="en-US" sz="16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事業廢棄物</a:t>
                      </a:r>
                      <a:endPar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nchor="ctr">
                    <a:solidFill>
                      <a:schemeClr val="accent5">
                        <a:lumMod val="20000"/>
                        <a:lumOff val="80000"/>
                      </a:schemeClr>
                    </a:solidFill>
                  </a:tcPr>
                </a:tc>
                <a:tc rowSpan="2">
                  <a:txBody>
                    <a:bodyPr/>
                    <a:lstStyle/>
                    <a:p>
                      <a:pPr algn="ctr" fontAlgn="ctr"/>
                      <a:r>
                        <a:rPr lang="zh-TW" altLang="en-US" sz="16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廢棄物貯存處理統計表</a:t>
                      </a:r>
                      <a:endPar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nchor="ctr">
                    <a:solidFill>
                      <a:schemeClr val="accent5">
                        <a:lumMod val="20000"/>
                        <a:lumOff val="80000"/>
                      </a:schemeClr>
                    </a:solidFill>
                  </a:tcPr>
                </a:tc>
                <a:tc>
                  <a:txBody>
                    <a:bodyPr/>
                    <a:lstStyle/>
                    <a:p>
                      <a:pPr algn="l" fontAlgn="t"/>
                      <a:r>
                        <a:rPr lang="zh-TW" altLang="en-US" sz="14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間接量測數據，含廢塑膠混合物（太空包袋）、廢紙</a:t>
                      </a:r>
                      <a:endParaRPr lang="en-US" altLang="zh-TW" sz="14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l" fontAlgn="t"/>
                      <a:r>
                        <a:rPr lang="zh-TW" altLang="en-US" sz="14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混合物（廢水泥袋）、廢布、廢橡膠混合物（皮帶）</a:t>
                      </a:r>
                      <a:endPar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solidFill>
                      <a:schemeClr val="accent5">
                        <a:lumMod val="20000"/>
                        <a:lumOff val="80000"/>
                      </a:schemeClr>
                    </a:solidFill>
                  </a:tcPr>
                </a:tc>
                <a:extLst>
                  <a:ext uri="{0D108BD9-81ED-4DB2-BD59-A6C34878D82A}">
                    <a16:rowId xmlns:a16="http://schemas.microsoft.com/office/drawing/2014/main" val="3490258769"/>
                  </a:ext>
                </a:extLst>
              </a:tr>
              <a:tr h="123070">
                <a:tc vMerge="1">
                  <a:txBody>
                    <a:bodyPr/>
                    <a:lstStyle/>
                    <a:p>
                      <a:endParaRPr lang="zh-TW" altLang="en-US"/>
                    </a:p>
                  </a:txBody>
                  <a:tcPr/>
                </a:tc>
                <a:tc>
                  <a:txBody>
                    <a:bodyPr/>
                    <a:lstStyle/>
                    <a:p>
                      <a:pPr algn="ctr" fontAlgn="t"/>
                      <a:r>
                        <a:rPr lang="zh-TW" altLang="en-US" sz="16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一般廢棄物</a:t>
                      </a:r>
                      <a:endPar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solidFill>
                      <a:schemeClr val="accent5">
                        <a:lumMod val="20000"/>
                        <a:lumOff val="80000"/>
                      </a:schemeClr>
                    </a:solidFill>
                  </a:tcPr>
                </a:tc>
                <a:tc vMerge="1">
                  <a:txBody>
                    <a:bodyPr/>
                    <a:lstStyle/>
                    <a:p>
                      <a:endParaRPr lang="zh-TW" altLang="en-US"/>
                    </a:p>
                  </a:txBody>
                  <a:tcPr/>
                </a:tc>
                <a:tc>
                  <a:txBody>
                    <a:bodyPr/>
                    <a:lstStyle/>
                    <a:p>
                      <a:pPr algn="l" fontAlgn="t"/>
                      <a:r>
                        <a:rPr lang="zh-TW" altLang="en-US" sz="14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生活垃圾</a:t>
                      </a:r>
                      <a:endPar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solidFill>
                      <a:schemeClr val="accent5">
                        <a:lumMod val="20000"/>
                        <a:lumOff val="80000"/>
                      </a:schemeClr>
                    </a:solidFill>
                  </a:tcPr>
                </a:tc>
                <a:extLst>
                  <a:ext uri="{0D108BD9-81ED-4DB2-BD59-A6C34878D82A}">
                    <a16:rowId xmlns:a16="http://schemas.microsoft.com/office/drawing/2014/main" val="3655810450"/>
                  </a:ext>
                </a:extLst>
              </a:tr>
              <a:tr h="123070">
                <a:tc vMerge="1">
                  <a:txBody>
                    <a:bodyPr/>
                    <a:lstStyle/>
                    <a:p>
                      <a:pPr algn="l" fontAlgn="ctr"/>
                      <a:endParaRPr lang="zh-TW" altLang="en-US" sz="1800" b="0" i="0" u="none" strike="noStrike" dirty="0">
                        <a:solidFill>
                          <a:srgbClr val="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7200" marR="7200" marT="7200" marB="7200" anchor="ctr"/>
                </a:tc>
                <a:tc>
                  <a:txBody>
                    <a:bodyPr/>
                    <a:lstStyle/>
                    <a:p>
                      <a:pPr algn="ctr" fontAlgn="t"/>
                      <a:r>
                        <a:rPr lang="zh-TW" altLang="en-US" sz="16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尿素</a:t>
                      </a:r>
                      <a:endPar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solidFill>
                      <a:schemeClr val="accent5">
                        <a:lumMod val="40000"/>
                        <a:lumOff val="60000"/>
                      </a:schemeClr>
                    </a:solidFill>
                  </a:tcPr>
                </a:tc>
                <a:tc>
                  <a:txBody>
                    <a:bodyPr/>
                    <a:lstStyle/>
                    <a:p>
                      <a:pPr algn="ctr" fontAlgn="t"/>
                      <a:r>
                        <a:rPr lang="en-US" altLang="zh-TW" sz="16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2022</a:t>
                      </a:r>
                      <a:r>
                        <a:rPr lang="zh-TW" altLang="en-US" sz="16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年度報表（領料單）</a:t>
                      </a:r>
                      <a:endPar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solidFill>
                      <a:schemeClr val="accent5">
                        <a:lumMod val="40000"/>
                        <a:lumOff val="60000"/>
                      </a:schemeClr>
                    </a:solidFill>
                  </a:tcPr>
                </a:tc>
                <a:tc>
                  <a:txBody>
                    <a:bodyPr/>
                    <a:lstStyle/>
                    <a:p>
                      <a:pPr algn="l" fontAlgn="t"/>
                      <a:r>
                        <a:rPr lang="zh-TW" altLang="en-US" sz="14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定期（間歇）量測</a:t>
                      </a:r>
                      <a:endPar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solidFill>
                      <a:schemeClr val="accent5">
                        <a:lumMod val="40000"/>
                        <a:lumOff val="60000"/>
                      </a:schemeClr>
                    </a:solidFill>
                  </a:tcPr>
                </a:tc>
                <a:extLst>
                  <a:ext uri="{0D108BD9-81ED-4DB2-BD59-A6C34878D82A}">
                    <a16:rowId xmlns:a16="http://schemas.microsoft.com/office/drawing/2014/main" val="1890042102"/>
                  </a:ext>
                </a:extLst>
              </a:tr>
              <a:tr h="123070">
                <a:tc vMerge="1">
                  <a:txBody>
                    <a:bodyPr/>
                    <a:lstStyle/>
                    <a:p>
                      <a:pPr algn="l" fontAlgn="ctr"/>
                      <a:endParaRPr lang="zh-TW" altLang="en-US" sz="1800" b="0" i="0" u="none" strike="noStrike" dirty="0">
                        <a:solidFill>
                          <a:srgbClr val="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7200" marR="7200" marT="7200" marB="7200" anchor="ctr"/>
                </a:tc>
                <a:tc>
                  <a:txBody>
                    <a:bodyPr/>
                    <a:lstStyle/>
                    <a:p>
                      <a:pPr algn="ctr" fontAlgn="t"/>
                      <a:r>
                        <a:rPr lang="zh-TW" altLang="en-US" sz="1600" u="none" strike="noStrike">
                          <a:effectLst/>
                          <a:latin typeface="微軟正黑體" panose="020B0604030504040204" pitchFamily="34" charset="-120"/>
                          <a:ea typeface="微軟正黑體" panose="020B0604030504040204" pitchFamily="34" charset="-120"/>
                          <a:cs typeface="Times New Roman" panose="02020603050405020304" pitchFamily="18" charset="0"/>
                        </a:rPr>
                        <a:t>水泥熟料</a:t>
                      </a:r>
                      <a:endParaRPr lang="zh-TW" altLang="en-US" sz="1600" b="0" i="0" u="none" strike="noStrike">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solidFill>
                      <a:schemeClr val="accent5">
                        <a:lumMod val="40000"/>
                        <a:lumOff val="60000"/>
                      </a:schemeClr>
                    </a:solidFill>
                  </a:tcPr>
                </a:tc>
                <a:tc>
                  <a:txBody>
                    <a:bodyPr/>
                    <a:lstStyle/>
                    <a:p>
                      <a:pPr algn="ctr" fontAlgn="t"/>
                      <a:r>
                        <a:rPr lang="zh-TW" altLang="en-US" sz="16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各廠運轉統計表</a:t>
                      </a:r>
                      <a:endPar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solidFill>
                      <a:schemeClr val="accent5">
                        <a:lumMod val="40000"/>
                        <a:lumOff val="60000"/>
                      </a:schemeClr>
                    </a:solidFill>
                  </a:tcPr>
                </a:tc>
                <a:tc>
                  <a:txBody>
                    <a:bodyPr/>
                    <a:lstStyle/>
                    <a:p>
                      <a:pPr algn="l" fontAlgn="t"/>
                      <a:r>
                        <a:rPr lang="zh-TW" altLang="en-US" sz="14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由生熟比換算，數據經會計查證</a:t>
                      </a:r>
                      <a:endPar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solidFill>
                      <a:schemeClr val="accent5">
                        <a:lumMod val="40000"/>
                        <a:lumOff val="60000"/>
                      </a:schemeClr>
                    </a:solidFill>
                  </a:tcPr>
                </a:tc>
                <a:extLst>
                  <a:ext uri="{0D108BD9-81ED-4DB2-BD59-A6C34878D82A}">
                    <a16:rowId xmlns:a16="http://schemas.microsoft.com/office/drawing/2014/main" val="1606100586"/>
                  </a:ext>
                </a:extLst>
              </a:tr>
              <a:tr h="96116">
                <a:tc rowSpan="3">
                  <a:txBody>
                    <a:bodyPr/>
                    <a:lstStyle/>
                    <a:p>
                      <a:pPr algn="ctr" fontAlgn="ctr"/>
                      <a:r>
                        <a:rPr lang="zh-TW" altLang="en-US" sz="16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運輸作業車輛</a:t>
                      </a:r>
                      <a:endPar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nchor="ctr">
                    <a:solidFill>
                      <a:schemeClr val="bg1">
                        <a:lumMod val="95000"/>
                      </a:schemeClr>
                    </a:solidFill>
                  </a:tcPr>
                </a:tc>
                <a:tc>
                  <a:txBody>
                    <a:bodyPr/>
                    <a:lstStyle/>
                    <a:p>
                      <a:pPr algn="ctr" fontAlgn="t"/>
                      <a:r>
                        <a:rPr lang="en-US" altLang="zh-TW" sz="16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95</a:t>
                      </a:r>
                      <a:r>
                        <a:rPr lang="zh-TW" altLang="en-US" sz="16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無鉛汽油</a:t>
                      </a:r>
                      <a:endPar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solidFill>
                      <a:schemeClr val="accent5">
                        <a:lumMod val="60000"/>
                        <a:lumOff val="40000"/>
                      </a:schemeClr>
                    </a:solidFill>
                  </a:tcPr>
                </a:tc>
                <a:tc>
                  <a:txBody>
                    <a:bodyPr/>
                    <a:lstStyle/>
                    <a:p>
                      <a:pPr algn="ctr" fontAlgn="ctr"/>
                      <a:r>
                        <a:rPr lang="zh-TW" altLang="en-US" sz="16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加油發票單據</a:t>
                      </a:r>
                      <a:endPar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nchor="ctr">
                    <a:solidFill>
                      <a:schemeClr val="accent5">
                        <a:lumMod val="60000"/>
                        <a:lumOff val="40000"/>
                      </a:schemeClr>
                    </a:solidFill>
                  </a:tcPr>
                </a:tc>
                <a:tc>
                  <a:txBody>
                    <a:bodyPr/>
                    <a:lstStyle/>
                    <a:p>
                      <a:pPr algn="l" fontAlgn="t"/>
                      <a:r>
                        <a:rPr lang="zh-TW" altLang="en-US" sz="14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公務車用油（含割草機與剪枝機）</a:t>
                      </a:r>
                      <a:endPar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solidFill>
                      <a:schemeClr val="accent5">
                        <a:lumMod val="60000"/>
                        <a:lumOff val="40000"/>
                      </a:schemeClr>
                    </a:solidFill>
                  </a:tcPr>
                </a:tc>
                <a:extLst>
                  <a:ext uri="{0D108BD9-81ED-4DB2-BD59-A6C34878D82A}">
                    <a16:rowId xmlns:a16="http://schemas.microsoft.com/office/drawing/2014/main" val="3537366918"/>
                  </a:ext>
                </a:extLst>
              </a:tr>
              <a:tr h="96116">
                <a:tc vMerge="1">
                  <a:txBody>
                    <a:bodyPr/>
                    <a:lstStyle/>
                    <a:p>
                      <a:endParaRPr lang="zh-TW" altLang="en-US"/>
                    </a:p>
                  </a:txBody>
                  <a:tcPr/>
                </a:tc>
                <a:tc>
                  <a:txBody>
                    <a:bodyPr/>
                    <a:lstStyle/>
                    <a:p>
                      <a:pPr algn="ctr" fontAlgn="ctr"/>
                      <a:r>
                        <a:rPr lang="zh-TW" altLang="en-US" sz="16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柴油</a:t>
                      </a:r>
                      <a:endPar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nchor="ctr">
                    <a:solidFill>
                      <a:schemeClr val="accent5">
                        <a:lumMod val="60000"/>
                        <a:lumOff val="40000"/>
                      </a:schemeClr>
                    </a:solidFill>
                  </a:tcPr>
                </a:tc>
                <a:tc>
                  <a:txBody>
                    <a:bodyPr/>
                    <a:lstStyle/>
                    <a:p>
                      <a:pPr algn="ctr" fontAlgn="t"/>
                      <a:r>
                        <a:rPr lang="en-US" altLang="zh-TW" sz="16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2022</a:t>
                      </a:r>
                      <a:r>
                        <a:rPr lang="zh-TW" altLang="en-US" sz="16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年度報表（領料單）</a:t>
                      </a:r>
                      <a:endPar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solidFill>
                      <a:schemeClr val="accent5">
                        <a:lumMod val="60000"/>
                        <a:lumOff val="40000"/>
                      </a:schemeClr>
                    </a:solidFill>
                  </a:tcPr>
                </a:tc>
                <a:tc>
                  <a:txBody>
                    <a:bodyPr/>
                    <a:lstStyle/>
                    <a:p>
                      <a:pPr algn="l" fontAlgn="ctr"/>
                      <a:r>
                        <a:rPr lang="zh-TW" altLang="en-US" sz="14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運輸作業機具</a:t>
                      </a:r>
                      <a:endPar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nchor="ctr">
                    <a:solidFill>
                      <a:schemeClr val="accent5">
                        <a:lumMod val="60000"/>
                        <a:lumOff val="40000"/>
                      </a:schemeClr>
                    </a:solidFill>
                  </a:tcPr>
                </a:tc>
                <a:extLst>
                  <a:ext uri="{0D108BD9-81ED-4DB2-BD59-A6C34878D82A}">
                    <a16:rowId xmlns:a16="http://schemas.microsoft.com/office/drawing/2014/main" val="3457387494"/>
                  </a:ext>
                </a:extLst>
              </a:tr>
              <a:tr h="96116">
                <a:tc vMerge="1">
                  <a:txBody>
                    <a:bodyPr/>
                    <a:lstStyle/>
                    <a:p>
                      <a:endParaRPr lang="zh-TW" altLang="en-US"/>
                    </a:p>
                  </a:txBody>
                  <a:tcPr/>
                </a:tc>
                <a:tc>
                  <a:txBody>
                    <a:bodyPr/>
                    <a:lstStyle/>
                    <a:p>
                      <a:pPr algn="ctr" fontAlgn="t"/>
                      <a:r>
                        <a:rPr lang="en-US" sz="16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R134a </a:t>
                      </a:r>
                      <a:r>
                        <a:rPr lang="zh-TW" altLang="en-US" sz="16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冷媒</a:t>
                      </a:r>
                      <a:endPar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solidFill>
                      <a:schemeClr val="accent5"/>
                    </a:solidFill>
                  </a:tcPr>
                </a:tc>
                <a:tc>
                  <a:txBody>
                    <a:bodyPr/>
                    <a:lstStyle/>
                    <a:p>
                      <a:pPr algn="ctr" fontAlgn="t"/>
                      <a:r>
                        <a:rPr lang="zh-TW" altLang="en-US" sz="16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維修單</a:t>
                      </a:r>
                      <a:endPar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solidFill>
                      <a:schemeClr val="accent5"/>
                    </a:solidFill>
                  </a:tcPr>
                </a:tc>
                <a:tc>
                  <a:txBody>
                    <a:bodyPr/>
                    <a:lstStyle/>
                    <a:p>
                      <a:pPr algn="l" fontAlgn="t"/>
                      <a:r>
                        <a:rPr lang="zh-TW" altLang="en-US" sz="14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公務車（以實際填充量計算）</a:t>
                      </a:r>
                      <a:endPar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solidFill>
                      <a:schemeClr val="accent5"/>
                    </a:solidFill>
                  </a:tcPr>
                </a:tc>
                <a:extLst>
                  <a:ext uri="{0D108BD9-81ED-4DB2-BD59-A6C34878D82A}">
                    <a16:rowId xmlns:a16="http://schemas.microsoft.com/office/drawing/2014/main" val="737705150"/>
                  </a:ext>
                </a:extLst>
              </a:tr>
              <a:tr h="96116">
                <a:tc>
                  <a:txBody>
                    <a:bodyPr/>
                    <a:lstStyle/>
                    <a:p>
                      <a:pPr algn="ctr" fontAlgn="t"/>
                      <a:r>
                        <a:rPr lang="zh-TW" altLang="en-US" sz="16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冷氣</a:t>
                      </a:r>
                      <a:endPar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solidFill>
                      <a:schemeClr val="bg1"/>
                    </a:solidFill>
                  </a:tcPr>
                </a:tc>
                <a:tc>
                  <a:txBody>
                    <a:bodyPr/>
                    <a:lstStyle/>
                    <a:p>
                      <a:pPr algn="ctr" fontAlgn="t"/>
                      <a:r>
                        <a:rPr lang="en-US" sz="16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R410a </a:t>
                      </a:r>
                      <a:r>
                        <a:rPr lang="zh-TW" altLang="en-US" sz="16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冷媒</a:t>
                      </a:r>
                      <a:endPar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solidFill>
                      <a:schemeClr val="accent5"/>
                    </a:solidFill>
                  </a:tcPr>
                </a:tc>
                <a:tc>
                  <a:txBody>
                    <a:bodyPr/>
                    <a:lstStyle/>
                    <a:p>
                      <a:pPr algn="ctr" fontAlgn="t"/>
                      <a:r>
                        <a:rPr lang="zh-TW" altLang="en-US" sz="1600" u="none" strike="noStrike">
                          <a:effectLst/>
                          <a:latin typeface="微軟正黑體" panose="020B0604030504040204" pitchFamily="34" charset="-120"/>
                          <a:ea typeface="微軟正黑體" panose="020B0604030504040204" pitchFamily="34" charset="-120"/>
                          <a:cs typeface="Times New Roman" panose="02020603050405020304" pitchFamily="18" charset="0"/>
                        </a:rPr>
                        <a:t>維修單</a:t>
                      </a:r>
                      <a:endParaRPr lang="zh-TW" altLang="en-US" sz="1600" b="0" i="0" u="none" strike="noStrike">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solidFill>
                      <a:schemeClr val="accent5"/>
                    </a:solidFill>
                  </a:tcPr>
                </a:tc>
                <a:tc>
                  <a:txBody>
                    <a:bodyPr/>
                    <a:lstStyle/>
                    <a:p>
                      <a:pPr algn="l" fontAlgn="t"/>
                      <a:r>
                        <a:rPr lang="zh-TW" altLang="en-US" sz="14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以實際填充量計算</a:t>
                      </a:r>
                      <a:endPar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solidFill>
                      <a:schemeClr val="accent5"/>
                    </a:solidFill>
                  </a:tcPr>
                </a:tc>
                <a:extLst>
                  <a:ext uri="{0D108BD9-81ED-4DB2-BD59-A6C34878D82A}">
                    <a16:rowId xmlns:a16="http://schemas.microsoft.com/office/drawing/2014/main" val="1679475780"/>
                  </a:ext>
                </a:extLst>
              </a:tr>
              <a:tr h="96116">
                <a:tc>
                  <a:txBody>
                    <a:bodyPr/>
                    <a:lstStyle/>
                    <a:p>
                      <a:pPr algn="ctr" fontAlgn="t"/>
                      <a:r>
                        <a:rPr lang="zh-TW" altLang="en-US" sz="16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氣體斷路器</a:t>
                      </a:r>
                    </a:p>
                  </a:txBody>
                  <a:tcPr marL="7200" marR="7200" marT="7200" marB="7200">
                    <a:solidFill>
                      <a:schemeClr val="bg1">
                        <a:lumMod val="95000"/>
                      </a:schemeClr>
                    </a:solidFill>
                  </a:tcPr>
                </a:tc>
                <a:tc>
                  <a:txBody>
                    <a:bodyPr/>
                    <a:lstStyle/>
                    <a:p>
                      <a:pPr algn="ctr" fontAlgn="t"/>
                      <a:r>
                        <a:rPr lang="en-US" sz="16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SF</a:t>
                      </a:r>
                      <a:r>
                        <a:rPr lang="en-US" sz="1600" u="none" strike="noStrike" baseline="-50000" dirty="0">
                          <a:effectLst/>
                          <a:latin typeface="微軟正黑體" panose="020B0604030504040204" pitchFamily="34" charset="-120"/>
                          <a:ea typeface="微軟正黑體" panose="020B0604030504040204" pitchFamily="34" charset="-120"/>
                          <a:cs typeface="Times New Roman" panose="02020603050405020304" pitchFamily="18" charset="0"/>
                        </a:rPr>
                        <a:t>6</a:t>
                      </a:r>
                      <a:endParaRPr lang="en-US" sz="1600" b="0" i="0" u="none" strike="noStrike" baseline="-500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solidFill>
                      <a:schemeClr val="accent5"/>
                    </a:solidFill>
                  </a:tcPr>
                </a:tc>
                <a:tc>
                  <a:txBody>
                    <a:bodyPr/>
                    <a:lstStyle/>
                    <a:p>
                      <a:pPr algn="ctr" fontAlgn="t"/>
                      <a:r>
                        <a:rPr lang="zh-TW" altLang="en-US" sz="16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每年秤重乙次並記錄使用量</a:t>
                      </a:r>
                      <a:endPar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solidFill>
                      <a:schemeClr val="accent5"/>
                    </a:solidFill>
                  </a:tcPr>
                </a:tc>
                <a:tc>
                  <a:txBody>
                    <a:bodyPr/>
                    <a:lstStyle/>
                    <a:p>
                      <a:pPr algn="l" fontAlgn="t"/>
                      <a:r>
                        <a:rPr lang="zh-TW" altLang="en-US" sz="14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氣體斷路設備，以實際填充量計算</a:t>
                      </a:r>
                      <a:endPar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solidFill>
                      <a:schemeClr val="accent5"/>
                    </a:solidFill>
                  </a:tcPr>
                </a:tc>
                <a:extLst>
                  <a:ext uri="{0D108BD9-81ED-4DB2-BD59-A6C34878D82A}">
                    <a16:rowId xmlns:a16="http://schemas.microsoft.com/office/drawing/2014/main" val="2388985146"/>
                  </a:ext>
                </a:extLst>
              </a:tr>
              <a:tr h="96116">
                <a:tc>
                  <a:txBody>
                    <a:bodyPr/>
                    <a:lstStyle/>
                    <a:p>
                      <a:pPr algn="ctr" fontAlgn="t"/>
                      <a:r>
                        <a:rPr lang="zh-TW" altLang="en-US" sz="16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化糞池</a:t>
                      </a:r>
                      <a:endPar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solidFill>
                      <a:schemeClr val="bg1"/>
                    </a:solidFill>
                  </a:tcPr>
                </a:tc>
                <a:tc>
                  <a:txBody>
                    <a:bodyPr/>
                    <a:lstStyle/>
                    <a:p>
                      <a:pPr algn="ctr" fontAlgn="t"/>
                      <a:r>
                        <a:rPr lang="zh-TW" altLang="en-US" sz="16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水肥或糞尿廢棄物</a:t>
                      </a:r>
                      <a:endPar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solidFill>
                      <a:schemeClr val="accent5"/>
                    </a:solidFill>
                  </a:tcPr>
                </a:tc>
                <a:tc>
                  <a:txBody>
                    <a:bodyPr/>
                    <a:lstStyle/>
                    <a:p>
                      <a:pPr algn="ctr" fontAlgn="t"/>
                      <a:r>
                        <a:rPr lang="zh-TW" altLang="en-US" sz="16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職災統計申報資料</a:t>
                      </a:r>
                      <a:endPar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solidFill>
                      <a:schemeClr val="accent5"/>
                    </a:solidFill>
                  </a:tcPr>
                </a:tc>
                <a:tc>
                  <a:txBody>
                    <a:bodyPr/>
                    <a:lstStyle/>
                    <a:p>
                      <a:pPr algn="l" fontAlgn="t"/>
                      <a:r>
                        <a:rPr lang="zh-TW" altLang="en-US" sz="14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廠區化糞池</a:t>
                      </a:r>
                      <a:endPar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solidFill>
                      <a:schemeClr val="accent5"/>
                    </a:solidFill>
                  </a:tcPr>
                </a:tc>
                <a:extLst>
                  <a:ext uri="{0D108BD9-81ED-4DB2-BD59-A6C34878D82A}">
                    <a16:rowId xmlns:a16="http://schemas.microsoft.com/office/drawing/2014/main" val="1063022540"/>
                  </a:ext>
                </a:extLst>
              </a:tr>
              <a:tr h="96116">
                <a:tc>
                  <a:txBody>
                    <a:bodyPr/>
                    <a:lstStyle/>
                    <a:p>
                      <a:pPr algn="ctr" fontAlgn="t"/>
                      <a:r>
                        <a:rPr lang="zh-TW" altLang="en-US" sz="16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消防設施</a:t>
                      </a:r>
                      <a:endPar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solidFill>
                      <a:schemeClr val="bg1">
                        <a:lumMod val="95000"/>
                      </a:schemeClr>
                    </a:solidFill>
                  </a:tcPr>
                </a:tc>
                <a:tc>
                  <a:txBody>
                    <a:bodyPr/>
                    <a:lstStyle/>
                    <a:p>
                      <a:pPr algn="ctr" fontAlgn="t"/>
                      <a:r>
                        <a:rPr lang="en-US" sz="16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CO</a:t>
                      </a:r>
                      <a:r>
                        <a:rPr lang="en-US" sz="1600" u="none" strike="noStrike" baseline="-50000" dirty="0">
                          <a:effectLst/>
                          <a:latin typeface="微軟正黑體" panose="020B0604030504040204" pitchFamily="34" charset="-120"/>
                          <a:ea typeface="微軟正黑體" panose="020B0604030504040204" pitchFamily="34" charset="-120"/>
                          <a:cs typeface="Times New Roman" panose="02020603050405020304" pitchFamily="18" charset="0"/>
                        </a:rPr>
                        <a:t>2</a:t>
                      </a:r>
                      <a:endParaRPr lang="en-US" sz="1600" b="0" i="0" u="none" strike="noStrike" baseline="-5000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solidFill>
                      <a:schemeClr val="accent5"/>
                    </a:solidFill>
                  </a:tcPr>
                </a:tc>
                <a:tc>
                  <a:txBody>
                    <a:bodyPr/>
                    <a:lstStyle/>
                    <a:p>
                      <a:pPr algn="ctr" fontAlgn="t"/>
                      <a:r>
                        <a:rPr lang="en-US" altLang="zh-TW" sz="16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2022</a:t>
                      </a:r>
                      <a:r>
                        <a:rPr lang="zh-TW" altLang="en-US" sz="16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年度報表（領料單）</a:t>
                      </a:r>
                      <a:endPar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solidFill>
                      <a:schemeClr val="accent5"/>
                    </a:solidFill>
                  </a:tcPr>
                </a:tc>
                <a:tc>
                  <a:txBody>
                    <a:bodyPr/>
                    <a:lstStyle/>
                    <a:p>
                      <a:pPr algn="l" fontAlgn="t"/>
                      <a:r>
                        <a:rPr lang="zh-TW" altLang="en-US" sz="14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定期（間歇）量測</a:t>
                      </a:r>
                      <a:endPar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solidFill>
                      <a:schemeClr val="accent5"/>
                    </a:solidFill>
                  </a:tcPr>
                </a:tc>
                <a:extLst>
                  <a:ext uri="{0D108BD9-81ED-4DB2-BD59-A6C34878D82A}">
                    <a16:rowId xmlns:a16="http://schemas.microsoft.com/office/drawing/2014/main" val="3166615479"/>
                  </a:ext>
                </a:extLst>
              </a:tr>
              <a:tr h="96116">
                <a:tc>
                  <a:txBody>
                    <a:bodyPr/>
                    <a:lstStyle/>
                    <a:p>
                      <a:pPr algn="ctr" fontAlgn="t"/>
                      <a:r>
                        <a:rPr lang="zh-TW" altLang="en-US" sz="16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其他未歸類設施</a:t>
                      </a:r>
                      <a:endPar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solidFill>
                      <a:schemeClr val="bg1"/>
                    </a:solidFill>
                  </a:tcPr>
                </a:tc>
                <a:tc>
                  <a:txBody>
                    <a:bodyPr/>
                    <a:lstStyle/>
                    <a:p>
                      <a:pPr algn="ctr" fontAlgn="t"/>
                      <a:r>
                        <a:rPr lang="zh-TW" altLang="en-US" sz="16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外購電力</a:t>
                      </a:r>
                      <a:endPar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solidFill>
                      <a:schemeClr val="accent5">
                        <a:lumMod val="75000"/>
                      </a:schemeClr>
                    </a:solidFill>
                  </a:tcPr>
                </a:tc>
                <a:tc>
                  <a:txBody>
                    <a:bodyPr/>
                    <a:lstStyle/>
                    <a:p>
                      <a:pPr algn="ctr" fontAlgn="t"/>
                      <a:r>
                        <a:rPr lang="zh-TW" altLang="en-US" sz="16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電費單據、電力月報表</a:t>
                      </a:r>
                      <a:endParaRPr lang="zh-TW" altLang="en-US" sz="1600" b="0" i="0" u="none" strike="noStrike"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solidFill>
                      <a:schemeClr val="accent5">
                        <a:lumMod val="75000"/>
                      </a:schemeClr>
                    </a:solidFill>
                  </a:tcPr>
                </a:tc>
                <a:tc>
                  <a:txBody>
                    <a:bodyPr/>
                    <a:lstStyle/>
                    <a:p>
                      <a:pPr algn="l" fontAlgn="t"/>
                      <a:r>
                        <a:rPr lang="zh-TW" altLang="en-US" sz="1400" u="none" strike="noStrike" dirty="0">
                          <a:effectLst/>
                          <a:latin typeface="微軟正黑體" panose="020B0604030504040204" pitchFamily="34" charset="-120"/>
                          <a:ea typeface="微軟正黑體" panose="020B0604030504040204" pitchFamily="34" charset="-120"/>
                          <a:cs typeface="Times New Roman" panose="02020603050405020304" pitchFamily="18" charset="0"/>
                        </a:rPr>
                        <a:t>廠區用電</a:t>
                      </a:r>
                      <a:endPar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00" marR="7200" marT="7200" marB="7200">
                    <a:solidFill>
                      <a:schemeClr val="accent5">
                        <a:lumMod val="75000"/>
                      </a:schemeClr>
                    </a:solidFill>
                  </a:tcPr>
                </a:tc>
                <a:extLst>
                  <a:ext uri="{0D108BD9-81ED-4DB2-BD59-A6C34878D82A}">
                    <a16:rowId xmlns:a16="http://schemas.microsoft.com/office/drawing/2014/main" val="2701835233"/>
                  </a:ext>
                </a:extLst>
              </a:tr>
            </a:tbl>
          </a:graphicData>
        </a:graphic>
      </p:graphicFrame>
      <p:sp>
        <p:nvSpPr>
          <p:cNvPr id="10" name="圓角矩形圖說文字 9"/>
          <p:cNvSpPr/>
          <p:nvPr/>
        </p:nvSpPr>
        <p:spPr bwMode="auto">
          <a:xfrm>
            <a:off x="10591325" y="1758879"/>
            <a:ext cx="1512000" cy="3581400"/>
          </a:xfrm>
          <a:prstGeom prst="wedgeRoundRectCallout">
            <a:avLst>
              <a:gd name="adj1" fmla="val -76903"/>
              <a:gd name="adj2" fmla="val -40452"/>
              <a:gd name="adj3" fmla="val 16667"/>
            </a:avLst>
          </a:prstGeom>
          <a:solidFill>
            <a:srgbClr val="00B050"/>
          </a:solidFill>
          <a:ln>
            <a:noFill/>
          </a:ln>
        </p:spPr>
        <p:txBody>
          <a:bodyPr vert="horz" wrap="square" lIns="91440" tIns="45720" rIns="91440" bIns="45720" numCol="1" rtlCol="0" anchor="t" anchorCtr="0" compatLnSpc="1">
            <a:prstTxWarp prst="textNoShape">
              <a:avLst/>
            </a:prstTxWarp>
          </a:bodyPr>
          <a:lstStyle/>
          <a:p>
            <a:pPr algn="ctr"/>
            <a:endParaRPr lang="zh-TW" altLang="en-US" dirty="0"/>
          </a:p>
        </p:txBody>
      </p:sp>
      <p:sp>
        <p:nvSpPr>
          <p:cNvPr id="6" name="文字方塊 5">
            <a:extLst>
              <a:ext uri="{FF2B5EF4-FFF2-40B4-BE49-F238E27FC236}">
                <a16:creationId xmlns:a16="http://schemas.microsoft.com/office/drawing/2014/main" id="{26ECE42C-E60E-3CB5-783C-38B294C9B430}"/>
              </a:ext>
            </a:extLst>
          </p:cNvPr>
          <p:cNvSpPr txBox="1"/>
          <p:nvPr/>
        </p:nvSpPr>
        <p:spPr>
          <a:xfrm>
            <a:off x="10645325" y="1879845"/>
            <a:ext cx="1404000" cy="3460434"/>
          </a:xfrm>
          <a:prstGeom prst="rect">
            <a:avLst/>
          </a:prstGeom>
          <a:noFill/>
        </p:spPr>
        <p:txBody>
          <a:bodyPr wrap="square">
            <a:spAutoFit/>
          </a:bodyPr>
          <a:lstStyle/>
          <a:p>
            <a:pPr>
              <a:lnSpc>
                <a:spcPct val="114000"/>
              </a:lnSpc>
              <a:spcBef>
                <a:spcPts val="800"/>
              </a:spcBef>
              <a:spcAft>
                <a:spcPts val="800"/>
              </a:spcAft>
            </a:pPr>
            <a:r>
              <a:rPr lang="zh-TW" altLang="en-US" sz="2400" b="1" dirty="0">
                <a:solidFill>
                  <a:schemeClr val="bg1"/>
                </a:solidFill>
                <a:latin typeface="微軟正黑體" pitchFamily="34" charset="-120"/>
                <a:ea typeface="微軟正黑體" pitchFamily="34" charset="-120"/>
              </a:rPr>
              <a:t>活動數據相關來源可列表整理，有利於管理並可作為來年盤查的基礎</a:t>
            </a:r>
            <a:endParaRPr lang="en-US" altLang="zh-TW" sz="2400" b="1" dirty="0">
              <a:solidFill>
                <a:schemeClr val="bg1"/>
              </a:solidFill>
              <a:latin typeface="微軟正黑體" pitchFamily="34" charset="-120"/>
              <a:ea typeface="微軟正黑體" pitchFamily="34" charset="-120"/>
            </a:endParaRPr>
          </a:p>
        </p:txBody>
      </p:sp>
      <p:sp>
        <p:nvSpPr>
          <p:cNvPr id="5" name="文字方塊 4">
            <a:extLst>
              <a:ext uri="{FF2B5EF4-FFF2-40B4-BE49-F238E27FC236}">
                <a16:creationId xmlns:a16="http://schemas.microsoft.com/office/drawing/2014/main" id="{715F24CD-B726-4353-BAC3-6030CDCD915A}"/>
              </a:ext>
            </a:extLst>
          </p:cNvPr>
          <p:cNvSpPr txBox="1"/>
          <p:nvPr/>
        </p:nvSpPr>
        <p:spPr>
          <a:xfrm>
            <a:off x="421404" y="6488668"/>
            <a:ext cx="2380790" cy="369332"/>
          </a:xfrm>
          <a:prstGeom prst="rect">
            <a:avLst/>
          </a:prstGeom>
          <a:noFill/>
        </p:spPr>
        <p:txBody>
          <a:bodyPr wrap="square" rtlCol="0">
            <a:spAutoFit/>
          </a:bodyPr>
          <a:lstStyle/>
          <a:p>
            <a:r>
              <a:rPr lang="zh-TW" altLang="en-US" dirty="0">
                <a:latin typeface="微軟正黑體" panose="020B0604030504040204" pitchFamily="34" charset="-120"/>
                <a:ea typeface="微軟正黑體" panose="020B0604030504040204" pitchFamily="34" charset="-120"/>
              </a:rPr>
              <a:t>備註：以水泥廠為例</a:t>
            </a:r>
          </a:p>
        </p:txBody>
      </p:sp>
      <p:sp>
        <p:nvSpPr>
          <p:cNvPr id="8" name="文字方塊 7">
            <a:extLst>
              <a:ext uri="{FF2B5EF4-FFF2-40B4-BE49-F238E27FC236}">
                <a16:creationId xmlns:a16="http://schemas.microsoft.com/office/drawing/2014/main" id="{4AD2CA41-7CB2-4DB4-B851-F92766C24FF0}"/>
              </a:ext>
            </a:extLst>
          </p:cNvPr>
          <p:cNvSpPr txBox="1"/>
          <p:nvPr/>
        </p:nvSpPr>
        <p:spPr>
          <a:xfrm>
            <a:off x="0" y="242008"/>
            <a:ext cx="12192000" cy="830997"/>
          </a:xfrm>
          <a:prstGeom prst="rect">
            <a:avLst/>
          </a:prstGeom>
          <a:noFill/>
        </p:spPr>
        <p:txBody>
          <a:bodyPr wrap="square" rtlCol="0">
            <a:spAutoFit/>
          </a:bodyPr>
          <a:lstStyle/>
          <a:p>
            <a:pPr algn="ctr"/>
            <a:r>
              <a:rPr lang="en-US" altLang="zh-TW" sz="4800" b="1" dirty="0">
                <a:solidFill>
                  <a:schemeClr val="tx1">
                    <a:lumMod val="65000"/>
                    <a:lumOff val="35000"/>
                  </a:schemeClr>
                </a:solidFill>
                <a:latin typeface="微軟正黑體" panose="020B0604030504040204" pitchFamily="34" charset="-120"/>
                <a:ea typeface="微軟正黑體" panose="020B0604030504040204" pitchFamily="34" charset="-120"/>
              </a:rPr>
              <a:t>STEP.3</a:t>
            </a: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 排放量計算</a:t>
            </a:r>
          </a:p>
        </p:txBody>
      </p:sp>
      <p:pic>
        <p:nvPicPr>
          <p:cNvPr id="12" name="圖形 11">
            <a:extLst>
              <a:ext uri="{FF2B5EF4-FFF2-40B4-BE49-F238E27FC236}">
                <a16:creationId xmlns:a16="http://schemas.microsoft.com/office/drawing/2014/main" id="{3B7B5664-D802-4D77-B071-5805F1CDFB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2963" y="183098"/>
            <a:ext cx="1791313" cy="551629"/>
          </a:xfrm>
          <a:prstGeom prst="rect">
            <a:avLst/>
          </a:prstGeom>
        </p:spPr>
      </p:pic>
    </p:spTree>
    <p:extLst>
      <p:ext uri="{BB962C8B-B14F-4D97-AF65-F5344CB8AC3E}">
        <p14:creationId xmlns:p14="http://schemas.microsoft.com/office/powerpoint/2010/main" val="27662867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字方塊 23">
            <a:extLst>
              <a:ext uri="{FF2B5EF4-FFF2-40B4-BE49-F238E27FC236}">
                <a16:creationId xmlns:a16="http://schemas.microsoft.com/office/drawing/2014/main" id="{14929CE4-3479-496E-B63E-29097334B555}"/>
              </a:ext>
            </a:extLst>
          </p:cNvPr>
          <p:cNvSpPr txBox="1"/>
          <p:nvPr/>
        </p:nvSpPr>
        <p:spPr>
          <a:xfrm>
            <a:off x="0" y="242008"/>
            <a:ext cx="12192000" cy="830997"/>
          </a:xfrm>
          <a:prstGeom prst="rect">
            <a:avLst/>
          </a:prstGeom>
          <a:noFill/>
        </p:spPr>
        <p:txBody>
          <a:bodyPr wrap="square" rtlCol="0">
            <a:spAutoFit/>
          </a:bodyPr>
          <a:lstStyle/>
          <a:p>
            <a:pPr algn="ctr"/>
            <a:r>
              <a:rPr lang="en-US" altLang="zh-TW" sz="4800" b="1" dirty="0">
                <a:solidFill>
                  <a:schemeClr val="tx1">
                    <a:lumMod val="65000"/>
                    <a:lumOff val="35000"/>
                  </a:schemeClr>
                </a:solidFill>
                <a:latin typeface="微軟正黑體" panose="020B0604030504040204" pitchFamily="34" charset="-120"/>
                <a:ea typeface="微軟正黑體" panose="020B0604030504040204" pitchFamily="34" charset="-120"/>
              </a:rPr>
              <a:t>STEP.3</a:t>
            </a: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 排放量計算</a:t>
            </a:r>
          </a:p>
        </p:txBody>
      </p:sp>
      <p:pic>
        <p:nvPicPr>
          <p:cNvPr id="32" name="圖形 31">
            <a:extLst>
              <a:ext uri="{FF2B5EF4-FFF2-40B4-BE49-F238E27FC236}">
                <a16:creationId xmlns:a16="http://schemas.microsoft.com/office/drawing/2014/main" id="{79CA1802-B0F5-4712-AD0E-643635CFE1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2963" y="183098"/>
            <a:ext cx="1791313" cy="551629"/>
          </a:xfrm>
          <a:prstGeom prst="rect">
            <a:avLst/>
          </a:prstGeom>
        </p:spPr>
      </p:pic>
      <p:grpSp>
        <p:nvGrpSpPr>
          <p:cNvPr id="2" name="群組 1">
            <a:extLst>
              <a:ext uri="{FF2B5EF4-FFF2-40B4-BE49-F238E27FC236}">
                <a16:creationId xmlns:a16="http://schemas.microsoft.com/office/drawing/2014/main" id="{C9CCC7EB-B2DE-4A22-A594-8B9988F644CB}"/>
              </a:ext>
            </a:extLst>
          </p:cNvPr>
          <p:cNvGrpSpPr/>
          <p:nvPr/>
        </p:nvGrpSpPr>
        <p:grpSpPr>
          <a:xfrm>
            <a:off x="590545" y="2262946"/>
            <a:ext cx="11010910" cy="1669396"/>
            <a:chOff x="602288" y="1824684"/>
            <a:chExt cx="11010910" cy="1669396"/>
          </a:xfrm>
        </p:grpSpPr>
        <p:sp>
          <p:nvSpPr>
            <p:cNvPr id="34" name="文字方塊 30">
              <a:extLst>
                <a:ext uri="{FF2B5EF4-FFF2-40B4-BE49-F238E27FC236}">
                  <a16:creationId xmlns:a16="http://schemas.microsoft.com/office/drawing/2014/main" id="{5F3BDE42-0407-4D47-8089-CC19B4A89BDC}"/>
                </a:ext>
              </a:extLst>
            </p:cNvPr>
            <p:cNvSpPr txBox="1"/>
            <p:nvPr/>
          </p:nvSpPr>
          <p:spPr>
            <a:xfrm>
              <a:off x="1261002" y="2441484"/>
              <a:ext cx="2241237" cy="1029128"/>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TW" altLang="en-US" sz="2400" b="1" spc="100" dirty="0">
                  <a:latin typeface="微軟正黑體" panose="020B0604030504040204" pitchFamily="34" charset="-120"/>
                  <a:ea typeface="微軟正黑體" panose="020B0604030504040204" pitchFamily="34" charset="-120"/>
                </a:rPr>
                <a:t>活動數據</a:t>
              </a:r>
              <a:endParaRPr lang="en-US" altLang="zh-TW" sz="2400" b="1" spc="100" dirty="0">
                <a:latin typeface="微軟正黑體" panose="020B0604030504040204" pitchFamily="34" charset="-120"/>
                <a:ea typeface="微軟正黑體" panose="020B0604030504040204" pitchFamily="34" charset="-120"/>
              </a:endParaRPr>
            </a:p>
            <a:p>
              <a:pPr algn="ctr">
                <a:lnSpc>
                  <a:spcPct val="120000"/>
                </a:lnSpc>
              </a:pPr>
              <a:r>
                <a:rPr lang="zh-TW" altLang="en-US" sz="1400" spc="100" dirty="0">
                  <a:latin typeface="微軟正黑體" panose="020B0604030504040204" pitchFamily="34" charset="-120"/>
                  <a:ea typeface="微軟正黑體" panose="020B0604030504040204" pitchFamily="34" charset="-120"/>
                </a:rPr>
                <a:t>（公噸、公秉、立方公尺）</a:t>
              </a:r>
            </a:p>
          </p:txBody>
        </p:sp>
        <p:sp>
          <p:nvSpPr>
            <p:cNvPr id="35" name="文字方塊 31">
              <a:extLst>
                <a:ext uri="{FF2B5EF4-FFF2-40B4-BE49-F238E27FC236}">
                  <a16:creationId xmlns:a16="http://schemas.microsoft.com/office/drawing/2014/main" id="{A6B611C8-EC15-4A06-A52E-1771287470C5}"/>
                </a:ext>
              </a:extLst>
            </p:cNvPr>
            <p:cNvSpPr txBox="1"/>
            <p:nvPr/>
          </p:nvSpPr>
          <p:spPr>
            <a:xfrm>
              <a:off x="3842502" y="2441484"/>
              <a:ext cx="2045949" cy="1052596"/>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TW" altLang="en-US" sz="2400" b="1" spc="100" dirty="0">
                  <a:solidFill>
                    <a:schemeClr val="accent1"/>
                  </a:solidFill>
                  <a:latin typeface="微軟正黑體" panose="020B0604030504040204" pitchFamily="34" charset="-120"/>
                  <a:ea typeface="微軟正黑體" panose="020B0604030504040204" pitchFamily="34" charset="-120"/>
                </a:rPr>
                <a:t>低位熱值</a:t>
              </a:r>
              <a:endParaRPr lang="en-US" altLang="zh-TW" sz="2400" b="1" spc="100" dirty="0">
                <a:solidFill>
                  <a:schemeClr val="accent1"/>
                </a:solidFill>
                <a:latin typeface="微軟正黑體" panose="020B0604030504040204" pitchFamily="34" charset="-120"/>
                <a:ea typeface="微軟正黑體" panose="020B0604030504040204" pitchFamily="34" charset="-120"/>
              </a:endParaRPr>
            </a:p>
            <a:p>
              <a:pPr algn="ctr">
                <a:lnSpc>
                  <a:spcPct val="120000"/>
                </a:lnSpc>
              </a:pPr>
              <a:r>
                <a:rPr lang="zh-TW" altLang="en-US" sz="1400" spc="100" dirty="0">
                  <a:latin typeface="微軟正黑體" panose="020B0604030504040204" pitchFamily="34" charset="-120"/>
                  <a:ea typeface="微軟正黑體" panose="020B0604030504040204" pitchFamily="34" charset="-120"/>
                </a:rPr>
                <a:t>（</a:t>
              </a:r>
              <a:r>
                <a:rPr lang="en-US" altLang="zh-TW" sz="1400" spc="100" dirty="0">
                  <a:latin typeface="微軟正黑體" panose="020B0604030504040204" pitchFamily="34" charset="-120"/>
                  <a:ea typeface="微軟正黑體" panose="020B0604030504040204" pitchFamily="34" charset="-120"/>
                </a:rPr>
                <a:t>kcal/</a:t>
              </a:r>
              <a:r>
                <a:rPr lang="zh-TW" altLang="en-US" sz="1400" spc="100" dirty="0">
                  <a:latin typeface="微軟正黑體" panose="020B0604030504040204" pitchFamily="34" charset="-120"/>
                  <a:ea typeface="微軟正黑體" panose="020B0604030504040204" pitchFamily="34" charset="-120"/>
                </a:rPr>
                <a:t>公斤、 </a:t>
              </a:r>
              <a:r>
                <a:rPr lang="en-US" altLang="zh-TW" sz="1400" spc="100" dirty="0">
                  <a:latin typeface="微軟正黑體" panose="020B0604030504040204" pitchFamily="34" charset="-120"/>
                  <a:ea typeface="微軟正黑體" panose="020B0604030504040204" pitchFamily="34" charset="-120"/>
                </a:rPr>
                <a:t>kcal/</a:t>
              </a:r>
              <a:r>
                <a:rPr lang="zh-TW" altLang="en-US" sz="1400" spc="100" dirty="0">
                  <a:latin typeface="微軟正黑體" panose="020B0604030504040204" pitchFamily="34" charset="-120"/>
                  <a:ea typeface="微軟正黑體" panose="020B0604030504040204" pitchFamily="34" charset="-120"/>
                </a:rPr>
                <a:t>公升、</a:t>
              </a:r>
              <a:r>
                <a:rPr lang="en-US" altLang="zh-TW" sz="1400" spc="100" dirty="0">
                  <a:latin typeface="微軟正黑體" panose="020B0604030504040204" pitchFamily="34" charset="-120"/>
                  <a:ea typeface="微軟正黑體" panose="020B0604030504040204" pitchFamily="34" charset="-120"/>
                </a:rPr>
                <a:t>kcal/</a:t>
              </a:r>
              <a:r>
                <a:rPr lang="zh-TW" altLang="en-US" sz="1400" spc="100" dirty="0">
                  <a:latin typeface="微軟正黑體" panose="020B0604030504040204" pitchFamily="34" charset="-120"/>
                  <a:ea typeface="微軟正黑體" panose="020B0604030504040204" pitchFamily="34" charset="-120"/>
                </a:rPr>
                <a:t>立方公尺）</a:t>
              </a:r>
            </a:p>
          </p:txBody>
        </p:sp>
        <p:sp>
          <p:nvSpPr>
            <p:cNvPr id="38" name="文字方塊 32">
              <a:extLst>
                <a:ext uri="{FF2B5EF4-FFF2-40B4-BE49-F238E27FC236}">
                  <a16:creationId xmlns:a16="http://schemas.microsoft.com/office/drawing/2014/main" id="{958A23C0-9A73-4FA1-A711-F9DE790FBF32}"/>
                </a:ext>
              </a:extLst>
            </p:cNvPr>
            <p:cNvSpPr txBox="1"/>
            <p:nvPr/>
          </p:nvSpPr>
          <p:spPr>
            <a:xfrm>
              <a:off x="8102425" y="2499358"/>
              <a:ext cx="2356843" cy="770596"/>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TW" altLang="en-US" sz="2400" b="1" spc="100" dirty="0">
                  <a:solidFill>
                    <a:schemeClr val="accent1"/>
                  </a:solidFill>
                  <a:latin typeface="微軟正黑體" panose="020B0604030504040204" pitchFamily="34" charset="-120"/>
                  <a:ea typeface="微軟正黑體" panose="020B0604030504040204" pitchFamily="34" charset="-120"/>
                </a:rPr>
                <a:t>單位轉換因子</a:t>
              </a:r>
              <a:endParaRPr lang="en-US" altLang="zh-TW" sz="2400" b="1" spc="100" dirty="0">
                <a:solidFill>
                  <a:schemeClr val="accent1"/>
                </a:solidFill>
                <a:latin typeface="微軟正黑體" panose="020B0604030504040204" pitchFamily="34" charset="-120"/>
                <a:ea typeface="微軟正黑體" panose="020B0604030504040204" pitchFamily="34" charset="-120"/>
              </a:endParaRPr>
            </a:p>
            <a:p>
              <a:pPr algn="ctr">
                <a:lnSpc>
                  <a:spcPct val="120000"/>
                </a:lnSpc>
              </a:pPr>
              <a:r>
                <a:rPr lang="en-US" altLang="zh-TW" sz="1400" spc="100" dirty="0">
                  <a:latin typeface="微軟正黑體" panose="020B0604030504040204" pitchFamily="34" charset="-120"/>
                  <a:ea typeface="微軟正黑體" panose="020B0604030504040204" pitchFamily="34" charset="-120"/>
                </a:rPr>
                <a:t>(4.1868×10</a:t>
              </a:r>
              <a:r>
                <a:rPr lang="en-US" altLang="zh-TW" sz="1400" spc="100" baseline="50000" dirty="0">
                  <a:latin typeface="微軟正黑體" panose="020B0604030504040204" pitchFamily="34" charset="-120"/>
                  <a:ea typeface="微軟正黑體" panose="020B0604030504040204" pitchFamily="34" charset="-120"/>
                </a:rPr>
                <a:t>-9 </a:t>
              </a:r>
              <a:r>
                <a:rPr lang="en-US" altLang="zh-TW" sz="1400" spc="100" dirty="0">
                  <a:latin typeface="微軟正黑體" panose="020B0604030504040204" pitchFamily="34" charset="-120"/>
                  <a:ea typeface="微軟正黑體" panose="020B0604030504040204" pitchFamily="34" charset="-120"/>
                </a:rPr>
                <a:t>TJ/kcal)</a:t>
              </a:r>
              <a:endParaRPr lang="zh-TW" altLang="en-US" sz="1400" spc="100" dirty="0">
                <a:latin typeface="微軟正黑體" panose="020B0604030504040204" pitchFamily="34" charset="-120"/>
                <a:ea typeface="微軟正黑體" panose="020B0604030504040204" pitchFamily="34" charset="-120"/>
              </a:endParaRPr>
            </a:p>
          </p:txBody>
        </p:sp>
        <p:sp>
          <p:nvSpPr>
            <p:cNvPr id="39" name="文字方塊 33">
              <a:extLst>
                <a:ext uri="{FF2B5EF4-FFF2-40B4-BE49-F238E27FC236}">
                  <a16:creationId xmlns:a16="http://schemas.microsoft.com/office/drawing/2014/main" id="{8C6B35E5-AC68-4A63-B978-B67C05F6D307}"/>
                </a:ext>
              </a:extLst>
            </p:cNvPr>
            <p:cNvSpPr txBox="1"/>
            <p:nvPr/>
          </p:nvSpPr>
          <p:spPr>
            <a:xfrm>
              <a:off x="5942188" y="2461529"/>
              <a:ext cx="2241237" cy="794064"/>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TW" altLang="en-US" sz="2400" b="1" spc="100" dirty="0">
                  <a:solidFill>
                    <a:srgbClr val="00B050"/>
                  </a:solidFill>
                  <a:latin typeface="微軟正黑體" panose="020B0604030504040204" pitchFamily="34" charset="-120"/>
                  <a:ea typeface="微軟正黑體" panose="020B0604030504040204" pitchFamily="34" charset="-120"/>
                </a:rPr>
                <a:t>排放係數</a:t>
              </a:r>
              <a:r>
                <a:rPr lang="en-US" altLang="zh-TW" sz="2400" b="1" i="1" spc="100" baseline="-25000" dirty="0">
                  <a:solidFill>
                    <a:srgbClr val="00B050"/>
                  </a:solidFill>
                  <a:latin typeface="微軟正黑體" panose="020B0604030504040204" pitchFamily="34" charset="-120"/>
                  <a:ea typeface="微軟正黑體" panose="020B0604030504040204" pitchFamily="34" charset="-120"/>
                </a:rPr>
                <a:t>i</a:t>
              </a:r>
            </a:p>
            <a:p>
              <a:pPr algn="ctr">
                <a:lnSpc>
                  <a:spcPct val="120000"/>
                </a:lnSpc>
              </a:pPr>
              <a:r>
                <a:rPr lang="en-US" altLang="zh-TW" sz="1400" spc="100" dirty="0">
                  <a:solidFill>
                    <a:srgbClr val="00B050"/>
                  </a:solidFill>
                  <a:latin typeface="微軟正黑體" panose="020B0604030504040204" pitchFamily="34" charset="-120"/>
                  <a:ea typeface="微軟正黑體" panose="020B0604030504040204" pitchFamily="34" charset="-120"/>
                </a:rPr>
                <a:t>(kg GHG/TJ)</a:t>
              </a:r>
              <a:endParaRPr lang="zh-TW" altLang="en-US" sz="1400" spc="100" dirty="0">
                <a:solidFill>
                  <a:srgbClr val="00B050"/>
                </a:solidFill>
                <a:latin typeface="微軟正黑體" panose="020B0604030504040204" pitchFamily="34" charset="-120"/>
                <a:ea typeface="微軟正黑體" panose="020B0604030504040204" pitchFamily="34" charset="-120"/>
              </a:endParaRPr>
            </a:p>
          </p:txBody>
        </p:sp>
        <p:sp>
          <p:nvSpPr>
            <p:cNvPr id="40" name="乘號 39">
              <a:extLst>
                <a:ext uri="{FF2B5EF4-FFF2-40B4-BE49-F238E27FC236}">
                  <a16:creationId xmlns:a16="http://schemas.microsoft.com/office/drawing/2014/main" id="{B6E9AAFA-751F-41F2-888D-AFFBA72DB622}"/>
                </a:ext>
              </a:extLst>
            </p:cNvPr>
            <p:cNvSpPr/>
            <p:nvPr/>
          </p:nvSpPr>
          <p:spPr bwMode="auto">
            <a:xfrm>
              <a:off x="3382589" y="2533835"/>
              <a:ext cx="540000" cy="540000"/>
            </a:xfrm>
            <a:prstGeom prst="mathMultiply">
              <a:avLst>
                <a:gd name="adj1" fmla="val 14918"/>
              </a:avLst>
            </a:pr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pc="100" dirty="0">
                <a:latin typeface="微軟正黑體" panose="020B0604030504040204" pitchFamily="34" charset="-120"/>
                <a:ea typeface="微軟正黑體" panose="020B0604030504040204" pitchFamily="34" charset="-120"/>
              </a:endParaRPr>
            </a:p>
          </p:txBody>
        </p:sp>
        <p:sp>
          <p:nvSpPr>
            <p:cNvPr id="41" name="乘號 40">
              <a:extLst>
                <a:ext uri="{FF2B5EF4-FFF2-40B4-BE49-F238E27FC236}">
                  <a16:creationId xmlns:a16="http://schemas.microsoft.com/office/drawing/2014/main" id="{D3A41507-F6F8-49E3-A6C3-B21F095B6018}"/>
                </a:ext>
              </a:extLst>
            </p:cNvPr>
            <p:cNvSpPr/>
            <p:nvPr/>
          </p:nvSpPr>
          <p:spPr bwMode="auto">
            <a:xfrm>
              <a:off x="5770425" y="2522583"/>
              <a:ext cx="540000" cy="540000"/>
            </a:xfrm>
            <a:prstGeom prst="mathMultiply">
              <a:avLst>
                <a:gd name="adj1" fmla="val 14918"/>
              </a:avLst>
            </a:pr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pc="100" dirty="0">
                <a:latin typeface="微軟正黑體" panose="020B0604030504040204" pitchFamily="34" charset="-120"/>
                <a:ea typeface="微軟正黑體" panose="020B0604030504040204" pitchFamily="34" charset="-120"/>
              </a:endParaRPr>
            </a:p>
          </p:txBody>
        </p:sp>
        <p:sp>
          <p:nvSpPr>
            <p:cNvPr id="43" name="乘號 42">
              <a:extLst>
                <a:ext uri="{FF2B5EF4-FFF2-40B4-BE49-F238E27FC236}">
                  <a16:creationId xmlns:a16="http://schemas.microsoft.com/office/drawing/2014/main" id="{CFD14B13-2CF6-4E8D-B86C-CBE60F21CF51}"/>
                </a:ext>
              </a:extLst>
            </p:cNvPr>
            <p:cNvSpPr/>
            <p:nvPr/>
          </p:nvSpPr>
          <p:spPr bwMode="auto">
            <a:xfrm>
              <a:off x="7816374" y="2475890"/>
              <a:ext cx="540000" cy="540000"/>
            </a:xfrm>
            <a:prstGeom prst="mathMultiply">
              <a:avLst>
                <a:gd name="adj1" fmla="val 14918"/>
              </a:avLst>
            </a:pr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pc="100" dirty="0">
                <a:latin typeface="微軟正黑體" panose="020B0604030504040204" pitchFamily="34" charset="-120"/>
                <a:ea typeface="微軟正黑體" panose="020B0604030504040204" pitchFamily="34" charset="-120"/>
              </a:endParaRPr>
            </a:p>
          </p:txBody>
        </p:sp>
        <p:sp>
          <p:nvSpPr>
            <p:cNvPr id="44" name="文字方塊 37">
              <a:extLst>
                <a:ext uri="{FF2B5EF4-FFF2-40B4-BE49-F238E27FC236}">
                  <a16:creationId xmlns:a16="http://schemas.microsoft.com/office/drawing/2014/main" id="{7EC9ABC0-16A2-4782-B28D-540468B6AB92}"/>
                </a:ext>
              </a:extLst>
            </p:cNvPr>
            <p:cNvSpPr txBox="1"/>
            <p:nvPr/>
          </p:nvSpPr>
          <p:spPr>
            <a:xfrm>
              <a:off x="10569198" y="2486024"/>
              <a:ext cx="1044000" cy="495392"/>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en-US" altLang="zh-TW" sz="2400" b="1" spc="100" dirty="0">
                  <a:latin typeface="微軟正黑體" panose="020B0604030504040204" pitchFamily="34" charset="-120"/>
                  <a:ea typeface="微軟正黑體" panose="020B0604030504040204" pitchFamily="34" charset="-120"/>
                </a:rPr>
                <a:t>GWP</a:t>
              </a:r>
              <a:r>
                <a:rPr lang="en-US" altLang="zh-TW" sz="2400" b="1" i="1" spc="100" baseline="-25000" dirty="0">
                  <a:latin typeface="微軟正黑體" panose="020B0604030504040204" pitchFamily="34" charset="-120"/>
                  <a:ea typeface="微軟正黑體" panose="020B0604030504040204" pitchFamily="34" charset="-120"/>
                </a:rPr>
                <a:t>i</a:t>
              </a:r>
              <a:endParaRPr lang="zh-TW" altLang="en-US" sz="1400" b="1" i="1" spc="100" baseline="-25000" dirty="0">
                <a:latin typeface="微軟正黑體" panose="020B0604030504040204" pitchFamily="34" charset="-120"/>
                <a:ea typeface="微軟正黑體" panose="020B0604030504040204" pitchFamily="34" charset="-120"/>
              </a:endParaRPr>
            </a:p>
          </p:txBody>
        </p:sp>
        <p:sp>
          <p:nvSpPr>
            <p:cNvPr id="45" name="乘號 44">
              <a:extLst>
                <a:ext uri="{FF2B5EF4-FFF2-40B4-BE49-F238E27FC236}">
                  <a16:creationId xmlns:a16="http://schemas.microsoft.com/office/drawing/2014/main" id="{97D1E270-4104-441E-859F-B52A1C8C40DD}"/>
                </a:ext>
              </a:extLst>
            </p:cNvPr>
            <p:cNvSpPr/>
            <p:nvPr/>
          </p:nvSpPr>
          <p:spPr bwMode="auto">
            <a:xfrm>
              <a:off x="10147218" y="2486024"/>
              <a:ext cx="540000" cy="540000"/>
            </a:xfrm>
            <a:prstGeom prst="mathMultiply">
              <a:avLst>
                <a:gd name="adj1" fmla="val 14918"/>
              </a:avLst>
            </a:pr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pc="100" dirty="0">
                <a:latin typeface="微軟正黑體" panose="020B0604030504040204" pitchFamily="34" charset="-120"/>
                <a:ea typeface="微軟正黑體" panose="020B0604030504040204" pitchFamily="34" charset="-120"/>
              </a:endParaRPr>
            </a:p>
          </p:txBody>
        </p:sp>
        <p:sp>
          <p:nvSpPr>
            <p:cNvPr id="46" name="矩形 45">
              <a:extLst>
                <a:ext uri="{FF2B5EF4-FFF2-40B4-BE49-F238E27FC236}">
                  <a16:creationId xmlns:a16="http://schemas.microsoft.com/office/drawing/2014/main" id="{E1309778-0E4B-413D-8BE8-B2E42AFB7A22}"/>
                </a:ext>
              </a:extLst>
            </p:cNvPr>
            <p:cNvSpPr/>
            <p:nvPr/>
          </p:nvSpPr>
          <p:spPr>
            <a:xfrm>
              <a:off x="602288" y="1824684"/>
              <a:ext cx="4843955" cy="46166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2400" b="1" spc="100" dirty="0">
                  <a:latin typeface="微軟正黑體" panose="020B0604030504040204" pitchFamily="34" charset="-120"/>
                  <a:ea typeface="微軟正黑體" panose="020B0604030504040204" pitchFamily="34" charset="-120"/>
                  <a:cs typeface="Times New Roman" panose="02020603050405020304" pitchFamily="18" charset="0"/>
                </a:rPr>
                <a:t>溫室氣體排放量（公噸</a:t>
              </a:r>
              <a:r>
                <a:rPr lang="en-US" altLang="zh-TW" sz="2400" b="1" spc="100" dirty="0">
                  <a:latin typeface="微軟正黑體" panose="020B0604030504040204" pitchFamily="34" charset="-120"/>
                  <a:ea typeface="微軟正黑體" panose="020B0604030504040204" pitchFamily="34" charset="-120"/>
                  <a:cs typeface="Times New Roman" panose="02020603050405020304" pitchFamily="18" charset="0"/>
                </a:rPr>
                <a:t>CO</a:t>
              </a:r>
              <a:r>
                <a:rPr lang="en-US" altLang="zh-TW" sz="2400" b="1" spc="100" baseline="-25000" dirty="0">
                  <a:latin typeface="微軟正黑體" panose="020B0604030504040204" pitchFamily="34" charset="-120"/>
                  <a:ea typeface="微軟正黑體" panose="020B0604030504040204" pitchFamily="34" charset="-120"/>
                  <a:cs typeface="Times New Roman" panose="02020603050405020304" pitchFamily="18" charset="0"/>
                </a:rPr>
                <a:t>2</a:t>
              </a:r>
              <a:r>
                <a:rPr lang="en-US" altLang="zh-TW" sz="2400" b="1" spc="100" dirty="0">
                  <a:latin typeface="微軟正黑體" panose="020B0604030504040204" pitchFamily="34" charset="-120"/>
                  <a:ea typeface="微軟正黑體" panose="020B0604030504040204" pitchFamily="34" charset="-120"/>
                  <a:cs typeface="Times New Roman" panose="02020603050405020304" pitchFamily="18" charset="0"/>
                </a:rPr>
                <a:t>e</a:t>
              </a:r>
              <a:r>
                <a:rPr lang="zh-TW" altLang="en-US" sz="2400" b="1" spc="100"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400" b="1" spc="1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b="1" spc="100" dirty="0">
                  <a:latin typeface="微軟正黑體" panose="020B0604030504040204" pitchFamily="34" charset="-120"/>
                  <a:ea typeface="微軟正黑體" panose="020B0604030504040204" pitchFamily="34" charset="-120"/>
                  <a:cs typeface="Times New Roman" panose="02020603050405020304" pitchFamily="18" charset="0"/>
                </a:rPr>
                <a:t> </a:t>
              </a:r>
            </a:p>
          </p:txBody>
        </p:sp>
      </p:grpSp>
      <p:grpSp>
        <p:nvGrpSpPr>
          <p:cNvPr id="3" name="群組 2">
            <a:extLst>
              <a:ext uri="{FF2B5EF4-FFF2-40B4-BE49-F238E27FC236}">
                <a16:creationId xmlns:a16="http://schemas.microsoft.com/office/drawing/2014/main" id="{37DD917B-0D5D-4A22-AFF0-A30AE2040478}"/>
              </a:ext>
            </a:extLst>
          </p:cNvPr>
          <p:cNvGrpSpPr/>
          <p:nvPr/>
        </p:nvGrpSpPr>
        <p:grpSpPr>
          <a:xfrm>
            <a:off x="541369" y="4962651"/>
            <a:ext cx="6721402" cy="1323178"/>
            <a:chOff x="542725" y="4744403"/>
            <a:chExt cx="6721402" cy="1323178"/>
          </a:xfrm>
        </p:grpSpPr>
        <p:sp>
          <p:nvSpPr>
            <p:cNvPr id="17" name="文字方塊 46">
              <a:extLst>
                <a:ext uri="{FF2B5EF4-FFF2-40B4-BE49-F238E27FC236}">
                  <a16:creationId xmlns:a16="http://schemas.microsoft.com/office/drawing/2014/main" id="{4DE6E86E-95D0-4193-9F86-DEFDFBCE6BC3}"/>
                </a:ext>
              </a:extLst>
            </p:cNvPr>
            <p:cNvSpPr txBox="1"/>
            <p:nvPr/>
          </p:nvSpPr>
          <p:spPr>
            <a:xfrm>
              <a:off x="1069976" y="5280186"/>
              <a:ext cx="2578452" cy="787395"/>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TW" altLang="en-US" sz="2400" b="1" spc="100" dirty="0">
                  <a:latin typeface="微軟正黑體" panose="020B0604030504040204" pitchFamily="34" charset="-120"/>
                  <a:ea typeface="微軟正黑體" panose="020B0604030504040204" pitchFamily="34" charset="-120"/>
                </a:rPr>
                <a:t>活動數據</a:t>
              </a:r>
              <a:endParaRPr lang="en-US" altLang="zh-TW" sz="2400" b="1" spc="100" dirty="0">
                <a:latin typeface="微軟正黑體" panose="020B0604030504040204" pitchFamily="34" charset="-120"/>
                <a:ea typeface="微軟正黑體" panose="020B0604030504040204" pitchFamily="34" charset="-120"/>
              </a:endParaRPr>
            </a:p>
            <a:p>
              <a:pPr algn="ctr">
                <a:lnSpc>
                  <a:spcPct val="120000"/>
                </a:lnSpc>
              </a:pPr>
              <a:r>
                <a:rPr lang="zh-TW" altLang="en-US" sz="1500" spc="100" dirty="0">
                  <a:latin typeface="微軟正黑體" panose="020B0604030504040204" pitchFamily="34" charset="-120"/>
                  <a:ea typeface="微軟正黑體" panose="020B0604030504040204" pitchFamily="34" charset="-120"/>
                </a:rPr>
                <a:t>（公噸、公秉、立方公尺）</a:t>
              </a:r>
            </a:p>
          </p:txBody>
        </p:sp>
        <p:sp>
          <p:nvSpPr>
            <p:cNvPr id="18" name="文字方塊 47">
              <a:extLst>
                <a:ext uri="{FF2B5EF4-FFF2-40B4-BE49-F238E27FC236}">
                  <a16:creationId xmlns:a16="http://schemas.microsoft.com/office/drawing/2014/main" id="{32397024-83AB-4A17-A365-86A35439619C}"/>
                </a:ext>
              </a:extLst>
            </p:cNvPr>
            <p:cNvSpPr txBox="1"/>
            <p:nvPr/>
          </p:nvSpPr>
          <p:spPr>
            <a:xfrm>
              <a:off x="3619988" y="5280186"/>
              <a:ext cx="2281489" cy="495392"/>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TW" altLang="en-US" sz="2400" b="1" spc="100" dirty="0">
                  <a:solidFill>
                    <a:srgbClr val="00B050"/>
                  </a:solidFill>
                  <a:latin typeface="微軟正黑體" panose="020B0604030504040204" pitchFamily="34" charset="-120"/>
                  <a:ea typeface="微軟正黑體" panose="020B0604030504040204" pitchFamily="34" charset="-120"/>
                </a:rPr>
                <a:t>排放係數</a:t>
              </a:r>
              <a:r>
                <a:rPr lang="en-US" altLang="zh-TW" sz="2400" b="1" i="1" spc="100" baseline="-25000" dirty="0">
                  <a:solidFill>
                    <a:srgbClr val="00B050"/>
                  </a:solidFill>
                  <a:latin typeface="微軟正黑體" panose="020B0604030504040204" pitchFamily="34" charset="-120"/>
                  <a:ea typeface="微軟正黑體" panose="020B0604030504040204" pitchFamily="34" charset="-120"/>
                </a:rPr>
                <a:t>i</a:t>
              </a:r>
            </a:p>
          </p:txBody>
        </p:sp>
        <p:sp>
          <p:nvSpPr>
            <p:cNvPr id="19" name="乘號 18">
              <a:extLst>
                <a:ext uri="{FF2B5EF4-FFF2-40B4-BE49-F238E27FC236}">
                  <a16:creationId xmlns:a16="http://schemas.microsoft.com/office/drawing/2014/main" id="{9809A801-19D1-44FF-90E5-5B3392B5DBBA}"/>
                </a:ext>
              </a:extLst>
            </p:cNvPr>
            <p:cNvSpPr/>
            <p:nvPr/>
          </p:nvSpPr>
          <p:spPr bwMode="auto">
            <a:xfrm>
              <a:off x="3372517" y="5290345"/>
              <a:ext cx="549698" cy="540000"/>
            </a:xfrm>
            <a:prstGeom prst="mathMultiply">
              <a:avLst>
                <a:gd name="adj1" fmla="val 14918"/>
              </a:avLst>
            </a:pr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pc="100" dirty="0">
                <a:latin typeface="微軟正黑體" panose="020B0604030504040204" pitchFamily="34" charset="-120"/>
                <a:ea typeface="微軟正黑體" panose="020B0604030504040204" pitchFamily="34" charset="-120"/>
              </a:endParaRPr>
            </a:p>
          </p:txBody>
        </p:sp>
        <p:sp>
          <p:nvSpPr>
            <p:cNvPr id="20" name="文字方塊 49">
              <a:extLst>
                <a:ext uri="{FF2B5EF4-FFF2-40B4-BE49-F238E27FC236}">
                  <a16:creationId xmlns:a16="http://schemas.microsoft.com/office/drawing/2014/main" id="{6514078A-A22E-4714-A680-6A6EF6E6F9E9}"/>
                </a:ext>
              </a:extLst>
            </p:cNvPr>
            <p:cNvSpPr txBox="1"/>
            <p:nvPr/>
          </p:nvSpPr>
          <p:spPr>
            <a:xfrm>
              <a:off x="6201377" y="5274671"/>
              <a:ext cx="1062750" cy="495392"/>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en-US" altLang="zh-TW" sz="2400" b="1" spc="100" dirty="0">
                  <a:latin typeface="微軟正黑體" panose="020B0604030504040204" pitchFamily="34" charset="-120"/>
                  <a:ea typeface="微軟正黑體" panose="020B0604030504040204" pitchFamily="34" charset="-120"/>
                </a:rPr>
                <a:t>GWP</a:t>
              </a:r>
              <a:r>
                <a:rPr lang="en-US" altLang="zh-TW" sz="2400" b="1" i="1" spc="100" baseline="-25000" dirty="0">
                  <a:latin typeface="微軟正黑體" panose="020B0604030504040204" pitchFamily="34" charset="-120"/>
                  <a:ea typeface="微軟正黑體" panose="020B0604030504040204" pitchFamily="34" charset="-120"/>
                </a:rPr>
                <a:t>i</a:t>
              </a:r>
              <a:endParaRPr lang="zh-TW" altLang="en-US" sz="1400" b="1" i="1" spc="100" baseline="-25000" dirty="0">
                <a:latin typeface="微軟正黑體" panose="020B0604030504040204" pitchFamily="34" charset="-120"/>
                <a:ea typeface="微軟正黑體" panose="020B0604030504040204" pitchFamily="34" charset="-120"/>
              </a:endParaRPr>
            </a:p>
          </p:txBody>
        </p:sp>
        <p:sp>
          <p:nvSpPr>
            <p:cNvPr id="22" name="乘號 21">
              <a:extLst>
                <a:ext uri="{FF2B5EF4-FFF2-40B4-BE49-F238E27FC236}">
                  <a16:creationId xmlns:a16="http://schemas.microsoft.com/office/drawing/2014/main" id="{9626CCC0-489E-4DA8-9F86-283BD2588D8A}"/>
                </a:ext>
              </a:extLst>
            </p:cNvPr>
            <p:cNvSpPr/>
            <p:nvPr/>
          </p:nvSpPr>
          <p:spPr bwMode="auto">
            <a:xfrm>
              <a:off x="5535899" y="5273578"/>
              <a:ext cx="549698" cy="540000"/>
            </a:xfrm>
            <a:prstGeom prst="mathMultiply">
              <a:avLst>
                <a:gd name="adj1" fmla="val 14918"/>
              </a:avLst>
            </a:pr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pc="100" dirty="0">
                <a:latin typeface="微軟正黑體" panose="020B0604030504040204" pitchFamily="34" charset="-120"/>
                <a:ea typeface="微軟正黑體" panose="020B0604030504040204" pitchFamily="34" charset="-120"/>
              </a:endParaRPr>
            </a:p>
          </p:txBody>
        </p:sp>
        <p:sp>
          <p:nvSpPr>
            <p:cNvPr id="33" name="矩形 32">
              <a:extLst>
                <a:ext uri="{FF2B5EF4-FFF2-40B4-BE49-F238E27FC236}">
                  <a16:creationId xmlns:a16="http://schemas.microsoft.com/office/drawing/2014/main" id="{68F6BC74-E76C-45A8-89FF-0445CC2BF2C4}"/>
                </a:ext>
              </a:extLst>
            </p:cNvPr>
            <p:cNvSpPr/>
            <p:nvPr/>
          </p:nvSpPr>
          <p:spPr>
            <a:xfrm>
              <a:off x="542725" y="4744403"/>
              <a:ext cx="4843955" cy="46166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2400" b="1" spc="100" dirty="0">
                  <a:latin typeface="微軟正黑體" panose="020B0604030504040204" pitchFamily="34" charset="-120"/>
                  <a:ea typeface="微軟正黑體" panose="020B0604030504040204" pitchFamily="34" charset="-120"/>
                  <a:cs typeface="Times New Roman" panose="02020603050405020304" pitchFamily="18" charset="0"/>
                </a:rPr>
                <a:t>溫室氣體排放量（公噸</a:t>
              </a:r>
              <a:r>
                <a:rPr lang="en-US" altLang="zh-TW" sz="2400" b="1" spc="100" dirty="0">
                  <a:latin typeface="微軟正黑體" panose="020B0604030504040204" pitchFamily="34" charset="-120"/>
                  <a:ea typeface="微軟正黑體" panose="020B0604030504040204" pitchFamily="34" charset="-120"/>
                  <a:cs typeface="Times New Roman" panose="02020603050405020304" pitchFamily="18" charset="0"/>
                </a:rPr>
                <a:t>CO</a:t>
              </a:r>
              <a:r>
                <a:rPr lang="en-US" altLang="zh-TW" sz="2400" b="1" spc="100" baseline="-25000" dirty="0">
                  <a:latin typeface="微軟正黑體" panose="020B0604030504040204" pitchFamily="34" charset="-120"/>
                  <a:ea typeface="微軟正黑體" panose="020B0604030504040204" pitchFamily="34" charset="-120"/>
                  <a:cs typeface="Times New Roman" panose="02020603050405020304" pitchFamily="18" charset="0"/>
                </a:rPr>
                <a:t>2</a:t>
              </a:r>
              <a:r>
                <a:rPr lang="en-US" altLang="zh-TW" sz="2400" b="1" spc="100" dirty="0">
                  <a:latin typeface="微軟正黑體" panose="020B0604030504040204" pitchFamily="34" charset="-120"/>
                  <a:ea typeface="微軟正黑體" panose="020B0604030504040204" pitchFamily="34" charset="-120"/>
                  <a:cs typeface="Times New Roman" panose="02020603050405020304" pitchFamily="18" charset="0"/>
                </a:rPr>
                <a:t>e</a:t>
              </a:r>
              <a:r>
                <a:rPr lang="zh-TW" altLang="en-US" sz="2400" b="1" spc="100"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400" b="1" spc="1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b="1" spc="100" dirty="0">
                  <a:latin typeface="微軟正黑體" panose="020B0604030504040204" pitchFamily="34" charset="-120"/>
                  <a:ea typeface="微軟正黑體" panose="020B0604030504040204" pitchFamily="34" charset="-120"/>
                  <a:cs typeface="Times New Roman" panose="02020603050405020304" pitchFamily="18" charset="0"/>
                </a:rPr>
                <a:t> </a:t>
              </a:r>
            </a:p>
          </p:txBody>
        </p:sp>
      </p:grpSp>
      <p:sp>
        <p:nvSpPr>
          <p:cNvPr id="4" name="箭號: 五邊形 3">
            <a:extLst>
              <a:ext uri="{FF2B5EF4-FFF2-40B4-BE49-F238E27FC236}">
                <a16:creationId xmlns:a16="http://schemas.microsoft.com/office/drawing/2014/main" id="{1DCE9A4C-E434-4011-A636-5888DC513615}"/>
              </a:ext>
            </a:extLst>
          </p:cNvPr>
          <p:cNvSpPr/>
          <p:nvPr/>
        </p:nvSpPr>
        <p:spPr>
          <a:xfrm>
            <a:off x="492583" y="1606492"/>
            <a:ext cx="5591658" cy="576000"/>
          </a:xfrm>
          <a:prstGeom prst="homePlate">
            <a:avLst/>
          </a:prstGeom>
          <a:solidFill>
            <a:srgbClr val="E0F0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r>
              <a:rPr lang="zh-TW" altLang="en-US" sz="2800" b="1" dirty="0">
                <a:solidFill>
                  <a:srgbClr val="A5A5A5">
                    <a:lumMod val="50000"/>
                  </a:srgbClr>
                </a:solidFill>
                <a:latin typeface="微軟正黑體" panose="020B0604030504040204" pitchFamily="34" charset="-120"/>
                <a:ea typeface="微軟正黑體" panose="020B0604030504040204" pitchFamily="34" charset="-120"/>
              </a:rPr>
              <a:t>排放係數法</a:t>
            </a:r>
            <a:r>
              <a:rPr lang="en-US" altLang="zh-TW" sz="2800" b="1" dirty="0">
                <a:solidFill>
                  <a:srgbClr val="A5A5A5">
                    <a:lumMod val="50000"/>
                  </a:srgbClr>
                </a:solidFill>
                <a:latin typeface="微軟正黑體" panose="020B0604030504040204" pitchFamily="34" charset="-120"/>
                <a:ea typeface="微軟正黑體" panose="020B0604030504040204" pitchFamily="34" charset="-120"/>
              </a:rPr>
              <a:t>—</a:t>
            </a:r>
            <a:r>
              <a:rPr lang="zh-TW" altLang="en-US" sz="2800" b="1" dirty="0">
                <a:solidFill>
                  <a:srgbClr val="A5A5A5">
                    <a:lumMod val="50000"/>
                  </a:srgbClr>
                </a:solidFill>
                <a:latin typeface="微軟正黑體" panose="020B0604030504040204" pitchFamily="34" charset="-120"/>
                <a:ea typeface="微軟正黑體" panose="020B0604030504040204" pitchFamily="34" charset="-120"/>
              </a:rPr>
              <a:t>固定</a:t>
            </a:r>
            <a:r>
              <a:rPr lang="en-US" altLang="zh-TW" sz="2800" b="1" dirty="0">
                <a:solidFill>
                  <a:srgbClr val="A5A5A5">
                    <a:lumMod val="50000"/>
                  </a:srgbClr>
                </a:solidFill>
                <a:latin typeface="微軟正黑體" panose="020B0604030504040204" pitchFamily="34" charset="-120"/>
                <a:ea typeface="微軟正黑體" panose="020B0604030504040204" pitchFamily="34" charset="-120"/>
              </a:rPr>
              <a:t>/</a:t>
            </a:r>
            <a:r>
              <a:rPr lang="zh-TW" altLang="en-US" sz="2800" b="1" dirty="0">
                <a:solidFill>
                  <a:srgbClr val="A5A5A5">
                    <a:lumMod val="50000"/>
                  </a:srgbClr>
                </a:solidFill>
                <a:latin typeface="微軟正黑體" panose="020B0604030504040204" pitchFamily="34" charset="-120"/>
                <a:ea typeface="微軟正黑體" panose="020B0604030504040204" pitchFamily="34" charset="-120"/>
              </a:rPr>
              <a:t>移動燃料燃燒</a:t>
            </a:r>
          </a:p>
        </p:txBody>
      </p:sp>
      <p:sp>
        <p:nvSpPr>
          <p:cNvPr id="13" name="箭號: 五邊形 12">
            <a:extLst>
              <a:ext uri="{FF2B5EF4-FFF2-40B4-BE49-F238E27FC236}">
                <a16:creationId xmlns:a16="http://schemas.microsoft.com/office/drawing/2014/main" id="{74D84B41-DA4E-4BA9-8066-815F7FC19476}"/>
              </a:ext>
            </a:extLst>
          </p:cNvPr>
          <p:cNvSpPr/>
          <p:nvPr/>
        </p:nvSpPr>
        <p:spPr>
          <a:xfrm>
            <a:off x="492583" y="4339581"/>
            <a:ext cx="5361350" cy="576000"/>
          </a:xfrm>
          <a:prstGeom prst="homePlate">
            <a:avLst/>
          </a:prstGeom>
          <a:solidFill>
            <a:srgbClr val="E0F0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TW" altLang="en-US" sz="2800" b="1" spc="100" dirty="0">
                <a:solidFill>
                  <a:schemeClr val="bg2">
                    <a:lumMod val="25000"/>
                  </a:schemeClr>
                </a:solidFill>
                <a:latin typeface="微軟正黑體" panose="020B0604030504040204" pitchFamily="34" charset="-120"/>
                <a:ea typeface="微軟正黑體" panose="020B0604030504040204" pitchFamily="34" charset="-120"/>
              </a:rPr>
              <a:t>排放係數法</a:t>
            </a:r>
            <a:r>
              <a:rPr lang="en-US" altLang="zh-TW" sz="2800" b="1" spc="100" dirty="0">
                <a:solidFill>
                  <a:schemeClr val="bg2">
                    <a:lumMod val="25000"/>
                  </a:schemeClr>
                </a:solidFill>
                <a:latin typeface="微軟正黑體" panose="020B0604030504040204" pitchFamily="34" charset="-120"/>
                <a:ea typeface="微軟正黑體" panose="020B0604030504040204" pitchFamily="34" charset="-120"/>
              </a:rPr>
              <a:t>—</a:t>
            </a:r>
            <a:r>
              <a:rPr lang="zh-TW" altLang="en-US" sz="2800" b="1" spc="100" dirty="0">
                <a:solidFill>
                  <a:schemeClr val="bg2">
                    <a:lumMod val="25000"/>
                  </a:schemeClr>
                </a:solidFill>
                <a:latin typeface="微軟正黑體" panose="020B0604030504040204" pitchFamily="34" charset="-120"/>
                <a:ea typeface="微軟正黑體" panose="020B0604030504040204" pitchFamily="34" charset="-120"/>
              </a:rPr>
              <a:t>逸散排放</a:t>
            </a:r>
          </a:p>
        </p:txBody>
      </p:sp>
      <p:grpSp>
        <p:nvGrpSpPr>
          <p:cNvPr id="14" name="群組 13">
            <a:extLst>
              <a:ext uri="{FF2B5EF4-FFF2-40B4-BE49-F238E27FC236}">
                <a16:creationId xmlns:a16="http://schemas.microsoft.com/office/drawing/2014/main" id="{C0424BA9-66E3-4BB6-9C50-AD22E0A5D96C}"/>
              </a:ext>
            </a:extLst>
          </p:cNvPr>
          <p:cNvGrpSpPr/>
          <p:nvPr/>
        </p:nvGrpSpPr>
        <p:grpSpPr>
          <a:xfrm>
            <a:off x="7674756" y="4376901"/>
            <a:ext cx="3253211" cy="1597086"/>
            <a:chOff x="5879812" y="2226762"/>
            <a:chExt cx="3253211" cy="1777961"/>
          </a:xfrm>
        </p:grpSpPr>
        <p:sp>
          <p:nvSpPr>
            <p:cNvPr id="15" name="圓角矩形 12">
              <a:extLst>
                <a:ext uri="{FF2B5EF4-FFF2-40B4-BE49-F238E27FC236}">
                  <a16:creationId xmlns:a16="http://schemas.microsoft.com/office/drawing/2014/main" id="{866173DC-328E-46CD-BB84-27AB1C21F402}"/>
                </a:ext>
              </a:extLst>
            </p:cNvPr>
            <p:cNvSpPr/>
            <p:nvPr/>
          </p:nvSpPr>
          <p:spPr>
            <a:xfrm>
              <a:off x="5879812" y="2498318"/>
              <a:ext cx="3253211" cy="1506405"/>
            </a:xfrm>
            <a:prstGeom prst="roundRect">
              <a:avLst>
                <a:gd name="adj" fmla="val 10693"/>
              </a:avLst>
            </a:prstGeom>
            <a:noFill/>
            <a:ln w="19050">
              <a:solidFill>
                <a:schemeClr val="accent5">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just">
                <a:lnSpc>
                  <a:spcPct val="150000"/>
                </a:lnSpc>
                <a:spcBef>
                  <a:spcPts val="1200"/>
                </a:spcBef>
                <a:spcAft>
                  <a:spcPts val="1200"/>
                </a:spcAft>
              </a:pPr>
              <a:r>
                <a:rPr lang="zh-TW" altLang="en-US" sz="2000"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rPr>
                <a:t>溫暖化潛勢應使用</a:t>
              </a:r>
              <a:r>
                <a:rPr lang="en-US" altLang="zh-TW" sz="2000" b="1"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IPCC</a:t>
              </a:r>
              <a:r>
                <a:rPr lang="zh-TW" altLang="en-US" sz="2000" b="1"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第五次評估報告 </a:t>
              </a:r>
              <a:r>
                <a:rPr lang="en-US" altLang="zh-TW" sz="2000"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rPr>
                <a:t>(AR5)</a:t>
              </a:r>
            </a:p>
          </p:txBody>
        </p:sp>
        <p:sp>
          <p:nvSpPr>
            <p:cNvPr id="16" name="矩形: 圓角 15">
              <a:extLst>
                <a:ext uri="{FF2B5EF4-FFF2-40B4-BE49-F238E27FC236}">
                  <a16:creationId xmlns:a16="http://schemas.microsoft.com/office/drawing/2014/main" id="{3C6AD2F7-9A0A-4435-9CB8-AA57744EA6F4}"/>
                </a:ext>
              </a:extLst>
            </p:cNvPr>
            <p:cNvSpPr/>
            <p:nvPr/>
          </p:nvSpPr>
          <p:spPr>
            <a:xfrm>
              <a:off x="6125663" y="2226762"/>
              <a:ext cx="2761508" cy="568621"/>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altLang="en-US" sz="2400" b="1" dirty="0">
                  <a:latin typeface="微軟正黑體" panose="020B0604030504040204" pitchFamily="34" charset="-120"/>
                  <a:ea typeface="微軟正黑體" panose="020B0604030504040204" pitchFamily="34" charset="-120"/>
                </a:rPr>
                <a:t>溫暖化潛勢 </a:t>
              </a:r>
              <a:r>
                <a:rPr lang="en-US" altLang="zh-TW" sz="2400" b="1" dirty="0">
                  <a:latin typeface="微軟正黑體" panose="020B0604030504040204" pitchFamily="34" charset="-120"/>
                  <a:ea typeface="微軟正黑體" panose="020B0604030504040204" pitchFamily="34" charset="-120"/>
                </a:rPr>
                <a:t>(GWP)</a:t>
              </a:r>
            </a:p>
          </p:txBody>
        </p:sp>
      </p:grpSp>
    </p:spTree>
    <p:extLst>
      <p:ext uri="{BB962C8B-B14F-4D97-AF65-F5344CB8AC3E}">
        <p14:creationId xmlns:p14="http://schemas.microsoft.com/office/powerpoint/2010/main" val="2956255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圓角矩形 16"/>
          <p:cNvSpPr/>
          <p:nvPr/>
        </p:nvSpPr>
        <p:spPr>
          <a:xfrm>
            <a:off x="462000" y="1379136"/>
            <a:ext cx="11268000" cy="4932000"/>
          </a:xfrm>
          <a:prstGeom prst="roundRect">
            <a:avLst>
              <a:gd name="adj" fmla="val 5194"/>
            </a:avLst>
          </a:prstGeom>
          <a:solidFill>
            <a:schemeClr val="accent4">
              <a:lumMod val="20000"/>
              <a:lumOff val="80000"/>
              <a:alpha val="3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pPr>
            <a:r>
              <a:rPr lang="zh-TW" altLang="en-US" sz="2400" b="1" spc="100" dirty="0">
                <a:solidFill>
                  <a:schemeClr val="tx1">
                    <a:lumMod val="75000"/>
                    <a:lumOff val="25000"/>
                  </a:schemeClr>
                </a:solidFill>
                <a:latin typeface="微軟正黑體" panose="020B0604030504040204" pitchFamily="34" charset="-120"/>
                <a:ea typeface="微軟正黑體" panose="020B0604030504040204" pitchFamily="34" charset="-120"/>
              </a:rPr>
              <a:t>             </a:t>
            </a:r>
            <a:r>
              <a:rPr lang="zh-TW" altLang="en-US" sz="2400" b="1" u="sng" spc="100" dirty="0">
                <a:solidFill>
                  <a:schemeClr val="tx1">
                    <a:lumMod val="75000"/>
                    <a:lumOff val="25000"/>
                  </a:schemeClr>
                </a:solidFill>
                <a:latin typeface="微軟正黑體" panose="020B0604030504040204" pitchFamily="34" charset="-120"/>
                <a:ea typeface="微軟正黑體" panose="020B0604030504040204" pitchFamily="34" charset="-120"/>
              </a:rPr>
              <a:t>什麼是量測數據？什麼是非量測數據？</a:t>
            </a:r>
            <a:r>
              <a:rPr lang="en-US" altLang="zh-TW" sz="2400" b="1" u="sng" spc="100" dirty="0">
                <a:solidFill>
                  <a:schemeClr val="tx1">
                    <a:lumMod val="75000"/>
                    <a:lumOff val="25000"/>
                  </a:schemeClr>
                </a:solidFill>
                <a:latin typeface="微軟正黑體" panose="020B0604030504040204" pitchFamily="34" charset="-120"/>
                <a:ea typeface="微軟正黑體" panose="020B0604030504040204" pitchFamily="34" charset="-120"/>
              </a:rPr>
              <a:t> </a:t>
            </a:r>
            <a:endParaRPr lang="zh-TW" altLang="en-US" spc="100"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pic>
        <p:nvPicPr>
          <p:cNvPr id="18" name="Picture 2" descr="卡通開本圖標閱讀翻閱字典開本圖標, 卡通字典圖標, 知識圖標, 書向量圖案素材免費下載，PNG，EPS和AI素材下載- Pngtree | Book  icons, Cartoons"/>
          <p:cNvPicPr>
            <a:picLocks noChangeAspect="1" noChangeArrowheads="1"/>
          </p:cNvPicPr>
          <p:nvPr/>
        </p:nvPicPr>
        <p:blipFill>
          <a:blip r:embed="rId3" cstate="print">
            <a:clrChange>
              <a:clrFrom>
                <a:srgbClr val="FCE3AA"/>
              </a:clrFrom>
              <a:clrTo>
                <a:srgbClr val="FCE3AA">
                  <a:alpha val="0"/>
                </a:srgbClr>
              </a:clrTo>
            </a:clrChange>
            <a:extLst>
              <a:ext uri="{BEBA8EAE-BF5A-486C-A8C5-ECC9F3942E4B}">
                <a14:imgProps xmlns:a14="http://schemas.microsoft.com/office/drawing/2010/main">
                  <a14:imgLayer r:embed="rId4">
                    <a14:imgEffect>
                      <a14:backgroundRemoval t="22381" b="83333" l="0" r="100000"/>
                    </a14:imgEffect>
                  </a14:imgLayer>
                </a14:imgProps>
              </a:ext>
            </a:extLst>
          </a:blip>
          <a:srcRect l="5749" t="24694" r="10222" b="19238"/>
          <a:stretch>
            <a:fillRect/>
          </a:stretch>
        </p:blipFill>
        <p:spPr bwMode="auto">
          <a:xfrm>
            <a:off x="367617" y="1087508"/>
            <a:ext cx="1079073" cy="720000"/>
          </a:xfrm>
          <a:prstGeom prst="rect">
            <a:avLst/>
          </a:prstGeom>
          <a:noFill/>
        </p:spPr>
      </p:pic>
      <p:cxnSp>
        <p:nvCxnSpPr>
          <p:cNvPr id="8" name="直線接點 7"/>
          <p:cNvCxnSpPr/>
          <p:nvPr/>
        </p:nvCxnSpPr>
        <p:spPr>
          <a:xfrm>
            <a:off x="6096000" y="2098982"/>
            <a:ext cx="0" cy="403200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9154" name="Picture 2"/>
          <p:cNvPicPr>
            <a:picLocks noChangeAspect="1" noChangeArrowheads="1"/>
          </p:cNvPicPr>
          <p:nvPr/>
        </p:nvPicPr>
        <p:blipFill rotWithShape="1">
          <a:blip r:embed="rId5"/>
          <a:srcRect l="55214" t="35038" r="17212" b="44364"/>
          <a:stretch/>
        </p:blipFill>
        <p:spPr bwMode="auto">
          <a:xfrm>
            <a:off x="596342" y="3229725"/>
            <a:ext cx="3751767" cy="1574831"/>
          </a:xfrm>
          <a:prstGeom prst="rect">
            <a:avLst/>
          </a:prstGeom>
          <a:noFill/>
          <a:ln w="9525">
            <a:noFill/>
            <a:miter lim="800000"/>
            <a:headEnd/>
            <a:tailEnd/>
          </a:ln>
          <a:effectLst/>
        </p:spPr>
      </p:pic>
      <p:sp>
        <p:nvSpPr>
          <p:cNvPr id="6" name="文字方塊 5">
            <a:extLst>
              <a:ext uri="{FF2B5EF4-FFF2-40B4-BE49-F238E27FC236}">
                <a16:creationId xmlns:a16="http://schemas.microsoft.com/office/drawing/2014/main" id="{26ECE42C-E60E-3CB5-783C-38B294C9B430}"/>
              </a:ext>
            </a:extLst>
          </p:cNvPr>
          <p:cNvSpPr txBox="1"/>
          <p:nvPr/>
        </p:nvSpPr>
        <p:spPr>
          <a:xfrm>
            <a:off x="673929" y="1958864"/>
            <a:ext cx="5234714" cy="1200329"/>
          </a:xfrm>
          <a:prstGeom prst="rect">
            <a:avLst/>
          </a:prstGeom>
          <a:noFill/>
        </p:spPr>
        <p:txBody>
          <a:bodyPr wrap="square">
            <a:spAutoFit/>
          </a:bodyPr>
          <a:lstStyle/>
          <a:p>
            <a:pPr>
              <a:lnSpc>
                <a:spcPct val="150000"/>
              </a:lnSpc>
            </a:pPr>
            <a:r>
              <a:rPr lang="zh-TW" altLang="en-US" sz="2400" b="1" dirty="0">
                <a:solidFill>
                  <a:srgbClr val="404040"/>
                </a:solidFill>
                <a:latin typeface="微軟正黑體" pitchFamily="34" charset="-120"/>
                <a:ea typeface="微軟正黑體" pitchFamily="34" charset="-120"/>
              </a:rPr>
              <a:t>量測數據</a:t>
            </a:r>
            <a:r>
              <a:rPr lang="zh-TW" altLang="en-US" sz="2400" dirty="0">
                <a:solidFill>
                  <a:srgbClr val="404040"/>
                </a:solidFill>
                <a:latin typeface="微軟正黑體" pitchFamily="34" charset="-120"/>
                <a:ea typeface="微軟正黑體" pitchFamily="34" charset="-120"/>
              </a:rPr>
              <a:t>：在</a:t>
            </a:r>
            <a:r>
              <a:rPr lang="zh-TW" altLang="en-US" sz="2400" b="1" dirty="0">
                <a:solidFill>
                  <a:srgbClr val="C00000"/>
                </a:solidFill>
                <a:latin typeface="微軟正黑體" pitchFamily="34" charset="-120"/>
                <a:ea typeface="微軟正黑體" pitchFamily="34" charset="-120"/>
              </a:rPr>
              <a:t>儀器有校正的前提</a:t>
            </a:r>
            <a:r>
              <a:rPr lang="zh-TW" altLang="en-US" sz="2400" dirty="0">
                <a:solidFill>
                  <a:srgbClr val="404040"/>
                </a:solidFill>
                <a:latin typeface="微軟正黑體" pitchFamily="34" charset="-120"/>
                <a:ea typeface="微軟正黑體" pitchFamily="34" charset="-120"/>
              </a:rPr>
              <a:t>下，建議使用最靠近排放源的量測數據。</a:t>
            </a:r>
            <a:endParaRPr lang="en-US" altLang="zh-TW" sz="2400" dirty="0">
              <a:solidFill>
                <a:srgbClr val="404040"/>
              </a:solidFill>
              <a:latin typeface="微軟正黑體" pitchFamily="34" charset="-120"/>
              <a:ea typeface="微軟正黑體" pitchFamily="34" charset="-120"/>
            </a:endParaRPr>
          </a:p>
        </p:txBody>
      </p:sp>
      <p:sp>
        <p:nvSpPr>
          <p:cNvPr id="13" name="矩形 12"/>
          <p:cNvSpPr/>
          <p:nvPr/>
        </p:nvSpPr>
        <p:spPr>
          <a:xfrm>
            <a:off x="6333380" y="1921070"/>
            <a:ext cx="5442500" cy="1132490"/>
          </a:xfrm>
          <a:prstGeom prst="rect">
            <a:avLst/>
          </a:prstGeom>
        </p:spPr>
        <p:txBody>
          <a:bodyPr wrap="square">
            <a:spAutoFit/>
          </a:bodyPr>
          <a:lstStyle/>
          <a:p>
            <a:pPr lvl="0">
              <a:lnSpc>
                <a:spcPct val="150000"/>
              </a:lnSpc>
            </a:pPr>
            <a:r>
              <a:rPr lang="zh-TW" altLang="en-US" sz="2400" b="1" dirty="0">
                <a:solidFill>
                  <a:srgbClr val="404040"/>
                </a:solidFill>
                <a:latin typeface="微軟正黑體" pitchFamily="34" charset="-120"/>
                <a:ea typeface="微軟正黑體" pitchFamily="34" charset="-120"/>
              </a:rPr>
              <a:t>非量測數據</a:t>
            </a:r>
            <a:r>
              <a:rPr lang="zh-TW" altLang="en-US" sz="2400" dirty="0">
                <a:solidFill>
                  <a:srgbClr val="404040"/>
                </a:solidFill>
                <a:latin typeface="微軟正黑體" pitchFamily="34" charset="-120"/>
                <a:ea typeface="微軟正黑體" pitchFamily="34" charset="-120"/>
              </a:rPr>
              <a:t>：如活動數據之採購憑據、使用量統計報表等。</a:t>
            </a:r>
            <a:endParaRPr lang="en-US" altLang="zh-TW" sz="2400" dirty="0">
              <a:solidFill>
                <a:srgbClr val="404040"/>
              </a:solidFill>
              <a:latin typeface="微軟正黑體" pitchFamily="34" charset="-120"/>
              <a:ea typeface="微軟正黑體" pitchFamily="34" charset="-120"/>
            </a:endParaRPr>
          </a:p>
        </p:txBody>
      </p:sp>
      <p:grpSp>
        <p:nvGrpSpPr>
          <p:cNvPr id="23" name="群組 22"/>
          <p:cNvGrpSpPr/>
          <p:nvPr/>
        </p:nvGrpSpPr>
        <p:grpSpPr>
          <a:xfrm>
            <a:off x="9786855" y="3065543"/>
            <a:ext cx="1800000" cy="2520000"/>
            <a:chOff x="7493656" y="3291736"/>
            <a:chExt cx="1479362" cy="2373082"/>
          </a:xfrm>
        </p:grpSpPr>
        <p:pic>
          <p:nvPicPr>
            <p:cNvPr id="10" name="圖片 9"/>
            <p:cNvPicPr>
              <a:picLocks noChangeAspect="1"/>
            </p:cNvPicPr>
            <p:nvPr/>
          </p:nvPicPr>
          <p:blipFill rotWithShape="1">
            <a:blip r:embed="rId6"/>
            <a:srcRect l="19862" t="17368" r="18915" b="13130"/>
            <a:stretch/>
          </p:blipFill>
          <p:spPr>
            <a:xfrm>
              <a:off x="7493656" y="3291736"/>
              <a:ext cx="1479362" cy="2373082"/>
            </a:xfrm>
            <a:prstGeom prst="rect">
              <a:avLst/>
            </a:prstGeom>
          </p:spPr>
        </p:pic>
        <p:sp>
          <p:nvSpPr>
            <p:cNvPr id="15" name="矩形 14"/>
            <p:cNvSpPr/>
            <p:nvPr/>
          </p:nvSpPr>
          <p:spPr>
            <a:xfrm>
              <a:off x="7713018" y="4227392"/>
              <a:ext cx="1260000" cy="369332"/>
            </a:xfrm>
            <a:prstGeom prst="rect">
              <a:avLst/>
            </a:prstGeom>
            <a:solidFill>
              <a:schemeClr val="bg1">
                <a:alpha val="70000"/>
              </a:schemeClr>
            </a:solidFill>
          </p:spPr>
          <p:txBody>
            <a:bodyPr wrap="none">
              <a:spAutoFit/>
            </a:bodyPr>
            <a:lstStyle/>
            <a:p>
              <a:r>
                <a:rPr lang="zh-TW" altLang="en-US" b="1" u="sng" dirty="0">
                  <a:solidFill>
                    <a:srgbClr val="404040"/>
                  </a:solidFill>
                  <a:latin typeface="微軟正黑體" pitchFamily="34" charset="-120"/>
                  <a:ea typeface="微軟正黑體" pitchFamily="34" charset="-120"/>
                </a:rPr>
                <a:t>使用量統計</a:t>
              </a:r>
              <a:endParaRPr lang="zh-TW" altLang="en-US" b="1" u="sng" dirty="0"/>
            </a:p>
          </p:txBody>
        </p:sp>
      </p:grpSp>
      <p:grpSp>
        <p:nvGrpSpPr>
          <p:cNvPr id="21" name="群組 20"/>
          <p:cNvGrpSpPr/>
          <p:nvPr/>
        </p:nvGrpSpPr>
        <p:grpSpPr>
          <a:xfrm>
            <a:off x="5286228" y="3159193"/>
            <a:ext cx="1658077" cy="2162820"/>
            <a:chOff x="9695070" y="3365130"/>
            <a:chExt cx="1800000" cy="2620593"/>
          </a:xfrm>
        </p:grpSpPr>
        <p:pic>
          <p:nvPicPr>
            <p:cNvPr id="20" name="圖片 19"/>
            <p:cNvPicPr>
              <a:picLocks noChangeAspect="1"/>
            </p:cNvPicPr>
            <p:nvPr/>
          </p:nvPicPr>
          <p:blipFill rotWithShape="1">
            <a:blip r:embed="rId7"/>
            <a:srcRect l="3039" t="4850" r="1601" b="1377"/>
            <a:stretch/>
          </p:blipFill>
          <p:spPr>
            <a:xfrm>
              <a:off x="9695070" y="3365130"/>
              <a:ext cx="1800000" cy="2620593"/>
            </a:xfrm>
            <a:prstGeom prst="rect">
              <a:avLst/>
            </a:prstGeom>
          </p:spPr>
        </p:pic>
        <p:sp>
          <p:nvSpPr>
            <p:cNvPr id="16" name="矩形 15"/>
            <p:cNvSpPr/>
            <p:nvPr/>
          </p:nvSpPr>
          <p:spPr>
            <a:xfrm>
              <a:off x="9711396" y="3513786"/>
              <a:ext cx="1202835" cy="559379"/>
            </a:xfrm>
            <a:prstGeom prst="rect">
              <a:avLst/>
            </a:prstGeom>
            <a:solidFill>
              <a:schemeClr val="bg1">
                <a:alpha val="70000"/>
              </a:schemeClr>
            </a:solidFill>
          </p:spPr>
          <p:txBody>
            <a:bodyPr wrap="none">
              <a:spAutoFit/>
            </a:bodyPr>
            <a:lstStyle/>
            <a:p>
              <a:r>
                <a:rPr lang="zh-TW" altLang="en-US" sz="2400" b="1" u="sng" dirty="0">
                  <a:solidFill>
                    <a:srgbClr val="404040"/>
                  </a:solidFill>
                  <a:latin typeface="微軟正黑體" pitchFamily="34" charset="-120"/>
                  <a:ea typeface="微軟正黑體" pitchFamily="34" charset="-120"/>
                </a:rPr>
                <a:t>電費單</a:t>
              </a:r>
              <a:endParaRPr lang="zh-TW" altLang="en-US" sz="2400" b="1" u="sng" dirty="0"/>
            </a:p>
          </p:txBody>
        </p:sp>
        <p:sp>
          <p:nvSpPr>
            <p:cNvPr id="25" name="矩形 24"/>
            <p:cNvSpPr/>
            <p:nvPr/>
          </p:nvSpPr>
          <p:spPr>
            <a:xfrm>
              <a:off x="10477218" y="3437895"/>
              <a:ext cx="828000" cy="108000"/>
            </a:xfrm>
            <a:prstGeom prst="rect">
              <a:avLst/>
            </a:prstGeom>
            <a:solidFill>
              <a:schemeClr val="bg1"/>
            </a:solidFill>
          </p:spPr>
          <p:txBody>
            <a:bodyPr wrap="none">
              <a:noAutofit/>
            </a:bodyPr>
            <a:lstStyle/>
            <a:p>
              <a:endParaRPr lang="zh-TW" altLang="en-US" dirty="0"/>
            </a:p>
          </p:txBody>
        </p:sp>
      </p:grpSp>
      <p:grpSp>
        <p:nvGrpSpPr>
          <p:cNvPr id="24" name="群組 23"/>
          <p:cNvGrpSpPr/>
          <p:nvPr/>
        </p:nvGrpSpPr>
        <p:grpSpPr>
          <a:xfrm>
            <a:off x="7801584" y="3200289"/>
            <a:ext cx="1714497" cy="1153182"/>
            <a:chOff x="7980573" y="3388440"/>
            <a:chExt cx="1714497" cy="1153182"/>
          </a:xfrm>
        </p:grpSpPr>
        <p:pic>
          <p:nvPicPr>
            <p:cNvPr id="11" name="圖片 10"/>
            <p:cNvPicPr>
              <a:picLocks noChangeAspect="1"/>
            </p:cNvPicPr>
            <p:nvPr/>
          </p:nvPicPr>
          <p:blipFill rotWithShape="1">
            <a:blip r:embed="rId8"/>
            <a:srcRect l="24061" t="3019" r="4985" b="63207"/>
            <a:stretch/>
          </p:blipFill>
          <p:spPr>
            <a:xfrm>
              <a:off x="7980573" y="3388440"/>
              <a:ext cx="1714497" cy="1153182"/>
            </a:xfrm>
            <a:prstGeom prst="rect">
              <a:avLst/>
            </a:prstGeom>
          </p:spPr>
        </p:pic>
        <p:sp>
          <p:nvSpPr>
            <p:cNvPr id="22" name="矩形 21"/>
            <p:cNvSpPr/>
            <p:nvPr/>
          </p:nvSpPr>
          <p:spPr>
            <a:xfrm>
              <a:off x="8138429" y="3452689"/>
              <a:ext cx="1107996" cy="369332"/>
            </a:xfrm>
            <a:prstGeom prst="rect">
              <a:avLst/>
            </a:prstGeom>
            <a:solidFill>
              <a:schemeClr val="bg1">
                <a:alpha val="70000"/>
              </a:schemeClr>
            </a:solidFill>
          </p:spPr>
          <p:txBody>
            <a:bodyPr wrap="none">
              <a:spAutoFit/>
            </a:bodyPr>
            <a:lstStyle/>
            <a:p>
              <a:r>
                <a:rPr lang="zh-TW" altLang="en-US" b="1" u="sng" dirty="0">
                  <a:solidFill>
                    <a:srgbClr val="404040"/>
                  </a:solidFill>
                  <a:latin typeface="微軟正黑體" pitchFamily="34" charset="-120"/>
                  <a:ea typeface="微軟正黑體" pitchFamily="34" charset="-120"/>
                </a:rPr>
                <a:t>採購憑據</a:t>
              </a:r>
              <a:endParaRPr lang="zh-TW" altLang="en-US" b="1" u="sng" dirty="0"/>
            </a:p>
          </p:txBody>
        </p:sp>
        <p:sp>
          <p:nvSpPr>
            <p:cNvPr id="19" name="矩形 18"/>
            <p:cNvSpPr/>
            <p:nvPr/>
          </p:nvSpPr>
          <p:spPr>
            <a:xfrm>
              <a:off x="9170463" y="3997155"/>
              <a:ext cx="396000" cy="216000"/>
            </a:xfrm>
            <a:prstGeom prst="rect">
              <a:avLst/>
            </a:prstGeom>
            <a:solidFill>
              <a:schemeClr val="bg1"/>
            </a:solidFill>
          </p:spPr>
          <p:txBody>
            <a:bodyPr wrap="none">
              <a:noAutofit/>
            </a:bodyPr>
            <a:lstStyle/>
            <a:p>
              <a:endParaRPr lang="zh-TW" altLang="en-US" dirty="0"/>
            </a:p>
          </p:txBody>
        </p:sp>
      </p:grpSp>
      <p:sp>
        <p:nvSpPr>
          <p:cNvPr id="2" name="文字方塊 1">
            <a:extLst>
              <a:ext uri="{FF2B5EF4-FFF2-40B4-BE49-F238E27FC236}">
                <a16:creationId xmlns:a16="http://schemas.microsoft.com/office/drawing/2014/main" id="{F3AD8C4A-29B2-455A-B86F-484F8E10B1AE}"/>
              </a:ext>
            </a:extLst>
          </p:cNvPr>
          <p:cNvSpPr txBox="1"/>
          <p:nvPr/>
        </p:nvSpPr>
        <p:spPr>
          <a:xfrm>
            <a:off x="3291286" y="5334634"/>
            <a:ext cx="7181636" cy="959109"/>
          </a:xfrm>
          <a:prstGeom prst="rect">
            <a:avLst/>
          </a:prstGeom>
          <a:noFill/>
        </p:spPr>
        <p:txBody>
          <a:bodyPr wrap="square" rtlCol="0">
            <a:spAutoFit/>
          </a:bodyPr>
          <a:lstStyle/>
          <a:p>
            <a:pPr>
              <a:lnSpc>
                <a:spcPct val="150000"/>
              </a:lnSpc>
            </a:pPr>
            <a:r>
              <a:rPr lang="zh-TW" altLang="en-US" sz="2000" b="1" dirty="0">
                <a:solidFill>
                  <a:schemeClr val="accent1"/>
                </a:solidFill>
                <a:latin typeface="微軟正黑體" panose="020B0604030504040204" pitchFamily="34" charset="-120"/>
                <a:ea typeface="微軟正黑體" panose="020B0604030504040204" pitchFamily="34" charset="-120"/>
              </a:rPr>
              <a:t>量測數據：電費單上用電度數（來自於量測結果）</a:t>
            </a:r>
            <a:endParaRPr lang="en-US" altLang="zh-TW" sz="2000" b="1" dirty="0">
              <a:solidFill>
                <a:schemeClr val="accent1"/>
              </a:solidFill>
              <a:latin typeface="微軟正黑體" panose="020B0604030504040204" pitchFamily="34" charset="-120"/>
              <a:ea typeface="微軟正黑體" panose="020B0604030504040204" pitchFamily="34" charset="-120"/>
            </a:endParaRPr>
          </a:p>
          <a:p>
            <a:pPr>
              <a:lnSpc>
                <a:spcPct val="150000"/>
              </a:lnSpc>
            </a:pPr>
            <a:r>
              <a:rPr lang="zh-TW" altLang="en-US" sz="2000" b="1" dirty="0">
                <a:solidFill>
                  <a:schemeClr val="accent1"/>
                </a:solidFill>
                <a:latin typeface="微軟正黑體" panose="020B0604030504040204" pitchFamily="34" charset="-120"/>
                <a:ea typeface="微軟正黑體" panose="020B0604030504040204" pitchFamily="34" charset="-120"/>
              </a:rPr>
              <a:t>非量測數據：電費單上費用回推用電量</a:t>
            </a:r>
          </a:p>
        </p:txBody>
      </p:sp>
      <p:sp>
        <p:nvSpPr>
          <p:cNvPr id="26" name="文字方塊 25">
            <a:extLst>
              <a:ext uri="{FF2B5EF4-FFF2-40B4-BE49-F238E27FC236}">
                <a16:creationId xmlns:a16="http://schemas.microsoft.com/office/drawing/2014/main" id="{93831FD4-66E0-4FD5-BF5B-9668D5CCBA98}"/>
              </a:ext>
            </a:extLst>
          </p:cNvPr>
          <p:cNvSpPr txBox="1"/>
          <p:nvPr/>
        </p:nvSpPr>
        <p:spPr>
          <a:xfrm>
            <a:off x="0" y="242008"/>
            <a:ext cx="12192000" cy="830997"/>
          </a:xfrm>
          <a:prstGeom prst="rect">
            <a:avLst/>
          </a:prstGeom>
          <a:noFill/>
        </p:spPr>
        <p:txBody>
          <a:bodyPr wrap="square" rtlCol="0">
            <a:spAutoFit/>
          </a:bodyPr>
          <a:lstStyle/>
          <a:p>
            <a:pPr algn="ctr"/>
            <a:r>
              <a:rPr lang="en-US" altLang="zh-TW" sz="4800" b="1" dirty="0">
                <a:solidFill>
                  <a:schemeClr val="tx1">
                    <a:lumMod val="65000"/>
                    <a:lumOff val="35000"/>
                  </a:schemeClr>
                </a:solidFill>
                <a:latin typeface="微軟正黑體" panose="020B0604030504040204" pitchFamily="34" charset="-120"/>
                <a:ea typeface="微軟正黑體" panose="020B0604030504040204" pitchFamily="34" charset="-120"/>
              </a:rPr>
              <a:t>STEP.3</a:t>
            </a: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 排放量計算</a:t>
            </a:r>
          </a:p>
        </p:txBody>
      </p:sp>
      <p:pic>
        <p:nvPicPr>
          <p:cNvPr id="28" name="圖形 27">
            <a:extLst>
              <a:ext uri="{FF2B5EF4-FFF2-40B4-BE49-F238E27FC236}">
                <a16:creationId xmlns:a16="http://schemas.microsoft.com/office/drawing/2014/main" id="{E949B538-5DAD-4EAE-A500-A8D5D8B89F9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2963" y="183098"/>
            <a:ext cx="1791313" cy="551629"/>
          </a:xfrm>
          <a:prstGeom prst="rect">
            <a:avLst/>
          </a:prstGeom>
        </p:spPr>
      </p:pic>
      <p:sp>
        <p:nvSpPr>
          <p:cNvPr id="4" name="文字方塊 3">
            <a:extLst>
              <a:ext uri="{FF2B5EF4-FFF2-40B4-BE49-F238E27FC236}">
                <a16:creationId xmlns:a16="http://schemas.microsoft.com/office/drawing/2014/main" id="{C372EE82-65BA-4DF5-2350-AE7CB633841A}"/>
              </a:ext>
            </a:extLst>
          </p:cNvPr>
          <p:cNvSpPr txBox="1"/>
          <p:nvPr/>
        </p:nvSpPr>
        <p:spPr>
          <a:xfrm>
            <a:off x="1078619" y="6371190"/>
            <a:ext cx="10164004" cy="369332"/>
          </a:xfrm>
          <a:prstGeom prst="rect">
            <a:avLst/>
          </a:prstGeom>
          <a:noFill/>
        </p:spPr>
        <p:txBody>
          <a:bodyPr wrap="square">
            <a:spAutoFit/>
          </a:bodyPr>
          <a:lstStyle/>
          <a:p>
            <a:r>
              <a:rPr lang="zh-TW" altLang="en-US" dirty="0">
                <a:solidFill>
                  <a:schemeClr val="accent1">
                    <a:lumMod val="75000"/>
                  </a:schemeClr>
                </a:solidFill>
                <a:latin typeface="微軟正黑體" panose="020B0604030504040204" pitchFamily="34" charset="-120"/>
                <a:ea typeface="微軟正黑體" panose="020B0604030504040204" pitchFamily="34" charset="-120"/>
              </a:rPr>
              <a:t>註</a:t>
            </a:r>
            <a:r>
              <a:rPr lang="en-US" altLang="zh-TW" dirty="0">
                <a:solidFill>
                  <a:schemeClr val="accent1">
                    <a:lumMod val="75000"/>
                  </a:schemeClr>
                </a:solidFill>
                <a:latin typeface="微軟正黑體" panose="020B0604030504040204" pitchFamily="34" charset="-120"/>
                <a:ea typeface="微軟正黑體" panose="020B0604030504040204" pitchFamily="34" charset="-120"/>
              </a:rPr>
              <a:t>:</a:t>
            </a:r>
            <a:r>
              <a:rPr lang="zh-TW" altLang="en-US" dirty="0">
                <a:solidFill>
                  <a:schemeClr val="accent1">
                    <a:lumMod val="75000"/>
                  </a:schemeClr>
                </a:solidFill>
                <a:latin typeface="微軟正黑體" panose="020B0604030504040204" pitchFamily="34" charset="-120"/>
                <a:ea typeface="微軟正黑體" panose="020B0604030504040204" pitchFamily="34" charset="-120"/>
              </a:rPr>
              <a:t>若同時具有量測與非量測活動數據時，建議採經校正儀器所量測之數據為佳。</a:t>
            </a:r>
          </a:p>
        </p:txBody>
      </p:sp>
    </p:spTree>
    <p:extLst>
      <p:ext uri="{BB962C8B-B14F-4D97-AF65-F5344CB8AC3E}">
        <p14:creationId xmlns:p14="http://schemas.microsoft.com/office/powerpoint/2010/main" val="21968797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F9691-CB6F-12A8-94CB-91D1A92DE3B6}"/>
            </a:ext>
          </a:extLst>
        </p:cNvPr>
        <p:cNvGrpSpPr/>
        <p:nvPr/>
      </p:nvGrpSpPr>
      <p:grpSpPr>
        <a:xfrm>
          <a:off x="0" y="0"/>
          <a:ext cx="0" cy="0"/>
          <a:chOff x="0" y="0"/>
          <a:chExt cx="0" cy="0"/>
        </a:xfrm>
      </p:grpSpPr>
      <p:sp>
        <p:nvSpPr>
          <p:cNvPr id="26" name="文字方塊 25">
            <a:extLst>
              <a:ext uri="{FF2B5EF4-FFF2-40B4-BE49-F238E27FC236}">
                <a16:creationId xmlns:a16="http://schemas.microsoft.com/office/drawing/2014/main" id="{03754F58-775A-B1EA-B2D0-0894DBFC8039}"/>
              </a:ext>
            </a:extLst>
          </p:cNvPr>
          <p:cNvSpPr txBox="1"/>
          <p:nvPr/>
        </p:nvSpPr>
        <p:spPr>
          <a:xfrm>
            <a:off x="0" y="242008"/>
            <a:ext cx="12192000" cy="830997"/>
          </a:xfrm>
          <a:prstGeom prst="rect">
            <a:avLst/>
          </a:prstGeom>
          <a:noFill/>
        </p:spPr>
        <p:txBody>
          <a:bodyPr wrap="square" rtlCol="0">
            <a:spAutoFit/>
          </a:bodyPr>
          <a:lstStyle/>
          <a:p>
            <a:pPr algn="ctr"/>
            <a:r>
              <a:rPr lang="en-US" altLang="zh-TW" sz="4800" b="1" dirty="0">
                <a:solidFill>
                  <a:schemeClr val="tx1">
                    <a:lumMod val="65000"/>
                    <a:lumOff val="35000"/>
                  </a:schemeClr>
                </a:solidFill>
                <a:latin typeface="微軟正黑體" panose="020B0604030504040204" pitchFamily="34" charset="-120"/>
                <a:ea typeface="微軟正黑體" panose="020B0604030504040204" pitchFamily="34" charset="-120"/>
              </a:rPr>
              <a:t>STEP.3</a:t>
            </a: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 排放量計算</a:t>
            </a:r>
          </a:p>
        </p:txBody>
      </p:sp>
      <p:pic>
        <p:nvPicPr>
          <p:cNvPr id="28" name="圖形 27">
            <a:extLst>
              <a:ext uri="{FF2B5EF4-FFF2-40B4-BE49-F238E27FC236}">
                <a16:creationId xmlns:a16="http://schemas.microsoft.com/office/drawing/2014/main" id="{854339D6-E598-E166-B417-D0F4A73A31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2963" y="183098"/>
            <a:ext cx="1791313" cy="551629"/>
          </a:xfrm>
          <a:prstGeom prst="rect">
            <a:avLst/>
          </a:prstGeom>
        </p:spPr>
      </p:pic>
      <p:sp>
        <p:nvSpPr>
          <p:cNvPr id="3" name="矩形 2">
            <a:extLst>
              <a:ext uri="{FF2B5EF4-FFF2-40B4-BE49-F238E27FC236}">
                <a16:creationId xmlns:a16="http://schemas.microsoft.com/office/drawing/2014/main" id="{CCE3713B-2CFB-461D-8459-3B32F3A2339F}"/>
              </a:ext>
            </a:extLst>
          </p:cNvPr>
          <p:cNvSpPr/>
          <p:nvPr/>
        </p:nvSpPr>
        <p:spPr>
          <a:xfrm>
            <a:off x="491024" y="1616659"/>
            <a:ext cx="6926028" cy="3842142"/>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42913" indent="-342900">
              <a:lnSpc>
                <a:spcPts val="3600"/>
              </a:lnSpc>
              <a:spcAft>
                <a:spcPts val="600"/>
              </a:spcAft>
              <a:buFont typeface="Wingdings" panose="05000000000000000000" pitchFamily="2" charset="2"/>
              <a:buChar char="Ø"/>
            </a:pPr>
            <a:r>
              <a:rPr lang="zh-TW" altLang="en-US" sz="2800" dirty="0">
                <a:solidFill>
                  <a:schemeClr val="bg2">
                    <a:lumMod val="25000"/>
                  </a:schemeClr>
                </a:solidFill>
                <a:latin typeface="微軟正黑體" panose="020B0604030504040204" pitchFamily="34" charset="-120"/>
                <a:ea typeface="微軟正黑體" panose="020B0604030504040204" pitchFamily="34" charset="-120"/>
              </a:rPr>
              <a:t>排放係數來源（盤查管理辦法</a:t>
            </a:r>
            <a:r>
              <a:rPr lang="zh-TW" altLang="en-US" sz="2800" b="1" dirty="0">
                <a:solidFill>
                  <a:schemeClr val="bg2">
                    <a:lumMod val="25000"/>
                  </a:schemeClr>
                </a:solidFill>
                <a:latin typeface="微軟正黑體" panose="020B0604030504040204" pitchFamily="34" charset="-120"/>
                <a:ea typeface="微軟正黑體" panose="020B0604030504040204" pitchFamily="34" charset="-120"/>
              </a:rPr>
              <a:t>第</a:t>
            </a:r>
            <a:r>
              <a:rPr lang="en-US" altLang="zh-TW" sz="2800" b="1" dirty="0">
                <a:solidFill>
                  <a:schemeClr val="bg2">
                    <a:lumMod val="25000"/>
                  </a:schemeClr>
                </a:solidFill>
                <a:latin typeface="微軟正黑體" panose="020B0604030504040204" pitchFamily="34" charset="-120"/>
                <a:ea typeface="微軟正黑體" panose="020B0604030504040204" pitchFamily="34" charset="-120"/>
              </a:rPr>
              <a:t>4</a:t>
            </a:r>
            <a:r>
              <a:rPr lang="zh-TW" altLang="en-US" sz="2800" b="1" dirty="0">
                <a:solidFill>
                  <a:schemeClr val="bg2">
                    <a:lumMod val="25000"/>
                  </a:schemeClr>
                </a:solidFill>
                <a:latin typeface="微軟正黑體" panose="020B0604030504040204" pitchFamily="34" charset="-120"/>
                <a:ea typeface="微軟正黑體" panose="020B0604030504040204" pitchFamily="34" charset="-120"/>
              </a:rPr>
              <a:t>條</a:t>
            </a:r>
            <a:r>
              <a:rPr lang="zh-TW" altLang="en-US" sz="2800" dirty="0">
                <a:solidFill>
                  <a:schemeClr val="bg2">
                    <a:lumMod val="25000"/>
                  </a:schemeClr>
                </a:solidFill>
                <a:latin typeface="微軟正黑體" panose="020B0604030504040204" pitchFamily="34" charset="-120"/>
                <a:ea typeface="微軟正黑體" panose="020B0604030504040204" pitchFamily="34" charset="-120"/>
              </a:rPr>
              <a:t>）</a:t>
            </a:r>
            <a:endParaRPr lang="zh-TW" altLang="en-US" sz="2800" baseline="-25000" dirty="0">
              <a:solidFill>
                <a:schemeClr val="bg2">
                  <a:lumMod val="25000"/>
                </a:schemeClr>
              </a:solidFill>
              <a:latin typeface="微軟正黑體" panose="020B0604030504040204" pitchFamily="34" charset="-120"/>
              <a:ea typeface="微軟正黑體" panose="020B0604030504040204" pitchFamily="34" charset="-120"/>
            </a:endParaRPr>
          </a:p>
          <a:p>
            <a:pPr marL="900113" lvl="1" indent="-342900">
              <a:lnSpc>
                <a:spcPts val="3600"/>
              </a:lnSpc>
              <a:spcAft>
                <a:spcPts val="600"/>
              </a:spcAft>
              <a:buFont typeface="Wingdings" panose="05000000000000000000" pitchFamily="2" charset="2"/>
              <a:buChar char="ü"/>
            </a:pPr>
            <a:r>
              <a:rPr lang="zh-TW" altLang="en-US" sz="2800" b="1" dirty="0">
                <a:solidFill>
                  <a:schemeClr val="bg2">
                    <a:lumMod val="25000"/>
                  </a:schemeClr>
                </a:solidFill>
                <a:latin typeface="微軟正黑體" panose="020B0604030504040204" pitchFamily="34" charset="-120"/>
                <a:ea typeface="微軟正黑體" panose="020B0604030504040204" pitchFamily="34" charset="-120"/>
              </a:rPr>
              <a:t>採用中央主管機關公告之溫室氣體排放係數</a:t>
            </a:r>
            <a:endParaRPr lang="en-US" altLang="zh-TW" sz="2800" dirty="0">
              <a:solidFill>
                <a:schemeClr val="bg2">
                  <a:lumMod val="25000"/>
                </a:schemeClr>
              </a:solidFill>
              <a:latin typeface="微軟正黑體" panose="020B0604030504040204" pitchFamily="34" charset="-120"/>
              <a:ea typeface="微軟正黑體" panose="020B0604030504040204" pitchFamily="34" charset="-120"/>
            </a:endParaRPr>
          </a:p>
          <a:p>
            <a:pPr marL="900113" lvl="1" indent="-342900">
              <a:lnSpc>
                <a:spcPts val="3600"/>
              </a:lnSpc>
              <a:spcAft>
                <a:spcPts val="600"/>
              </a:spcAft>
              <a:buFont typeface="Wingdings" panose="05000000000000000000" pitchFamily="2" charset="2"/>
              <a:buChar char="ü"/>
            </a:pPr>
            <a:r>
              <a:rPr lang="zh-TW" altLang="en-US" sz="2800" b="1" dirty="0">
                <a:solidFill>
                  <a:srgbClr val="404040"/>
                </a:solidFill>
                <a:latin typeface="Times New Roman" panose="02020603050405020304" pitchFamily="18" charset="0"/>
                <a:ea typeface="微軟正黑體" panose="020B0604030504040204" pitchFamily="34" charset="-120"/>
                <a:cs typeface="Times New Roman" panose="02020603050405020304" pitchFamily="18" charset="0"/>
              </a:rPr>
              <a:t>國際文獻或檢測報告所得之自廠係數</a:t>
            </a:r>
          </a:p>
          <a:p>
            <a:pPr marL="1357313" lvl="2" indent="-342900">
              <a:lnSpc>
                <a:spcPct val="150000"/>
              </a:lnSpc>
              <a:spcAft>
                <a:spcPts val="600"/>
              </a:spcAft>
              <a:buFont typeface="Wingdings" panose="05000000000000000000" pitchFamily="2" charset="2"/>
              <a:buChar char="Ø"/>
            </a:pPr>
            <a:r>
              <a:rPr lang="zh-TW" altLang="en-US" sz="2400" dirty="0">
                <a:solidFill>
                  <a:srgbClr val="404040"/>
                </a:solidFill>
                <a:latin typeface="Times New Roman" panose="02020603050405020304" pitchFamily="18" charset="0"/>
                <a:ea typeface="微軟正黑體" panose="020B0604030504040204" pitchFamily="34" charset="-120"/>
                <a:cs typeface="Times New Roman" panose="02020603050405020304" pitchFamily="18" charset="0"/>
              </a:rPr>
              <a:t>如國際產業工會所發布的文獻，應備註文獻資料來源</a:t>
            </a:r>
          </a:p>
          <a:p>
            <a:pPr marL="1357313" lvl="2" indent="-342900">
              <a:lnSpc>
                <a:spcPct val="150000"/>
              </a:lnSpc>
              <a:spcAft>
                <a:spcPts val="600"/>
              </a:spcAft>
              <a:buFont typeface="Wingdings" panose="05000000000000000000" pitchFamily="2" charset="2"/>
              <a:buChar char="Ø"/>
            </a:pPr>
            <a:r>
              <a:rPr lang="zh-TW" altLang="en-US" sz="2400" dirty="0">
                <a:solidFill>
                  <a:srgbClr val="404040"/>
                </a:solidFill>
                <a:latin typeface="Times New Roman" panose="02020603050405020304" pitchFamily="18" charset="0"/>
                <a:ea typeface="微軟正黑體" panose="020B0604030504040204" pitchFamily="34" charset="-120"/>
                <a:cs typeface="Times New Roman" panose="02020603050405020304" pitchFamily="18" charset="0"/>
              </a:rPr>
              <a:t>自廠係數應檢具檢測報告等佐證資料</a:t>
            </a:r>
          </a:p>
        </p:txBody>
      </p:sp>
      <p:grpSp>
        <p:nvGrpSpPr>
          <p:cNvPr id="5" name="群組 4">
            <a:extLst>
              <a:ext uri="{FF2B5EF4-FFF2-40B4-BE49-F238E27FC236}">
                <a16:creationId xmlns:a16="http://schemas.microsoft.com/office/drawing/2014/main" id="{96BE85D1-7E0F-4BB8-AF4C-F3268E128698}"/>
              </a:ext>
            </a:extLst>
          </p:cNvPr>
          <p:cNvGrpSpPr/>
          <p:nvPr/>
        </p:nvGrpSpPr>
        <p:grpSpPr>
          <a:xfrm>
            <a:off x="7753097" y="1505395"/>
            <a:ext cx="3648077" cy="5110597"/>
            <a:chOff x="7467601" y="1509278"/>
            <a:chExt cx="3648077" cy="5110597"/>
          </a:xfrm>
        </p:grpSpPr>
        <p:grpSp>
          <p:nvGrpSpPr>
            <p:cNvPr id="9" name="群組 8">
              <a:extLst>
                <a:ext uri="{FF2B5EF4-FFF2-40B4-BE49-F238E27FC236}">
                  <a16:creationId xmlns:a16="http://schemas.microsoft.com/office/drawing/2014/main" id="{6F63C96D-4B81-43C9-A801-F088D6A45A04}"/>
                </a:ext>
              </a:extLst>
            </p:cNvPr>
            <p:cNvGrpSpPr/>
            <p:nvPr/>
          </p:nvGrpSpPr>
          <p:grpSpPr>
            <a:xfrm>
              <a:off x="7467601" y="1509278"/>
              <a:ext cx="3648077" cy="5110597"/>
              <a:chOff x="5781676" y="2918760"/>
              <a:chExt cx="3648077" cy="5110597"/>
            </a:xfrm>
          </p:grpSpPr>
          <p:pic>
            <p:nvPicPr>
              <p:cNvPr id="14" name="圖片 13">
                <a:extLst>
                  <a:ext uri="{FF2B5EF4-FFF2-40B4-BE49-F238E27FC236}">
                    <a16:creationId xmlns:a16="http://schemas.microsoft.com/office/drawing/2014/main" id="{FD1467F8-0599-4C0E-B933-C6AFFC0DF735}"/>
                  </a:ext>
                </a:extLst>
              </p:cNvPr>
              <p:cNvPicPr>
                <a:picLocks noChangeAspect="1"/>
              </p:cNvPicPr>
              <p:nvPr/>
            </p:nvPicPr>
            <p:blipFill>
              <a:blip r:embed="rId5"/>
              <a:stretch>
                <a:fillRect/>
              </a:stretch>
            </p:blipFill>
            <p:spPr>
              <a:xfrm>
                <a:off x="6198447" y="3806799"/>
                <a:ext cx="2833576" cy="4046324"/>
              </a:xfrm>
              <a:prstGeom prst="rect">
                <a:avLst/>
              </a:prstGeom>
              <a:ln>
                <a:noFill/>
              </a:ln>
              <a:effectLst>
                <a:outerShdw blurRad="292100" dist="139700" dir="2700000" algn="tl" rotWithShape="0">
                  <a:srgbClr val="333333">
                    <a:alpha val="65000"/>
                  </a:srgbClr>
                </a:outerShdw>
              </a:effectLst>
            </p:spPr>
          </p:pic>
          <p:grpSp>
            <p:nvGrpSpPr>
              <p:cNvPr id="29" name="群組 28">
                <a:extLst>
                  <a:ext uri="{FF2B5EF4-FFF2-40B4-BE49-F238E27FC236}">
                    <a16:creationId xmlns:a16="http://schemas.microsoft.com/office/drawing/2014/main" id="{D739E806-10F9-47E7-8880-157B1347D6D2}"/>
                  </a:ext>
                </a:extLst>
              </p:cNvPr>
              <p:cNvGrpSpPr/>
              <p:nvPr/>
            </p:nvGrpSpPr>
            <p:grpSpPr>
              <a:xfrm>
                <a:off x="5781676" y="2918760"/>
                <a:ext cx="3648077" cy="5110597"/>
                <a:chOff x="6252578" y="2160932"/>
                <a:chExt cx="3080745" cy="3972105"/>
              </a:xfrm>
            </p:grpSpPr>
            <p:sp>
              <p:nvSpPr>
                <p:cNvPr id="30" name="圓角矩形 12">
                  <a:extLst>
                    <a:ext uri="{FF2B5EF4-FFF2-40B4-BE49-F238E27FC236}">
                      <a16:creationId xmlns:a16="http://schemas.microsoft.com/office/drawing/2014/main" id="{545F6A26-412D-4922-85AF-B27A2F2986B0}"/>
                    </a:ext>
                  </a:extLst>
                </p:cNvPr>
                <p:cNvSpPr/>
                <p:nvPr/>
              </p:nvSpPr>
              <p:spPr>
                <a:xfrm>
                  <a:off x="6252578" y="2498317"/>
                  <a:ext cx="3080745" cy="3634720"/>
                </a:xfrm>
                <a:prstGeom prst="roundRect">
                  <a:avLst>
                    <a:gd name="adj" fmla="val 10693"/>
                  </a:avLst>
                </a:prstGeom>
                <a:noFill/>
                <a:ln w="19050">
                  <a:solidFill>
                    <a:schemeClr val="accent5">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just">
                    <a:lnSpc>
                      <a:spcPct val="150000"/>
                    </a:lnSpc>
                    <a:spcBef>
                      <a:spcPts val="1200"/>
                    </a:spcBef>
                    <a:spcAft>
                      <a:spcPts val="1200"/>
                    </a:spcAft>
                  </a:pPr>
                  <a:endParaRPr lang="en-US" altLang="zh-TW" sz="2000" dirty="0">
                    <a:solidFill>
                      <a:srgbClr val="40404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31" name="矩形: 圓角 30">
                  <a:extLst>
                    <a:ext uri="{FF2B5EF4-FFF2-40B4-BE49-F238E27FC236}">
                      <a16:creationId xmlns:a16="http://schemas.microsoft.com/office/drawing/2014/main" id="{08A3D95C-B08F-459F-8397-45F17D037ADE}"/>
                    </a:ext>
                  </a:extLst>
                </p:cNvPr>
                <p:cNvSpPr/>
                <p:nvPr/>
              </p:nvSpPr>
              <p:spPr>
                <a:xfrm>
                  <a:off x="6412192" y="2160932"/>
                  <a:ext cx="2761508" cy="638388"/>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altLang="en-US" sz="2400" b="1" dirty="0">
                      <a:latin typeface="微軟正黑體" panose="020B0604030504040204" pitchFamily="34" charset="-120"/>
                      <a:ea typeface="微軟正黑體" panose="020B0604030504040204" pitchFamily="34" charset="-120"/>
                    </a:rPr>
                    <a:t>環境部公告溫室氣體排放係數 </a:t>
                  </a:r>
                  <a:r>
                    <a:rPr lang="en-US" altLang="zh-TW" sz="2400" b="1" dirty="0">
                      <a:latin typeface="微軟正黑體" panose="020B0604030504040204" pitchFamily="34" charset="-120"/>
                      <a:ea typeface="微軟正黑體" panose="020B0604030504040204" pitchFamily="34" charset="-120"/>
                    </a:rPr>
                    <a:t>(113.02.05)</a:t>
                  </a:r>
                  <a:endParaRPr lang="zh-TW" altLang="en-US" sz="2400" b="1" dirty="0">
                    <a:latin typeface="微軟正黑體" panose="020B0604030504040204" pitchFamily="34" charset="-120"/>
                    <a:ea typeface="微軟正黑體" panose="020B0604030504040204" pitchFamily="34" charset="-120"/>
                  </a:endParaRPr>
                </a:p>
              </p:txBody>
            </p:sp>
          </p:grpSp>
        </p:grpSp>
        <p:pic>
          <p:nvPicPr>
            <p:cNvPr id="12" name="圖片 11">
              <a:extLst>
                <a:ext uri="{FF2B5EF4-FFF2-40B4-BE49-F238E27FC236}">
                  <a16:creationId xmlns:a16="http://schemas.microsoft.com/office/drawing/2014/main" id="{0DDC90F9-F686-4099-AAD8-8B3B25540A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38074" y="3026884"/>
              <a:ext cx="915497" cy="915497"/>
            </a:xfrm>
            <a:prstGeom prst="rect">
              <a:avLst/>
            </a:prstGeom>
            <a:ln>
              <a:solidFill>
                <a:schemeClr val="tx1"/>
              </a:solidFill>
            </a:ln>
          </p:spPr>
        </p:pic>
      </p:grpSp>
      <p:sp>
        <p:nvSpPr>
          <p:cNvPr id="7" name="箭號: 向右 6">
            <a:extLst>
              <a:ext uri="{FF2B5EF4-FFF2-40B4-BE49-F238E27FC236}">
                <a16:creationId xmlns:a16="http://schemas.microsoft.com/office/drawing/2014/main" id="{F5C70A01-2D02-41FD-BB7B-AE3A270F8CA5}"/>
              </a:ext>
            </a:extLst>
          </p:cNvPr>
          <p:cNvSpPr/>
          <p:nvPr/>
        </p:nvSpPr>
        <p:spPr>
          <a:xfrm>
            <a:off x="7370454" y="2347063"/>
            <a:ext cx="463369" cy="488393"/>
          </a:xfrm>
          <a:prstGeom prst="right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Tree>
    <p:extLst>
      <p:ext uri="{BB962C8B-B14F-4D97-AF65-F5344CB8AC3E}">
        <p14:creationId xmlns:p14="http://schemas.microsoft.com/office/powerpoint/2010/main" val="21115892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736F5-C31B-48CF-A9AB-51BB51F6984C}"/>
            </a:ext>
          </a:extLst>
        </p:cNvPr>
        <p:cNvGrpSpPr/>
        <p:nvPr/>
      </p:nvGrpSpPr>
      <p:grpSpPr>
        <a:xfrm>
          <a:off x="0" y="0"/>
          <a:ext cx="0" cy="0"/>
          <a:chOff x="0" y="0"/>
          <a:chExt cx="0" cy="0"/>
        </a:xfrm>
      </p:grpSpPr>
      <p:sp>
        <p:nvSpPr>
          <p:cNvPr id="26" name="文字方塊 25">
            <a:extLst>
              <a:ext uri="{FF2B5EF4-FFF2-40B4-BE49-F238E27FC236}">
                <a16:creationId xmlns:a16="http://schemas.microsoft.com/office/drawing/2014/main" id="{2944033F-9B5D-0BBB-3B67-5ADDF8B00622}"/>
              </a:ext>
            </a:extLst>
          </p:cNvPr>
          <p:cNvSpPr txBox="1"/>
          <p:nvPr/>
        </p:nvSpPr>
        <p:spPr>
          <a:xfrm>
            <a:off x="0" y="242008"/>
            <a:ext cx="12192000" cy="830997"/>
          </a:xfrm>
          <a:prstGeom prst="rect">
            <a:avLst/>
          </a:prstGeom>
          <a:noFill/>
        </p:spPr>
        <p:txBody>
          <a:bodyPr wrap="square" rtlCol="0">
            <a:spAutoFit/>
          </a:bodyPr>
          <a:lstStyle/>
          <a:p>
            <a:pPr algn="ctr"/>
            <a:r>
              <a:rPr lang="en-US" altLang="zh-TW" sz="4800" b="1" dirty="0">
                <a:solidFill>
                  <a:schemeClr val="tx1">
                    <a:lumMod val="65000"/>
                    <a:lumOff val="35000"/>
                  </a:schemeClr>
                </a:solidFill>
                <a:latin typeface="微軟正黑體" panose="020B0604030504040204" pitchFamily="34" charset="-120"/>
                <a:ea typeface="微軟正黑體" panose="020B0604030504040204" pitchFamily="34" charset="-120"/>
              </a:rPr>
              <a:t>STEP.3</a:t>
            </a: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 排放量計算</a:t>
            </a:r>
          </a:p>
        </p:txBody>
      </p:sp>
      <p:pic>
        <p:nvPicPr>
          <p:cNvPr id="28" name="圖形 27">
            <a:extLst>
              <a:ext uri="{FF2B5EF4-FFF2-40B4-BE49-F238E27FC236}">
                <a16:creationId xmlns:a16="http://schemas.microsoft.com/office/drawing/2014/main" id="{EFD5DC48-A9B6-060A-4FAF-A2BC912EE5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2963" y="183098"/>
            <a:ext cx="1791313" cy="551629"/>
          </a:xfrm>
          <a:prstGeom prst="rect">
            <a:avLst/>
          </a:prstGeom>
        </p:spPr>
      </p:pic>
      <p:sp>
        <p:nvSpPr>
          <p:cNvPr id="2" name="矩形 1">
            <a:extLst>
              <a:ext uri="{FF2B5EF4-FFF2-40B4-BE49-F238E27FC236}">
                <a16:creationId xmlns:a16="http://schemas.microsoft.com/office/drawing/2014/main" id="{CCE3713B-2CFB-461D-8459-3B32F3A2339F}"/>
              </a:ext>
            </a:extLst>
          </p:cNvPr>
          <p:cNvSpPr/>
          <p:nvPr/>
        </p:nvSpPr>
        <p:spPr>
          <a:xfrm>
            <a:off x="68094" y="1289057"/>
            <a:ext cx="6277693" cy="2621359"/>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42913" indent="-342900">
              <a:lnSpc>
                <a:spcPct val="150000"/>
              </a:lnSpc>
              <a:spcAft>
                <a:spcPts val="600"/>
              </a:spcAft>
              <a:buFont typeface="Wingdings" panose="05000000000000000000" pitchFamily="2" charset="2"/>
              <a:buChar char="Ø"/>
            </a:pPr>
            <a:r>
              <a:rPr lang="zh-TW" altLang="en-US" sz="2400" dirty="0">
                <a:solidFill>
                  <a:schemeClr val="bg2">
                    <a:lumMod val="25000"/>
                  </a:schemeClr>
                </a:solidFill>
                <a:latin typeface="微軟正黑體" panose="020B0604030504040204" pitchFamily="34" charset="-120"/>
                <a:ea typeface="微軟正黑體" panose="020B0604030504040204" pitchFamily="34" charset="-120"/>
              </a:rPr>
              <a:t>燃料熱值檢測規定（盤查管理辦法</a:t>
            </a:r>
            <a:r>
              <a:rPr lang="zh-TW" altLang="en-US" sz="2400" b="1" dirty="0">
                <a:solidFill>
                  <a:schemeClr val="bg2">
                    <a:lumMod val="25000"/>
                  </a:schemeClr>
                </a:solidFill>
                <a:latin typeface="微軟正黑體" panose="020B0604030504040204" pitchFamily="34" charset="-120"/>
                <a:ea typeface="微軟正黑體" panose="020B0604030504040204" pitchFamily="34" charset="-120"/>
              </a:rPr>
              <a:t>第</a:t>
            </a:r>
            <a:r>
              <a:rPr lang="en-US" altLang="zh-TW" sz="2400" b="1" dirty="0">
                <a:solidFill>
                  <a:schemeClr val="bg2">
                    <a:lumMod val="25000"/>
                  </a:schemeClr>
                </a:solidFill>
                <a:latin typeface="微軟正黑體" panose="020B0604030504040204" pitchFamily="34" charset="-120"/>
                <a:ea typeface="微軟正黑體" panose="020B0604030504040204" pitchFamily="34" charset="-120"/>
              </a:rPr>
              <a:t>5</a:t>
            </a:r>
            <a:r>
              <a:rPr lang="zh-TW" altLang="en-US" sz="2400" b="1" dirty="0">
                <a:solidFill>
                  <a:schemeClr val="bg2">
                    <a:lumMod val="25000"/>
                  </a:schemeClr>
                </a:solidFill>
                <a:latin typeface="微軟正黑體" panose="020B0604030504040204" pitchFamily="34" charset="-120"/>
                <a:ea typeface="微軟正黑體" panose="020B0604030504040204" pitchFamily="34" charset="-120"/>
              </a:rPr>
              <a:t>條</a:t>
            </a:r>
            <a:r>
              <a:rPr lang="zh-TW" altLang="en-US" sz="2400" dirty="0">
                <a:solidFill>
                  <a:schemeClr val="bg2">
                    <a:lumMod val="25000"/>
                  </a:schemeClr>
                </a:solidFill>
                <a:latin typeface="微軟正黑體" panose="020B0604030504040204" pitchFamily="34" charset="-120"/>
                <a:ea typeface="微軟正黑體" panose="020B0604030504040204" pitchFamily="34" charset="-120"/>
              </a:rPr>
              <a:t>）</a:t>
            </a:r>
            <a:endParaRPr lang="en-US" altLang="zh-TW" sz="2400" dirty="0">
              <a:solidFill>
                <a:schemeClr val="bg2">
                  <a:lumMod val="25000"/>
                </a:schemeClr>
              </a:solidFill>
              <a:latin typeface="微軟正黑體" panose="020B0604030504040204" pitchFamily="34" charset="-120"/>
              <a:ea typeface="微軟正黑體" panose="020B0604030504040204" pitchFamily="34" charset="-120"/>
            </a:endParaRPr>
          </a:p>
          <a:p>
            <a:pPr marL="900113" lvl="1" indent="-342900">
              <a:lnSpc>
                <a:spcPts val="3000"/>
              </a:lnSpc>
              <a:buFont typeface="Wingdings" panose="05000000000000000000" pitchFamily="2" charset="2"/>
              <a:buChar char="ü"/>
            </a:pPr>
            <a:r>
              <a:rPr lang="zh-TW" altLang="en-US" sz="2400"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rPr>
              <a:t>執行燃料熱值及原（物）料與燃料碳含量之檢測，應由中央主管機關許可之環境檢驗測定機構、取得</a:t>
            </a:r>
            <a:r>
              <a:rPr lang="en-US" altLang="zh-TW" sz="2400" b="1"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CNS 17025</a:t>
            </a:r>
            <a:r>
              <a:rPr lang="zh-TW" altLang="en-US" sz="2400"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rPr>
              <a:t>或</a:t>
            </a:r>
            <a:r>
              <a:rPr lang="en-US" altLang="zh-TW" sz="2400" b="1"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ISO/IEC 17025</a:t>
            </a:r>
            <a:r>
              <a:rPr lang="zh-TW" altLang="en-US" sz="2400"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rPr>
              <a:t>認證之實驗室或檢測機構，依據右列最新版次檢測方法為之</a:t>
            </a:r>
          </a:p>
        </p:txBody>
      </p:sp>
      <p:grpSp>
        <p:nvGrpSpPr>
          <p:cNvPr id="4" name="群組 3">
            <a:extLst>
              <a:ext uri="{FF2B5EF4-FFF2-40B4-BE49-F238E27FC236}">
                <a16:creationId xmlns:a16="http://schemas.microsoft.com/office/drawing/2014/main" id="{89BF29EA-5069-4657-BBE3-BFFA37063382}"/>
              </a:ext>
            </a:extLst>
          </p:cNvPr>
          <p:cNvGrpSpPr/>
          <p:nvPr/>
        </p:nvGrpSpPr>
        <p:grpSpPr>
          <a:xfrm>
            <a:off x="298820" y="3880246"/>
            <a:ext cx="5795819" cy="2578316"/>
            <a:chOff x="5544600" y="1313657"/>
            <a:chExt cx="4894480" cy="2003942"/>
          </a:xfrm>
        </p:grpSpPr>
        <p:sp>
          <p:nvSpPr>
            <p:cNvPr id="44" name="圓角矩形 12">
              <a:extLst>
                <a:ext uri="{FF2B5EF4-FFF2-40B4-BE49-F238E27FC236}">
                  <a16:creationId xmlns:a16="http://schemas.microsoft.com/office/drawing/2014/main" id="{E06E11DD-BE05-40F5-BE72-74BAF1C4E8B9}"/>
                </a:ext>
              </a:extLst>
            </p:cNvPr>
            <p:cNvSpPr/>
            <p:nvPr/>
          </p:nvSpPr>
          <p:spPr>
            <a:xfrm>
              <a:off x="5544600" y="1489160"/>
              <a:ext cx="4894480" cy="1828439"/>
            </a:xfrm>
            <a:prstGeom prst="roundRect">
              <a:avLst>
                <a:gd name="adj" fmla="val 10693"/>
              </a:avLst>
            </a:prstGeom>
            <a:noFill/>
            <a:ln w="19050">
              <a:solidFill>
                <a:schemeClr val="accent5">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just">
                <a:lnSpc>
                  <a:spcPct val="150000"/>
                </a:lnSpc>
                <a:spcBef>
                  <a:spcPts val="1200"/>
                </a:spcBef>
                <a:spcAft>
                  <a:spcPts val="1200"/>
                </a:spcAft>
              </a:pPr>
              <a:endParaRPr lang="en-US" altLang="zh-TW" sz="2000" dirty="0">
                <a:solidFill>
                  <a:srgbClr val="40404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45" name="矩形: 圓角 44">
              <a:extLst>
                <a:ext uri="{FF2B5EF4-FFF2-40B4-BE49-F238E27FC236}">
                  <a16:creationId xmlns:a16="http://schemas.microsoft.com/office/drawing/2014/main" id="{E55FFA39-AC0D-43AD-89D3-6273E0D6D296}"/>
                </a:ext>
              </a:extLst>
            </p:cNvPr>
            <p:cNvSpPr/>
            <p:nvPr/>
          </p:nvSpPr>
          <p:spPr>
            <a:xfrm>
              <a:off x="6097634" y="1313657"/>
              <a:ext cx="3788410" cy="377548"/>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altLang="en-US" sz="2400" b="1" dirty="0">
                  <a:latin typeface="微軟正黑體" panose="020B0604030504040204" pitchFamily="34" charset="-120"/>
                  <a:ea typeface="微軟正黑體" panose="020B0604030504040204" pitchFamily="34" charset="-120"/>
                </a:rPr>
                <a:t>車用汽油、柴油及液化石油氣</a:t>
              </a:r>
            </a:p>
          </p:txBody>
        </p:sp>
      </p:grpSp>
      <p:grpSp>
        <p:nvGrpSpPr>
          <p:cNvPr id="6" name="群組 5">
            <a:extLst>
              <a:ext uri="{FF2B5EF4-FFF2-40B4-BE49-F238E27FC236}">
                <a16:creationId xmlns:a16="http://schemas.microsoft.com/office/drawing/2014/main" id="{58CBCE2C-D278-4EB3-997E-CC4DEF60F4C1}"/>
              </a:ext>
            </a:extLst>
          </p:cNvPr>
          <p:cNvGrpSpPr/>
          <p:nvPr/>
        </p:nvGrpSpPr>
        <p:grpSpPr>
          <a:xfrm>
            <a:off x="5985450" y="1351284"/>
            <a:ext cx="4528633" cy="5174814"/>
            <a:chOff x="4334034" y="1537419"/>
            <a:chExt cx="4528633" cy="5174814"/>
          </a:xfrm>
        </p:grpSpPr>
        <p:sp>
          <p:nvSpPr>
            <p:cNvPr id="8" name="Google Shape;684;p29">
              <a:extLst>
                <a:ext uri="{FF2B5EF4-FFF2-40B4-BE49-F238E27FC236}">
                  <a16:creationId xmlns:a16="http://schemas.microsoft.com/office/drawing/2014/main" id="{CBC8866A-B93E-4CB6-BE23-157E06767AA6}"/>
                </a:ext>
              </a:extLst>
            </p:cNvPr>
            <p:cNvSpPr txBox="1"/>
            <p:nvPr/>
          </p:nvSpPr>
          <p:spPr>
            <a:xfrm>
              <a:off x="6534067" y="2631933"/>
              <a:ext cx="2328600" cy="300300"/>
            </a:xfrm>
            <a:prstGeom prst="rect">
              <a:avLst/>
            </a:prstGeom>
            <a:noFill/>
            <a:ln>
              <a:noFill/>
            </a:ln>
          </p:spPr>
          <p:txBody>
            <a:bodyPr spcFirstLastPara="1" wrap="non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zh-TW" altLang="en-US" sz="1500" b="1" spc="100" dirty="0">
                  <a:solidFill>
                    <a:srgbClr val="434343"/>
                  </a:solidFill>
                  <a:latin typeface="微軟正黑體" panose="020B0604030504040204" pitchFamily="34" charset="-120"/>
                  <a:ea typeface="微軟正黑體" panose="020B0604030504040204" pitchFamily="34" charset="-120"/>
                  <a:cs typeface="Roboto"/>
                  <a:sym typeface="Roboto"/>
                </a:rPr>
                <a:t>美國環保署公告方法</a:t>
              </a:r>
              <a:endParaRPr sz="1500" b="1" spc="100" dirty="0">
                <a:solidFill>
                  <a:srgbClr val="434343"/>
                </a:solidFill>
                <a:latin typeface="微軟正黑體" panose="020B0604030504040204" pitchFamily="34" charset="-120"/>
                <a:ea typeface="微軟正黑體" panose="020B0604030504040204" pitchFamily="34" charset="-120"/>
                <a:cs typeface="Roboto"/>
                <a:sym typeface="Roboto"/>
              </a:endParaRPr>
            </a:p>
          </p:txBody>
        </p:sp>
        <p:sp>
          <p:nvSpPr>
            <p:cNvPr id="10" name="Google Shape;693;p29">
              <a:extLst>
                <a:ext uri="{FF2B5EF4-FFF2-40B4-BE49-F238E27FC236}">
                  <a16:creationId xmlns:a16="http://schemas.microsoft.com/office/drawing/2014/main" id="{CA8CC5DC-24D7-41EE-AD40-540BD6905938}"/>
                </a:ext>
              </a:extLst>
            </p:cNvPr>
            <p:cNvSpPr txBox="1"/>
            <p:nvPr/>
          </p:nvSpPr>
          <p:spPr>
            <a:xfrm>
              <a:off x="6534067" y="3171933"/>
              <a:ext cx="2328600" cy="300300"/>
            </a:xfrm>
            <a:prstGeom prst="rect">
              <a:avLst/>
            </a:prstGeom>
            <a:noFill/>
            <a:ln>
              <a:noFill/>
            </a:ln>
          </p:spPr>
          <p:txBody>
            <a:bodyPr spcFirstLastPara="1" wrap="non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zh-TW" altLang="en-US" sz="1500" b="1" spc="100" dirty="0">
                  <a:solidFill>
                    <a:srgbClr val="434343"/>
                  </a:solidFill>
                  <a:latin typeface="微軟正黑體" panose="020B0604030504040204" pitchFamily="34" charset="-120"/>
                  <a:ea typeface="微軟正黑體" panose="020B0604030504040204" pitchFamily="34" charset="-120"/>
                  <a:cs typeface="Roboto"/>
                  <a:sym typeface="Roboto"/>
                </a:rPr>
                <a:t>美國公共衛生協會之水質及廢水標準方法</a:t>
              </a:r>
              <a:endParaRPr sz="1500" b="1" spc="100" dirty="0">
                <a:solidFill>
                  <a:srgbClr val="434343"/>
                </a:solidFill>
                <a:latin typeface="微軟正黑體" panose="020B0604030504040204" pitchFamily="34" charset="-120"/>
                <a:ea typeface="微軟正黑體" panose="020B0604030504040204" pitchFamily="34" charset="-120"/>
                <a:cs typeface="Roboto"/>
                <a:sym typeface="Roboto"/>
              </a:endParaRPr>
            </a:p>
          </p:txBody>
        </p:sp>
        <p:sp>
          <p:nvSpPr>
            <p:cNvPr id="11" name="Google Shape;700;p29">
              <a:extLst>
                <a:ext uri="{FF2B5EF4-FFF2-40B4-BE49-F238E27FC236}">
                  <a16:creationId xmlns:a16="http://schemas.microsoft.com/office/drawing/2014/main" id="{7B21F980-8F5D-4ABF-BEC5-89535FE58B7C}"/>
                </a:ext>
              </a:extLst>
            </p:cNvPr>
            <p:cNvSpPr txBox="1"/>
            <p:nvPr/>
          </p:nvSpPr>
          <p:spPr>
            <a:xfrm>
              <a:off x="6534067" y="3711933"/>
              <a:ext cx="2328600" cy="300300"/>
            </a:xfrm>
            <a:prstGeom prst="rect">
              <a:avLst/>
            </a:prstGeom>
            <a:noFill/>
            <a:ln>
              <a:noFill/>
            </a:ln>
          </p:spPr>
          <p:txBody>
            <a:bodyPr spcFirstLastPara="1" wrap="non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zh-TW" altLang="en-US" sz="1500" b="1" spc="100" dirty="0">
                  <a:solidFill>
                    <a:srgbClr val="434343"/>
                  </a:solidFill>
                  <a:latin typeface="微軟正黑體" panose="020B0604030504040204" pitchFamily="34" charset="-120"/>
                  <a:ea typeface="微軟正黑體" panose="020B0604030504040204" pitchFamily="34" charset="-120"/>
                  <a:cs typeface="Roboto"/>
                  <a:sym typeface="Roboto"/>
                </a:rPr>
                <a:t>日本工業規格協會之日本工業標準</a:t>
              </a:r>
              <a:endParaRPr sz="1500" b="1" spc="100" dirty="0">
                <a:solidFill>
                  <a:srgbClr val="434343"/>
                </a:solidFill>
                <a:latin typeface="微軟正黑體" panose="020B0604030504040204" pitchFamily="34" charset="-120"/>
                <a:ea typeface="微軟正黑體" panose="020B0604030504040204" pitchFamily="34" charset="-120"/>
                <a:cs typeface="Roboto"/>
                <a:sym typeface="Roboto"/>
              </a:endParaRPr>
            </a:p>
          </p:txBody>
        </p:sp>
        <p:sp>
          <p:nvSpPr>
            <p:cNvPr id="13" name="Google Shape;707;p29">
              <a:extLst>
                <a:ext uri="{FF2B5EF4-FFF2-40B4-BE49-F238E27FC236}">
                  <a16:creationId xmlns:a16="http://schemas.microsoft.com/office/drawing/2014/main" id="{2D6D5E7F-31F0-4921-812C-F8395E32EC94}"/>
                </a:ext>
              </a:extLst>
            </p:cNvPr>
            <p:cNvSpPr txBox="1"/>
            <p:nvPr/>
          </p:nvSpPr>
          <p:spPr>
            <a:xfrm>
              <a:off x="6534067" y="4251933"/>
              <a:ext cx="2328600" cy="300300"/>
            </a:xfrm>
            <a:prstGeom prst="rect">
              <a:avLst/>
            </a:prstGeom>
            <a:noFill/>
            <a:ln>
              <a:noFill/>
            </a:ln>
          </p:spPr>
          <p:txBody>
            <a:bodyPr spcFirstLastPara="1" wrap="non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zh-TW" altLang="en-US" sz="1500" b="1" spc="100" dirty="0">
                  <a:solidFill>
                    <a:srgbClr val="434343"/>
                  </a:solidFill>
                  <a:latin typeface="微軟正黑體" panose="020B0604030504040204" pitchFamily="34" charset="-120"/>
                  <a:ea typeface="微軟正黑體" panose="020B0604030504040204" pitchFamily="34" charset="-120"/>
                  <a:cs typeface="Roboto"/>
                  <a:sym typeface="Roboto"/>
                </a:rPr>
                <a:t>美國材料試驗協會之方法</a:t>
              </a:r>
              <a:endParaRPr sz="1500" b="1" spc="100" dirty="0">
                <a:solidFill>
                  <a:srgbClr val="434343"/>
                </a:solidFill>
                <a:latin typeface="微軟正黑體" panose="020B0604030504040204" pitchFamily="34" charset="-120"/>
                <a:ea typeface="微軟正黑體" panose="020B0604030504040204" pitchFamily="34" charset="-120"/>
                <a:cs typeface="Roboto"/>
                <a:sym typeface="Roboto"/>
              </a:endParaRPr>
            </a:p>
          </p:txBody>
        </p:sp>
        <p:sp>
          <p:nvSpPr>
            <p:cNvPr id="15" name="Google Shape;714;p29">
              <a:extLst>
                <a:ext uri="{FF2B5EF4-FFF2-40B4-BE49-F238E27FC236}">
                  <a16:creationId xmlns:a16="http://schemas.microsoft.com/office/drawing/2014/main" id="{BA82FA4A-F30B-4E85-8532-7DA514527F2D}"/>
                </a:ext>
              </a:extLst>
            </p:cNvPr>
            <p:cNvSpPr txBox="1"/>
            <p:nvPr/>
          </p:nvSpPr>
          <p:spPr>
            <a:xfrm>
              <a:off x="6534067" y="4791933"/>
              <a:ext cx="2328600" cy="300300"/>
            </a:xfrm>
            <a:prstGeom prst="rect">
              <a:avLst/>
            </a:prstGeom>
            <a:noFill/>
            <a:ln>
              <a:noFill/>
            </a:ln>
          </p:spPr>
          <p:txBody>
            <a:bodyPr spcFirstLastPara="1" wrap="non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zh-TW" altLang="en-US" sz="1500" b="1" spc="100" dirty="0">
                  <a:solidFill>
                    <a:srgbClr val="434343"/>
                  </a:solidFill>
                  <a:latin typeface="微軟正黑體" panose="020B0604030504040204" pitchFamily="34" charset="-120"/>
                  <a:ea typeface="微軟正黑體" panose="020B0604030504040204" pitchFamily="34" charset="-120"/>
                  <a:cs typeface="Roboto"/>
                  <a:sym typeface="Roboto"/>
                </a:rPr>
                <a:t>國際公定分析化學家協會之標準方法</a:t>
              </a:r>
              <a:endParaRPr sz="1500" b="1" spc="100" dirty="0">
                <a:solidFill>
                  <a:srgbClr val="434343"/>
                </a:solidFill>
                <a:latin typeface="微軟正黑體" panose="020B0604030504040204" pitchFamily="34" charset="-120"/>
                <a:ea typeface="微軟正黑體" panose="020B0604030504040204" pitchFamily="34" charset="-120"/>
                <a:cs typeface="Roboto"/>
                <a:sym typeface="Roboto"/>
              </a:endParaRPr>
            </a:p>
          </p:txBody>
        </p:sp>
        <p:sp>
          <p:nvSpPr>
            <p:cNvPr id="16" name="Google Shape;684;p29">
              <a:extLst>
                <a:ext uri="{FF2B5EF4-FFF2-40B4-BE49-F238E27FC236}">
                  <a16:creationId xmlns:a16="http://schemas.microsoft.com/office/drawing/2014/main" id="{101554AE-4A68-4F4D-8367-73837D570320}"/>
                </a:ext>
              </a:extLst>
            </p:cNvPr>
            <p:cNvSpPr txBox="1"/>
            <p:nvPr/>
          </p:nvSpPr>
          <p:spPr>
            <a:xfrm>
              <a:off x="6534067" y="1551933"/>
              <a:ext cx="2328600" cy="300300"/>
            </a:xfrm>
            <a:prstGeom prst="rect">
              <a:avLst/>
            </a:prstGeom>
            <a:noFill/>
            <a:ln>
              <a:noFill/>
            </a:ln>
          </p:spPr>
          <p:txBody>
            <a:bodyPr spcFirstLastPara="1" wrap="non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zh-TW" altLang="en-US" sz="1500" b="1" spc="100" dirty="0">
                  <a:solidFill>
                    <a:srgbClr val="434343"/>
                  </a:solidFill>
                  <a:latin typeface="微軟正黑體" panose="020B0604030504040204" pitchFamily="34" charset="-120"/>
                  <a:ea typeface="微軟正黑體" panose="020B0604030504040204" pitchFamily="34" charset="-120"/>
                  <a:cs typeface="Roboto"/>
                  <a:sym typeface="Roboto"/>
                </a:rPr>
                <a:t>環境檢測標準方法</a:t>
              </a:r>
              <a:endParaRPr sz="1500" b="1" spc="100" dirty="0">
                <a:solidFill>
                  <a:srgbClr val="434343"/>
                </a:solidFill>
                <a:latin typeface="微軟正黑體" panose="020B0604030504040204" pitchFamily="34" charset="-120"/>
                <a:ea typeface="微軟正黑體" panose="020B0604030504040204" pitchFamily="34" charset="-120"/>
                <a:cs typeface="Roboto"/>
                <a:sym typeface="Roboto"/>
              </a:endParaRPr>
            </a:p>
          </p:txBody>
        </p:sp>
        <p:sp>
          <p:nvSpPr>
            <p:cNvPr id="17" name="Google Shape;693;p29">
              <a:extLst>
                <a:ext uri="{FF2B5EF4-FFF2-40B4-BE49-F238E27FC236}">
                  <a16:creationId xmlns:a16="http://schemas.microsoft.com/office/drawing/2014/main" id="{4814EEB3-1589-4947-83F0-3DD1CC28C7F1}"/>
                </a:ext>
              </a:extLst>
            </p:cNvPr>
            <p:cNvSpPr txBox="1"/>
            <p:nvPr/>
          </p:nvSpPr>
          <p:spPr>
            <a:xfrm>
              <a:off x="6534067" y="2091933"/>
              <a:ext cx="2328600" cy="300300"/>
            </a:xfrm>
            <a:prstGeom prst="rect">
              <a:avLst/>
            </a:prstGeom>
            <a:noFill/>
            <a:ln>
              <a:noFill/>
            </a:ln>
          </p:spPr>
          <p:txBody>
            <a:bodyPr spcFirstLastPara="1" wrap="non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zh-TW" altLang="en-US" sz="1500" b="1" spc="100" dirty="0">
                  <a:solidFill>
                    <a:srgbClr val="434343"/>
                  </a:solidFill>
                  <a:latin typeface="微軟正黑體" panose="020B0604030504040204" pitchFamily="34" charset="-120"/>
                  <a:ea typeface="微軟正黑體" panose="020B0604030504040204" pitchFamily="34" charset="-120"/>
                  <a:cs typeface="Roboto"/>
                  <a:sym typeface="Roboto"/>
                </a:rPr>
                <a:t>中華民國國家標準</a:t>
              </a:r>
              <a:endParaRPr sz="1500" b="1" spc="100" dirty="0">
                <a:solidFill>
                  <a:srgbClr val="434343"/>
                </a:solidFill>
                <a:latin typeface="微軟正黑體" panose="020B0604030504040204" pitchFamily="34" charset="-120"/>
                <a:ea typeface="微軟正黑體" panose="020B0604030504040204" pitchFamily="34" charset="-120"/>
                <a:cs typeface="Roboto"/>
                <a:sym typeface="Roboto"/>
              </a:endParaRPr>
            </a:p>
          </p:txBody>
        </p:sp>
        <p:sp>
          <p:nvSpPr>
            <p:cNvPr id="18" name="Google Shape;707;p29">
              <a:extLst>
                <a:ext uri="{FF2B5EF4-FFF2-40B4-BE49-F238E27FC236}">
                  <a16:creationId xmlns:a16="http://schemas.microsoft.com/office/drawing/2014/main" id="{30F36C55-0BB4-4FA7-AA03-0C532AE07633}"/>
                </a:ext>
              </a:extLst>
            </p:cNvPr>
            <p:cNvSpPr txBox="1"/>
            <p:nvPr/>
          </p:nvSpPr>
          <p:spPr>
            <a:xfrm>
              <a:off x="6534067" y="5331933"/>
              <a:ext cx="2328600" cy="300300"/>
            </a:xfrm>
            <a:prstGeom prst="rect">
              <a:avLst/>
            </a:prstGeom>
            <a:noFill/>
            <a:ln>
              <a:noFill/>
            </a:ln>
          </p:spPr>
          <p:txBody>
            <a:bodyPr spcFirstLastPara="1" wrap="non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zh-TW" altLang="en-US" sz="1500" b="1" spc="100" dirty="0">
                  <a:solidFill>
                    <a:srgbClr val="434343"/>
                  </a:solidFill>
                  <a:latin typeface="微軟正黑體" panose="020B0604030504040204" pitchFamily="34" charset="-120"/>
                  <a:ea typeface="微軟正黑體" panose="020B0604030504040204" pitchFamily="34" charset="-120"/>
                  <a:cs typeface="Roboto"/>
                  <a:sym typeface="Roboto"/>
                </a:rPr>
                <a:t>國際標準組織之標準測定方法</a:t>
              </a:r>
              <a:endParaRPr sz="1500" b="1" spc="100" dirty="0">
                <a:solidFill>
                  <a:srgbClr val="434343"/>
                </a:solidFill>
                <a:latin typeface="微軟正黑體" panose="020B0604030504040204" pitchFamily="34" charset="-120"/>
                <a:ea typeface="微軟正黑體" panose="020B0604030504040204" pitchFamily="34" charset="-120"/>
                <a:cs typeface="Roboto"/>
                <a:sym typeface="Roboto"/>
              </a:endParaRPr>
            </a:p>
          </p:txBody>
        </p:sp>
        <p:sp>
          <p:nvSpPr>
            <p:cNvPr id="19" name="Google Shape;714;p29">
              <a:extLst>
                <a:ext uri="{FF2B5EF4-FFF2-40B4-BE49-F238E27FC236}">
                  <a16:creationId xmlns:a16="http://schemas.microsoft.com/office/drawing/2014/main" id="{DCE7D12D-3DA4-4132-8DE9-EF62346F8331}"/>
                </a:ext>
              </a:extLst>
            </p:cNvPr>
            <p:cNvSpPr txBox="1"/>
            <p:nvPr/>
          </p:nvSpPr>
          <p:spPr>
            <a:xfrm>
              <a:off x="6534067" y="5871933"/>
              <a:ext cx="2328600" cy="300300"/>
            </a:xfrm>
            <a:prstGeom prst="rect">
              <a:avLst/>
            </a:prstGeom>
            <a:noFill/>
            <a:ln>
              <a:noFill/>
            </a:ln>
          </p:spPr>
          <p:txBody>
            <a:bodyPr spcFirstLastPara="1" wrap="non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zh-TW" altLang="en-US" sz="1500" b="1" spc="100" dirty="0">
                  <a:solidFill>
                    <a:srgbClr val="434343"/>
                  </a:solidFill>
                  <a:latin typeface="微軟正黑體" panose="020B0604030504040204" pitchFamily="34" charset="-120"/>
                  <a:ea typeface="微軟正黑體" panose="020B0604030504040204" pitchFamily="34" charset="-120"/>
                  <a:cs typeface="Roboto"/>
                  <a:sym typeface="Roboto"/>
                </a:rPr>
                <a:t>歐盟認可之檢測方法</a:t>
              </a:r>
              <a:endParaRPr sz="1500" b="1" spc="100" dirty="0">
                <a:solidFill>
                  <a:srgbClr val="434343"/>
                </a:solidFill>
                <a:latin typeface="微軟正黑體" panose="020B0604030504040204" pitchFamily="34" charset="-120"/>
                <a:ea typeface="微軟正黑體" panose="020B0604030504040204" pitchFamily="34" charset="-120"/>
                <a:cs typeface="Roboto"/>
                <a:sym typeface="Roboto"/>
              </a:endParaRPr>
            </a:p>
          </p:txBody>
        </p:sp>
        <p:sp>
          <p:nvSpPr>
            <p:cNvPr id="20" name="Google Shape;714;p29">
              <a:extLst>
                <a:ext uri="{FF2B5EF4-FFF2-40B4-BE49-F238E27FC236}">
                  <a16:creationId xmlns:a16="http://schemas.microsoft.com/office/drawing/2014/main" id="{323BC3ED-66A0-4B5D-89E6-94C18F20E7B7}"/>
                </a:ext>
              </a:extLst>
            </p:cNvPr>
            <p:cNvSpPr txBox="1"/>
            <p:nvPr/>
          </p:nvSpPr>
          <p:spPr>
            <a:xfrm>
              <a:off x="6534067" y="6411933"/>
              <a:ext cx="2328600" cy="300300"/>
            </a:xfrm>
            <a:prstGeom prst="rect">
              <a:avLst/>
            </a:prstGeom>
            <a:noFill/>
            <a:ln>
              <a:noFill/>
            </a:ln>
          </p:spPr>
          <p:txBody>
            <a:bodyPr spcFirstLastPara="1" wrap="non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zh-TW" altLang="en-US" sz="1500" b="1" spc="100" dirty="0">
                  <a:solidFill>
                    <a:srgbClr val="434343"/>
                  </a:solidFill>
                  <a:latin typeface="微軟正黑體" panose="020B0604030504040204" pitchFamily="34" charset="-120"/>
                  <a:ea typeface="微軟正黑體" panose="020B0604030504040204" pitchFamily="34" charset="-120"/>
                  <a:cs typeface="Roboto"/>
                  <a:sym typeface="Roboto"/>
                </a:rPr>
                <a:t>其他經中央主管機關可之方法</a:t>
              </a:r>
              <a:endParaRPr sz="1500" b="1" spc="100" dirty="0">
                <a:solidFill>
                  <a:srgbClr val="434343"/>
                </a:solidFill>
                <a:latin typeface="微軟正黑體" panose="020B0604030504040204" pitchFamily="34" charset="-120"/>
                <a:ea typeface="微軟正黑體" panose="020B0604030504040204" pitchFamily="34" charset="-120"/>
                <a:cs typeface="Roboto"/>
                <a:sym typeface="Roboto"/>
              </a:endParaRPr>
            </a:p>
          </p:txBody>
        </p:sp>
        <p:grpSp>
          <p:nvGrpSpPr>
            <p:cNvPr id="21" name="群組 20">
              <a:extLst>
                <a:ext uri="{FF2B5EF4-FFF2-40B4-BE49-F238E27FC236}">
                  <a16:creationId xmlns:a16="http://schemas.microsoft.com/office/drawing/2014/main" id="{B4C949C5-35B2-463A-ADD5-548E9E4BEC4D}"/>
                </a:ext>
              </a:extLst>
            </p:cNvPr>
            <p:cNvGrpSpPr/>
            <p:nvPr/>
          </p:nvGrpSpPr>
          <p:grpSpPr>
            <a:xfrm>
              <a:off x="4334034" y="1687293"/>
              <a:ext cx="2475212" cy="4857403"/>
              <a:chOff x="1493000" y="1575360"/>
              <a:chExt cx="2475212" cy="4857403"/>
            </a:xfrm>
          </p:grpSpPr>
          <p:sp>
            <p:nvSpPr>
              <p:cNvPr id="38" name="弧形 37">
                <a:extLst>
                  <a:ext uri="{FF2B5EF4-FFF2-40B4-BE49-F238E27FC236}">
                    <a16:creationId xmlns:a16="http://schemas.microsoft.com/office/drawing/2014/main" id="{9EBAC009-82A1-485D-979A-FC55CEEFB9A0}"/>
                  </a:ext>
                </a:extLst>
              </p:cNvPr>
              <p:cNvSpPr/>
              <p:nvPr/>
            </p:nvSpPr>
            <p:spPr>
              <a:xfrm flipH="1">
                <a:off x="1800975" y="2662082"/>
                <a:ext cx="2160000" cy="2700000"/>
              </a:xfrm>
              <a:prstGeom prst="arc">
                <a:avLst>
                  <a:gd name="adj1" fmla="val 16200000"/>
                  <a:gd name="adj2" fmla="val 5411893"/>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1500"/>
              </a:p>
            </p:txBody>
          </p:sp>
          <p:sp>
            <p:nvSpPr>
              <p:cNvPr id="39" name="Google Shape;695;p29">
                <a:extLst>
                  <a:ext uri="{FF2B5EF4-FFF2-40B4-BE49-F238E27FC236}">
                    <a16:creationId xmlns:a16="http://schemas.microsoft.com/office/drawing/2014/main" id="{083D2927-5014-4D13-A86A-01E513D56060}"/>
                  </a:ext>
                </a:extLst>
              </p:cNvPr>
              <p:cNvSpPr/>
              <p:nvPr/>
            </p:nvSpPr>
            <p:spPr>
              <a:xfrm>
                <a:off x="1493000" y="4020714"/>
                <a:ext cx="288000" cy="0"/>
              </a:xfrm>
              <a:custGeom>
                <a:avLst/>
                <a:gdLst/>
                <a:ahLst/>
                <a:cxnLst/>
                <a:rect l="l" t="t" r="r" b="b"/>
                <a:pathLst>
                  <a:path w="10859" fill="none" extrusionOk="0">
                    <a:moveTo>
                      <a:pt x="1" y="0"/>
                    </a:moveTo>
                    <a:lnTo>
                      <a:pt x="10859" y="0"/>
                    </a:lnTo>
                  </a:path>
                </a:pathLst>
              </a:custGeom>
              <a:noFill/>
              <a:ln w="28575" cap="rnd" cmpd="sng">
                <a:solidFill>
                  <a:srgbClr val="00B050"/>
                </a:solidFill>
                <a:prstDash val="solid"/>
                <a:miter lim="11906"/>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sz="1500">
                  <a:latin typeface="微軟正黑體" panose="020B0604030504040204" pitchFamily="34" charset="-120"/>
                  <a:ea typeface="微軟正黑體" panose="020B0604030504040204" pitchFamily="34" charset="-120"/>
                </a:endParaRPr>
              </a:p>
            </p:txBody>
          </p:sp>
          <p:sp>
            <p:nvSpPr>
              <p:cNvPr id="40" name="弧形 39">
                <a:extLst>
                  <a:ext uri="{FF2B5EF4-FFF2-40B4-BE49-F238E27FC236}">
                    <a16:creationId xmlns:a16="http://schemas.microsoft.com/office/drawing/2014/main" id="{77B55265-CF3C-46AF-9CF3-D3C30711C520}"/>
                  </a:ext>
                </a:extLst>
              </p:cNvPr>
              <p:cNvSpPr/>
              <p:nvPr/>
            </p:nvSpPr>
            <p:spPr>
              <a:xfrm flipH="1">
                <a:off x="1774600" y="1575360"/>
                <a:ext cx="2160000" cy="4857403"/>
              </a:xfrm>
              <a:prstGeom prst="arc">
                <a:avLst>
                  <a:gd name="adj1" fmla="val 16200000"/>
                  <a:gd name="adj2" fmla="val 5411893"/>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1500"/>
              </a:p>
            </p:txBody>
          </p:sp>
          <p:sp>
            <p:nvSpPr>
              <p:cNvPr id="41" name="弧形 40">
                <a:extLst>
                  <a:ext uri="{FF2B5EF4-FFF2-40B4-BE49-F238E27FC236}">
                    <a16:creationId xmlns:a16="http://schemas.microsoft.com/office/drawing/2014/main" id="{3799011E-9568-40E2-8114-72A43BCF9646}"/>
                  </a:ext>
                </a:extLst>
              </p:cNvPr>
              <p:cNvSpPr/>
              <p:nvPr/>
            </p:nvSpPr>
            <p:spPr>
              <a:xfrm flipH="1">
                <a:off x="1776405" y="2124660"/>
                <a:ext cx="2088000" cy="3780000"/>
              </a:xfrm>
              <a:prstGeom prst="arc">
                <a:avLst>
                  <a:gd name="adj1" fmla="val 16200000"/>
                  <a:gd name="adj2" fmla="val 5411893"/>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1500"/>
              </a:p>
            </p:txBody>
          </p:sp>
          <p:sp>
            <p:nvSpPr>
              <p:cNvPr id="42" name="弧形 41">
                <a:extLst>
                  <a:ext uri="{FF2B5EF4-FFF2-40B4-BE49-F238E27FC236}">
                    <a16:creationId xmlns:a16="http://schemas.microsoft.com/office/drawing/2014/main" id="{63541D1D-2D58-45B1-9A51-EFA609BE410B}"/>
                  </a:ext>
                </a:extLst>
              </p:cNvPr>
              <p:cNvSpPr/>
              <p:nvPr/>
            </p:nvSpPr>
            <p:spPr>
              <a:xfrm flipH="1">
                <a:off x="1810600" y="3182748"/>
                <a:ext cx="2088000" cy="1620000"/>
              </a:xfrm>
              <a:prstGeom prst="arc">
                <a:avLst>
                  <a:gd name="adj1" fmla="val 16200000"/>
                  <a:gd name="adj2" fmla="val 5411893"/>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1500"/>
              </a:p>
            </p:txBody>
          </p:sp>
          <p:sp>
            <p:nvSpPr>
              <p:cNvPr id="43" name="弧形 42">
                <a:extLst>
                  <a:ext uri="{FF2B5EF4-FFF2-40B4-BE49-F238E27FC236}">
                    <a16:creationId xmlns:a16="http://schemas.microsoft.com/office/drawing/2014/main" id="{9BE5BA38-27F7-4519-A9D4-854A15124291}"/>
                  </a:ext>
                </a:extLst>
              </p:cNvPr>
              <p:cNvSpPr/>
              <p:nvPr/>
            </p:nvSpPr>
            <p:spPr>
              <a:xfrm flipH="1">
                <a:off x="1808212" y="3730964"/>
                <a:ext cx="2160000" cy="576000"/>
              </a:xfrm>
              <a:prstGeom prst="arc">
                <a:avLst>
                  <a:gd name="adj1" fmla="val 16200000"/>
                  <a:gd name="adj2" fmla="val 5411893"/>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z="1500"/>
              </a:p>
            </p:txBody>
          </p:sp>
        </p:grpSp>
        <p:sp>
          <p:nvSpPr>
            <p:cNvPr id="22" name="Google Shape;685;p29">
              <a:extLst>
                <a:ext uri="{FF2B5EF4-FFF2-40B4-BE49-F238E27FC236}">
                  <a16:creationId xmlns:a16="http://schemas.microsoft.com/office/drawing/2014/main" id="{471A0F4E-CABC-4000-A9DC-DE6BEE3367BD}"/>
                </a:ext>
              </a:extLst>
            </p:cNvPr>
            <p:cNvSpPr/>
            <p:nvPr/>
          </p:nvSpPr>
          <p:spPr>
            <a:xfrm>
              <a:off x="5312347" y="2617419"/>
              <a:ext cx="1236000" cy="271200"/>
            </a:xfrm>
            <a:prstGeom prst="roundRect">
              <a:avLst>
                <a:gd name="adj" fmla="val 50000"/>
              </a:avLst>
            </a:prstGeom>
            <a:solidFill>
              <a:srgbClr val="00B050"/>
            </a:solidFill>
            <a:ln>
              <a:noFill/>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
                  <a:srgbClr val="000000"/>
                </a:buClr>
                <a:buSzPts val="1100"/>
              </a:pPr>
              <a:r>
                <a:rPr lang="en-US" sz="1500" b="1" spc="100" dirty="0">
                  <a:solidFill>
                    <a:srgbClr val="FFFFFF"/>
                  </a:solidFill>
                  <a:latin typeface="微軟正黑體" panose="020B0604030504040204" pitchFamily="34" charset="-120"/>
                  <a:ea typeface="微軟正黑體" panose="020B0604030504040204" pitchFamily="34" charset="-120"/>
                  <a:cs typeface="Fira Sans Extra Condensed Medium"/>
                  <a:sym typeface="Fira Sans Extra Condensed Medium"/>
                </a:rPr>
                <a:t>USEPA</a:t>
              </a:r>
              <a:endParaRPr sz="1500" b="1" spc="100" dirty="0">
                <a:solidFill>
                  <a:srgbClr val="FFFFFF"/>
                </a:solidFill>
                <a:latin typeface="微軟正黑體" panose="020B0604030504040204" pitchFamily="34" charset="-120"/>
                <a:ea typeface="微軟正黑體" panose="020B0604030504040204" pitchFamily="34" charset="-120"/>
              </a:endParaRPr>
            </a:p>
          </p:txBody>
        </p:sp>
        <p:sp>
          <p:nvSpPr>
            <p:cNvPr id="23" name="Google Shape;692;p29">
              <a:extLst>
                <a:ext uri="{FF2B5EF4-FFF2-40B4-BE49-F238E27FC236}">
                  <a16:creationId xmlns:a16="http://schemas.microsoft.com/office/drawing/2014/main" id="{F965169A-CB2E-4136-9666-0C7A0E4B7EF6}"/>
                </a:ext>
              </a:extLst>
            </p:cNvPr>
            <p:cNvSpPr/>
            <p:nvPr/>
          </p:nvSpPr>
          <p:spPr>
            <a:xfrm>
              <a:off x="5312347" y="3157419"/>
              <a:ext cx="1236000" cy="271200"/>
            </a:xfrm>
            <a:prstGeom prst="roundRect">
              <a:avLst>
                <a:gd name="adj" fmla="val 50000"/>
              </a:avLst>
            </a:prstGeom>
            <a:solidFill>
              <a:srgbClr val="0070C0"/>
            </a:solidFill>
            <a:ln>
              <a:noFill/>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
                  <a:srgbClr val="000000"/>
                </a:buClr>
                <a:buSzPts val="1100"/>
              </a:pPr>
              <a:r>
                <a:rPr lang="en-US" sz="1500" b="1" spc="100" dirty="0">
                  <a:solidFill>
                    <a:srgbClr val="FFFFFF"/>
                  </a:solidFill>
                  <a:latin typeface="微軟正黑體" panose="020B0604030504040204" pitchFamily="34" charset="-120"/>
                  <a:ea typeface="微軟正黑體" panose="020B0604030504040204" pitchFamily="34" charset="-120"/>
                  <a:cs typeface="Fira Sans Extra Condensed Medium"/>
                  <a:sym typeface="Fira Sans Extra Condensed Medium"/>
                </a:rPr>
                <a:t>APHA</a:t>
              </a:r>
              <a:endParaRPr sz="1500" b="1" spc="100" dirty="0">
                <a:solidFill>
                  <a:srgbClr val="FFFFFF"/>
                </a:solidFill>
                <a:latin typeface="微軟正黑體" panose="020B0604030504040204" pitchFamily="34" charset="-120"/>
                <a:ea typeface="微軟正黑體" panose="020B0604030504040204" pitchFamily="34" charset="-120"/>
              </a:endParaRPr>
            </a:p>
          </p:txBody>
        </p:sp>
        <p:sp>
          <p:nvSpPr>
            <p:cNvPr id="24" name="Google Shape;699;p29">
              <a:extLst>
                <a:ext uri="{FF2B5EF4-FFF2-40B4-BE49-F238E27FC236}">
                  <a16:creationId xmlns:a16="http://schemas.microsoft.com/office/drawing/2014/main" id="{43ADB9B6-68BC-407B-83F3-2E818E0B4181}"/>
                </a:ext>
              </a:extLst>
            </p:cNvPr>
            <p:cNvSpPr/>
            <p:nvPr/>
          </p:nvSpPr>
          <p:spPr>
            <a:xfrm>
              <a:off x="5312347" y="3697419"/>
              <a:ext cx="1236000" cy="271200"/>
            </a:xfrm>
            <a:prstGeom prst="roundRect">
              <a:avLst>
                <a:gd name="adj" fmla="val 50000"/>
              </a:avLst>
            </a:prstGeom>
            <a:solidFill>
              <a:srgbClr val="00B050"/>
            </a:solidFill>
            <a:ln>
              <a:noFill/>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
                  <a:srgbClr val="000000"/>
                </a:buClr>
                <a:buSzPts val="1100"/>
              </a:pPr>
              <a:r>
                <a:rPr lang="en-US" sz="1500" b="1" spc="100" dirty="0">
                  <a:solidFill>
                    <a:srgbClr val="FFFFFF"/>
                  </a:solidFill>
                  <a:latin typeface="微軟正黑體" panose="020B0604030504040204" pitchFamily="34" charset="-120"/>
                  <a:ea typeface="微軟正黑體" panose="020B0604030504040204" pitchFamily="34" charset="-120"/>
                  <a:cs typeface="Fira Sans Extra Condensed Medium"/>
                  <a:sym typeface="Fira Sans Extra Condensed Medium"/>
                </a:rPr>
                <a:t>JIS</a:t>
              </a:r>
              <a:endParaRPr sz="1500" b="1" spc="100" dirty="0">
                <a:solidFill>
                  <a:srgbClr val="FFFFFF"/>
                </a:solidFill>
                <a:latin typeface="微軟正黑體" panose="020B0604030504040204" pitchFamily="34" charset="-120"/>
                <a:ea typeface="微軟正黑體" panose="020B0604030504040204" pitchFamily="34" charset="-120"/>
              </a:endParaRPr>
            </a:p>
          </p:txBody>
        </p:sp>
        <p:sp>
          <p:nvSpPr>
            <p:cNvPr id="25" name="Google Shape;706;p29">
              <a:extLst>
                <a:ext uri="{FF2B5EF4-FFF2-40B4-BE49-F238E27FC236}">
                  <a16:creationId xmlns:a16="http://schemas.microsoft.com/office/drawing/2014/main" id="{D3D416CB-CF69-4D0F-8D27-6827E5B23E0B}"/>
                </a:ext>
              </a:extLst>
            </p:cNvPr>
            <p:cNvSpPr/>
            <p:nvPr/>
          </p:nvSpPr>
          <p:spPr>
            <a:xfrm>
              <a:off x="5312347" y="4273419"/>
              <a:ext cx="1236000" cy="271200"/>
            </a:xfrm>
            <a:prstGeom prst="roundRect">
              <a:avLst>
                <a:gd name="adj" fmla="val 50000"/>
              </a:avLst>
            </a:prstGeom>
            <a:solidFill>
              <a:srgbClr val="0070C0"/>
            </a:solidFill>
            <a:ln>
              <a:noFill/>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
                  <a:srgbClr val="000000"/>
                </a:buClr>
                <a:buSzPts val="1100"/>
              </a:pPr>
              <a:r>
                <a:rPr lang="en-US" sz="1500" b="1" spc="100" dirty="0">
                  <a:solidFill>
                    <a:srgbClr val="FFFFFF"/>
                  </a:solidFill>
                  <a:latin typeface="微軟正黑體" panose="020B0604030504040204" pitchFamily="34" charset="-120"/>
                  <a:ea typeface="微軟正黑體" panose="020B0604030504040204" pitchFamily="34" charset="-120"/>
                  <a:cs typeface="Fira Sans Extra Condensed Medium"/>
                  <a:sym typeface="Fira Sans Extra Condensed Medium"/>
                </a:rPr>
                <a:t>ASTM</a:t>
              </a:r>
              <a:endParaRPr sz="1500" b="1" spc="100" dirty="0">
                <a:solidFill>
                  <a:srgbClr val="FFFFFF"/>
                </a:solidFill>
                <a:latin typeface="微軟正黑體" panose="020B0604030504040204" pitchFamily="34" charset="-120"/>
                <a:ea typeface="微軟正黑體" panose="020B0604030504040204" pitchFamily="34" charset="-120"/>
              </a:endParaRPr>
            </a:p>
          </p:txBody>
        </p:sp>
        <p:sp>
          <p:nvSpPr>
            <p:cNvPr id="32" name="Google Shape;713;p29">
              <a:extLst>
                <a:ext uri="{FF2B5EF4-FFF2-40B4-BE49-F238E27FC236}">
                  <a16:creationId xmlns:a16="http://schemas.microsoft.com/office/drawing/2014/main" id="{F8553BBF-D879-4F1D-A6A5-147E7AC93283}"/>
                </a:ext>
              </a:extLst>
            </p:cNvPr>
            <p:cNvSpPr/>
            <p:nvPr/>
          </p:nvSpPr>
          <p:spPr>
            <a:xfrm>
              <a:off x="5312347" y="4777419"/>
              <a:ext cx="1236000" cy="271200"/>
            </a:xfrm>
            <a:prstGeom prst="roundRect">
              <a:avLst>
                <a:gd name="adj" fmla="val 50000"/>
              </a:avLst>
            </a:prstGeom>
            <a:solidFill>
              <a:srgbClr val="00B050"/>
            </a:solidFill>
            <a:ln>
              <a:noFill/>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
                  <a:srgbClr val="000000"/>
                </a:buClr>
                <a:buSzPts val="1100"/>
              </a:pPr>
              <a:r>
                <a:rPr lang="en-US" sz="1500" b="1" spc="100" dirty="0">
                  <a:solidFill>
                    <a:srgbClr val="FFFFFF"/>
                  </a:solidFill>
                  <a:latin typeface="微軟正黑體" panose="020B0604030504040204" pitchFamily="34" charset="-120"/>
                  <a:ea typeface="微軟正黑體" panose="020B0604030504040204" pitchFamily="34" charset="-120"/>
                  <a:cs typeface="Fira Sans Extra Condensed Medium"/>
                  <a:sym typeface="Fira Sans Extra Condensed Medium"/>
                </a:rPr>
                <a:t>AOAC</a:t>
              </a:r>
              <a:endParaRPr sz="1500" b="1" spc="100" dirty="0">
                <a:solidFill>
                  <a:srgbClr val="FFFFFF"/>
                </a:solidFill>
                <a:latin typeface="微軟正黑體" panose="020B0604030504040204" pitchFamily="34" charset="-120"/>
                <a:ea typeface="微軟正黑體" panose="020B0604030504040204" pitchFamily="34" charset="-120"/>
              </a:endParaRPr>
            </a:p>
          </p:txBody>
        </p:sp>
        <p:sp>
          <p:nvSpPr>
            <p:cNvPr id="33" name="Google Shape;685;p29">
              <a:extLst>
                <a:ext uri="{FF2B5EF4-FFF2-40B4-BE49-F238E27FC236}">
                  <a16:creationId xmlns:a16="http://schemas.microsoft.com/office/drawing/2014/main" id="{CA17958D-27B3-4ED3-9936-03526CE06A92}"/>
                </a:ext>
              </a:extLst>
            </p:cNvPr>
            <p:cNvSpPr/>
            <p:nvPr/>
          </p:nvSpPr>
          <p:spPr>
            <a:xfrm>
              <a:off x="5312347" y="1537419"/>
              <a:ext cx="1236000" cy="271200"/>
            </a:xfrm>
            <a:prstGeom prst="roundRect">
              <a:avLst>
                <a:gd name="adj" fmla="val 50000"/>
              </a:avLst>
            </a:prstGeom>
            <a:solidFill>
              <a:srgbClr val="00B050"/>
            </a:solidFill>
            <a:ln>
              <a:noFill/>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
                  <a:srgbClr val="000000"/>
                </a:buClr>
                <a:buSzPts val="1100"/>
              </a:pPr>
              <a:r>
                <a:rPr lang="en-US" sz="1500" b="1" spc="100" dirty="0">
                  <a:solidFill>
                    <a:srgbClr val="FFFFFF"/>
                  </a:solidFill>
                  <a:latin typeface="微軟正黑體" panose="020B0604030504040204" pitchFamily="34" charset="-120"/>
                  <a:ea typeface="微軟正黑體" panose="020B0604030504040204" pitchFamily="34" charset="-120"/>
                  <a:cs typeface="Fira Sans Extra Condensed Medium"/>
                  <a:sym typeface="Fira Sans Extra Condensed Medium"/>
                </a:rPr>
                <a:t>NIEA</a:t>
              </a:r>
              <a:endParaRPr sz="1500" b="1" spc="100" dirty="0">
                <a:solidFill>
                  <a:srgbClr val="FFFFFF"/>
                </a:solidFill>
                <a:latin typeface="微軟正黑體" panose="020B0604030504040204" pitchFamily="34" charset="-120"/>
                <a:ea typeface="微軟正黑體" panose="020B0604030504040204" pitchFamily="34" charset="-120"/>
              </a:endParaRPr>
            </a:p>
          </p:txBody>
        </p:sp>
        <p:sp>
          <p:nvSpPr>
            <p:cNvPr id="34" name="Google Shape;692;p29">
              <a:extLst>
                <a:ext uri="{FF2B5EF4-FFF2-40B4-BE49-F238E27FC236}">
                  <a16:creationId xmlns:a16="http://schemas.microsoft.com/office/drawing/2014/main" id="{91A1C963-2C5C-49ED-A7A7-EE5581682AA6}"/>
                </a:ext>
              </a:extLst>
            </p:cNvPr>
            <p:cNvSpPr/>
            <p:nvPr/>
          </p:nvSpPr>
          <p:spPr>
            <a:xfrm>
              <a:off x="5312347" y="2077419"/>
              <a:ext cx="1236000" cy="271200"/>
            </a:xfrm>
            <a:prstGeom prst="roundRect">
              <a:avLst>
                <a:gd name="adj" fmla="val 50000"/>
              </a:avLst>
            </a:prstGeom>
            <a:solidFill>
              <a:srgbClr val="0070C0"/>
            </a:solidFill>
            <a:ln>
              <a:noFill/>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
                  <a:srgbClr val="000000"/>
                </a:buClr>
                <a:buSzPts val="1100"/>
              </a:pPr>
              <a:r>
                <a:rPr lang="en-US" sz="1500" b="1" spc="100" dirty="0">
                  <a:solidFill>
                    <a:srgbClr val="FFFFFF"/>
                  </a:solidFill>
                  <a:latin typeface="微軟正黑體" panose="020B0604030504040204" pitchFamily="34" charset="-120"/>
                  <a:ea typeface="微軟正黑體" panose="020B0604030504040204" pitchFamily="34" charset="-120"/>
                  <a:cs typeface="Fira Sans Extra Condensed Medium"/>
                  <a:sym typeface="Fira Sans Extra Condensed Medium"/>
                </a:rPr>
                <a:t>CNS</a:t>
              </a:r>
              <a:endParaRPr sz="1500" b="1" spc="100" dirty="0">
                <a:solidFill>
                  <a:srgbClr val="FFFFFF"/>
                </a:solidFill>
                <a:latin typeface="微軟正黑體" panose="020B0604030504040204" pitchFamily="34" charset="-120"/>
                <a:ea typeface="微軟正黑體" panose="020B0604030504040204" pitchFamily="34" charset="-120"/>
              </a:endParaRPr>
            </a:p>
          </p:txBody>
        </p:sp>
        <p:sp>
          <p:nvSpPr>
            <p:cNvPr id="35" name="Google Shape;706;p29">
              <a:extLst>
                <a:ext uri="{FF2B5EF4-FFF2-40B4-BE49-F238E27FC236}">
                  <a16:creationId xmlns:a16="http://schemas.microsoft.com/office/drawing/2014/main" id="{665D8D37-DEE0-4293-8613-D346A1359058}"/>
                </a:ext>
              </a:extLst>
            </p:cNvPr>
            <p:cNvSpPr/>
            <p:nvPr/>
          </p:nvSpPr>
          <p:spPr>
            <a:xfrm>
              <a:off x="5312347" y="5317419"/>
              <a:ext cx="1236000" cy="271200"/>
            </a:xfrm>
            <a:prstGeom prst="roundRect">
              <a:avLst>
                <a:gd name="adj" fmla="val 50000"/>
              </a:avLst>
            </a:prstGeom>
            <a:solidFill>
              <a:srgbClr val="0070C0"/>
            </a:solidFill>
            <a:ln>
              <a:noFill/>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
                  <a:srgbClr val="000000"/>
                </a:buClr>
                <a:buSzPts val="1100"/>
              </a:pPr>
              <a:r>
                <a:rPr lang="en-US" sz="1500" b="1" spc="100" dirty="0">
                  <a:solidFill>
                    <a:srgbClr val="FFFFFF"/>
                  </a:solidFill>
                  <a:latin typeface="微軟正黑體" panose="020B0604030504040204" pitchFamily="34" charset="-120"/>
                  <a:ea typeface="微軟正黑體" panose="020B0604030504040204" pitchFamily="34" charset="-120"/>
                  <a:cs typeface="Fira Sans Extra Condensed Medium"/>
                  <a:sym typeface="Fira Sans Extra Condensed Medium"/>
                </a:rPr>
                <a:t>ISO</a:t>
              </a:r>
              <a:endParaRPr sz="1500" b="1" spc="100" dirty="0">
                <a:solidFill>
                  <a:srgbClr val="FFFFFF"/>
                </a:solidFill>
                <a:latin typeface="微軟正黑體" panose="020B0604030504040204" pitchFamily="34" charset="-120"/>
                <a:ea typeface="微軟正黑體" panose="020B0604030504040204" pitchFamily="34" charset="-120"/>
              </a:endParaRPr>
            </a:p>
          </p:txBody>
        </p:sp>
        <p:sp>
          <p:nvSpPr>
            <p:cNvPr id="36" name="Google Shape;713;p29">
              <a:extLst>
                <a:ext uri="{FF2B5EF4-FFF2-40B4-BE49-F238E27FC236}">
                  <a16:creationId xmlns:a16="http://schemas.microsoft.com/office/drawing/2014/main" id="{0EDC7985-C530-4359-B38D-DF06AA3778AA}"/>
                </a:ext>
              </a:extLst>
            </p:cNvPr>
            <p:cNvSpPr/>
            <p:nvPr/>
          </p:nvSpPr>
          <p:spPr>
            <a:xfrm>
              <a:off x="5312347" y="5857419"/>
              <a:ext cx="1236000" cy="271200"/>
            </a:xfrm>
            <a:prstGeom prst="roundRect">
              <a:avLst>
                <a:gd name="adj" fmla="val 50000"/>
              </a:avLst>
            </a:prstGeom>
            <a:solidFill>
              <a:srgbClr val="00B050"/>
            </a:solidFill>
            <a:ln>
              <a:noFill/>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Clr>
                  <a:srgbClr val="000000"/>
                </a:buClr>
                <a:buSzPts val="1100"/>
                <a:buFont typeface="Arial"/>
                <a:buNone/>
              </a:pPr>
              <a:r>
                <a:rPr lang="en-US" altLang="zh-TW" sz="1500" b="1" spc="100" dirty="0">
                  <a:solidFill>
                    <a:srgbClr val="FFFFFF"/>
                  </a:solidFill>
                  <a:latin typeface="微軟正黑體" panose="020B0604030504040204" pitchFamily="34" charset="-120"/>
                  <a:ea typeface="微軟正黑體" panose="020B0604030504040204" pitchFamily="34" charset="-120"/>
                  <a:cs typeface="Fira Sans Extra Condensed Medium"/>
                  <a:sym typeface="Fira Sans Extra Condensed Medium"/>
                </a:rPr>
                <a:t>EU</a:t>
              </a:r>
              <a:endParaRPr sz="1500" b="1" spc="100" dirty="0">
                <a:solidFill>
                  <a:srgbClr val="FFFFFF"/>
                </a:solidFill>
                <a:latin typeface="微軟正黑體" panose="020B0604030504040204" pitchFamily="34" charset="-120"/>
                <a:ea typeface="微軟正黑體" panose="020B0604030504040204" pitchFamily="34" charset="-120"/>
              </a:endParaRPr>
            </a:p>
          </p:txBody>
        </p:sp>
        <p:sp>
          <p:nvSpPr>
            <p:cNvPr id="37" name="Google Shape;706;p29">
              <a:extLst>
                <a:ext uri="{FF2B5EF4-FFF2-40B4-BE49-F238E27FC236}">
                  <a16:creationId xmlns:a16="http://schemas.microsoft.com/office/drawing/2014/main" id="{C6BB341A-C6CE-4510-8F9C-FA6ACC1FDD4C}"/>
                </a:ext>
              </a:extLst>
            </p:cNvPr>
            <p:cNvSpPr/>
            <p:nvPr/>
          </p:nvSpPr>
          <p:spPr>
            <a:xfrm>
              <a:off x="5312347" y="6397419"/>
              <a:ext cx="1236000" cy="271200"/>
            </a:xfrm>
            <a:prstGeom prst="roundRect">
              <a:avLst>
                <a:gd name="adj" fmla="val 50000"/>
              </a:avLst>
            </a:prstGeom>
            <a:solidFill>
              <a:srgbClr val="0070C0"/>
            </a:solidFill>
            <a:ln>
              <a:noFill/>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
                  <a:srgbClr val="000000"/>
                </a:buClr>
                <a:buSzPts val="1100"/>
              </a:pPr>
              <a:r>
                <a:rPr lang="zh-TW" altLang="en-US" sz="1500" b="1" spc="100" dirty="0">
                  <a:solidFill>
                    <a:srgbClr val="FFFFFF"/>
                  </a:solidFill>
                  <a:latin typeface="微軟正黑體" panose="020B0604030504040204" pitchFamily="34" charset="-120"/>
                  <a:ea typeface="微軟正黑體" panose="020B0604030504040204" pitchFamily="34" charset="-120"/>
                  <a:cs typeface="Fira Sans Extra Condensed Medium"/>
                  <a:sym typeface="Fira Sans Extra Condensed Medium"/>
                </a:rPr>
                <a:t>其他</a:t>
              </a:r>
              <a:endParaRPr sz="1500" b="1" spc="100" dirty="0">
                <a:solidFill>
                  <a:srgbClr val="FFFFFF"/>
                </a:solidFill>
                <a:latin typeface="微軟正黑體" panose="020B0604030504040204" pitchFamily="34" charset="-120"/>
                <a:ea typeface="微軟正黑體" panose="020B0604030504040204" pitchFamily="34" charset="-120"/>
              </a:endParaRPr>
            </a:p>
          </p:txBody>
        </p:sp>
      </p:grpSp>
      <p:grpSp>
        <p:nvGrpSpPr>
          <p:cNvPr id="46" name="群組 45">
            <a:extLst>
              <a:ext uri="{FF2B5EF4-FFF2-40B4-BE49-F238E27FC236}">
                <a16:creationId xmlns:a16="http://schemas.microsoft.com/office/drawing/2014/main" id="{4DA5F853-7130-4C47-8C2D-92EA36791E03}"/>
              </a:ext>
            </a:extLst>
          </p:cNvPr>
          <p:cNvGrpSpPr/>
          <p:nvPr/>
        </p:nvGrpSpPr>
        <p:grpSpPr>
          <a:xfrm>
            <a:off x="3278606" y="4457350"/>
            <a:ext cx="2621561" cy="1890268"/>
            <a:chOff x="4964882" y="2718865"/>
            <a:chExt cx="2621561" cy="1890268"/>
          </a:xfrm>
        </p:grpSpPr>
        <p:pic>
          <p:nvPicPr>
            <p:cNvPr id="48" name="圖片 47">
              <a:extLst>
                <a:ext uri="{FF2B5EF4-FFF2-40B4-BE49-F238E27FC236}">
                  <a16:creationId xmlns:a16="http://schemas.microsoft.com/office/drawing/2014/main" id="{565F99A5-4E47-44E3-95F8-350FA0C588D4}"/>
                </a:ext>
              </a:extLst>
            </p:cNvPr>
            <p:cNvPicPr>
              <a:picLocks noChangeAspect="1"/>
            </p:cNvPicPr>
            <p:nvPr/>
          </p:nvPicPr>
          <p:blipFill rotWithShape="1">
            <a:blip r:embed="rId5"/>
            <a:srcRect r="52452"/>
            <a:stretch/>
          </p:blipFill>
          <p:spPr>
            <a:xfrm>
              <a:off x="4964882" y="2718865"/>
              <a:ext cx="2439517" cy="1367048"/>
            </a:xfrm>
            <a:prstGeom prst="rect">
              <a:avLst/>
            </a:prstGeom>
            <a:ln>
              <a:noFill/>
            </a:ln>
            <a:effectLst>
              <a:outerShdw blurRad="292100" dist="139700" dir="2700000" algn="tl" rotWithShape="0">
                <a:srgbClr val="333333">
                  <a:alpha val="65000"/>
                </a:srgbClr>
              </a:outerShdw>
            </a:effectLst>
          </p:spPr>
        </p:pic>
        <p:pic>
          <p:nvPicPr>
            <p:cNvPr id="49" name="圖片 48">
              <a:extLst>
                <a:ext uri="{FF2B5EF4-FFF2-40B4-BE49-F238E27FC236}">
                  <a16:creationId xmlns:a16="http://schemas.microsoft.com/office/drawing/2014/main" id="{A363D26B-A2AA-4D3F-AE36-40E675D22C87}"/>
                </a:ext>
              </a:extLst>
            </p:cNvPr>
            <p:cNvPicPr>
              <a:picLocks noChangeAspect="1"/>
            </p:cNvPicPr>
            <p:nvPr/>
          </p:nvPicPr>
          <p:blipFill rotWithShape="1">
            <a:blip r:embed="rId6"/>
            <a:srcRect r="56543"/>
            <a:stretch/>
          </p:blipFill>
          <p:spPr>
            <a:xfrm>
              <a:off x="5205039" y="2943399"/>
              <a:ext cx="2381404" cy="1665734"/>
            </a:xfrm>
            <a:prstGeom prst="rect">
              <a:avLst/>
            </a:prstGeom>
            <a:ln>
              <a:noFill/>
            </a:ln>
            <a:effectLst>
              <a:outerShdw blurRad="292100" dist="139700" dir="2700000" algn="tl" rotWithShape="0">
                <a:srgbClr val="333333">
                  <a:alpha val="65000"/>
                </a:srgbClr>
              </a:outerShdw>
            </a:effectLst>
          </p:spPr>
        </p:pic>
      </p:grpSp>
      <p:sp>
        <p:nvSpPr>
          <p:cNvPr id="47" name="文字方塊 30">
            <a:extLst>
              <a:ext uri="{FF2B5EF4-FFF2-40B4-BE49-F238E27FC236}">
                <a16:creationId xmlns:a16="http://schemas.microsoft.com/office/drawing/2014/main" id="{CE05A642-7EE0-4F1A-98FD-85083E280D61}"/>
              </a:ext>
            </a:extLst>
          </p:cNvPr>
          <p:cNvSpPr txBox="1"/>
          <p:nvPr/>
        </p:nvSpPr>
        <p:spPr>
          <a:xfrm>
            <a:off x="421911" y="4466836"/>
            <a:ext cx="2767404" cy="1882438"/>
          </a:xfrm>
          <a:prstGeom prst="rect">
            <a:avLst/>
          </a:prstGeom>
          <a:noFill/>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TW" altLang="en-US" sz="2000" b="0" i="0" u="none" strike="noStrike" baseline="0" dirty="0">
                <a:solidFill>
                  <a:srgbClr val="000000"/>
                </a:solidFill>
                <a:latin typeface="微軟正黑體" panose="020B0604030504040204" pitchFamily="34" charset="-120"/>
                <a:ea typeface="微軟正黑體" panose="020B0604030504040204" pitchFamily="34" charset="-120"/>
              </a:rPr>
              <a:t>環境部自</a:t>
            </a:r>
            <a:r>
              <a:rPr lang="en-US" altLang="zh-TW" sz="2000" b="0" i="0" u="none" strike="noStrike" baseline="0" dirty="0">
                <a:solidFill>
                  <a:srgbClr val="000000"/>
                </a:solidFill>
                <a:latin typeface="微軟正黑體" panose="020B0604030504040204" pitchFamily="34" charset="-120"/>
                <a:ea typeface="微軟正黑體" panose="020B0604030504040204" pitchFamily="34" charset="-120"/>
              </a:rPr>
              <a:t>114</a:t>
            </a:r>
            <a:r>
              <a:rPr lang="zh-TW" altLang="en-US" sz="2000" b="0" i="0" u="none" strike="noStrike" baseline="0" dirty="0">
                <a:solidFill>
                  <a:srgbClr val="000000"/>
                </a:solidFill>
                <a:latin typeface="微軟正黑體" panose="020B0604030504040204" pitchFamily="34" charset="-120"/>
                <a:ea typeface="微軟正黑體" panose="020B0604030504040204" pitchFamily="34" charset="-120"/>
              </a:rPr>
              <a:t>年起，於資訊平台之「最新消息」專區提供燃料之均化熱值，以利事業參考引用</a:t>
            </a:r>
            <a:endParaRPr lang="zh-TW" altLang="en-US" sz="20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386394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p:cNvPicPr>
            <a:picLocks noChangeAspect="1"/>
          </p:cNvPicPr>
          <p:nvPr/>
        </p:nvPicPr>
        <p:blipFill rotWithShape="1">
          <a:blip r:embed="rId3"/>
          <a:srcRect l="8777" t="6133" r="6319" b="2842"/>
          <a:stretch/>
        </p:blipFill>
        <p:spPr>
          <a:xfrm>
            <a:off x="7368167" y="2285819"/>
            <a:ext cx="2872210" cy="4351151"/>
          </a:xfrm>
          <a:prstGeom prst="rect">
            <a:avLst/>
          </a:prstGeom>
          <a:ln>
            <a:solidFill>
              <a:schemeClr val="tx1"/>
            </a:solidFill>
          </a:ln>
        </p:spPr>
      </p:pic>
      <p:sp>
        <p:nvSpPr>
          <p:cNvPr id="11" name="矩形圖說文字 10"/>
          <p:cNvSpPr/>
          <p:nvPr/>
        </p:nvSpPr>
        <p:spPr bwMode="auto">
          <a:xfrm>
            <a:off x="6822901" y="2441437"/>
            <a:ext cx="4500000" cy="972000"/>
          </a:xfrm>
          <a:prstGeom prst="wedgeRectCallout">
            <a:avLst>
              <a:gd name="adj1" fmla="val -5055"/>
              <a:gd name="adj2" fmla="val 66767"/>
            </a:avLst>
          </a:prstGeom>
          <a:solidFill>
            <a:schemeClr val="tx1">
              <a:alpha val="15000"/>
            </a:schemeClr>
          </a:solidFill>
          <a:ln>
            <a:noFill/>
          </a:ln>
        </p:spPr>
        <p:txBody>
          <a:bodyPr vert="horz" wrap="square" lIns="91440" tIns="45720" rIns="91440" bIns="45720" numCol="1" rtlCol="0" anchor="t" anchorCtr="0" compatLnSpc="1">
            <a:prstTxWarp prst="textNoShape">
              <a:avLst/>
            </a:prstTxWarp>
          </a:bodyPr>
          <a:lstStyle/>
          <a:p>
            <a:pPr algn="ctr"/>
            <a:endParaRPr lang="zh-TW" altLang="en-US" dirty="0">
              <a:latin typeface="微軟正黑體" panose="020B0604030504040204" pitchFamily="34" charset="-120"/>
              <a:ea typeface="微軟正黑體" panose="020B0604030504040204" pitchFamily="34" charset="-120"/>
            </a:endParaRPr>
          </a:p>
        </p:txBody>
      </p:sp>
      <p:sp>
        <p:nvSpPr>
          <p:cNvPr id="13" name="圓角矩形 12"/>
          <p:cNvSpPr/>
          <p:nvPr/>
        </p:nvSpPr>
        <p:spPr bwMode="auto">
          <a:xfrm>
            <a:off x="7604961" y="3595366"/>
            <a:ext cx="2160000" cy="432000"/>
          </a:xfrm>
          <a:prstGeom prst="roundRect">
            <a:avLst/>
          </a:prstGeom>
          <a:noFill/>
          <a:ln w="19050">
            <a:solidFill>
              <a:srgbClr val="0000FF"/>
            </a:solidFill>
          </a:ln>
        </p:spPr>
        <p:txBody>
          <a:bodyPr vert="horz" wrap="square" lIns="91440" tIns="45720" rIns="91440" bIns="45720" numCol="1" rtlCol="0" anchor="t" anchorCtr="0" compatLnSpc="1">
            <a:prstTxWarp prst="textNoShape">
              <a:avLst/>
            </a:prstTxWarp>
          </a:bodyPr>
          <a:lstStyle/>
          <a:p>
            <a:pPr algn="ctr"/>
            <a:endParaRPr lang="zh-TW" altLang="en-US" dirty="0">
              <a:latin typeface="微軟正黑體" panose="020B0604030504040204" pitchFamily="34" charset="-120"/>
              <a:ea typeface="微軟正黑體" panose="020B0604030504040204" pitchFamily="34" charset="-120"/>
            </a:endParaRPr>
          </a:p>
        </p:txBody>
      </p:sp>
      <p:grpSp>
        <p:nvGrpSpPr>
          <p:cNvPr id="16" name="群組 15"/>
          <p:cNvGrpSpPr>
            <a:grpSpLocks noChangeAspect="1"/>
          </p:cNvGrpSpPr>
          <p:nvPr/>
        </p:nvGrpSpPr>
        <p:grpSpPr>
          <a:xfrm>
            <a:off x="6881372" y="2506892"/>
            <a:ext cx="4385732" cy="858023"/>
            <a:chOff x="1257613" y="2421607"/>
            <a:chExt cx="4080153" cy="798243"/>
          </a:xfrm>
        </p:grpSpPr>
        <p:pic>
          <p:nvPicPr>
            <p:cNvPr id="23" name="圖片 22"/>
            <p:cNvPicPr>
              <a:picLocks noChangeAspect="1"/>
            </p:cNvPicPr>
            <p:nvPr/>
          </p:nvPicPr>
          <p:blipFill rotWithShape="1">
            <a:blip r:embed="rId3"/>
            <a:srcRect l="16086" t="33722" r="20593" b="57511"/>
            <a:stretch/>
          </p:blipFill>
          <p:spPr>
            <a:xfrm>
              <a:off x="1257613" y="2421607"/>
              <a:ext cx="4080153" cy="798243"/>
            </a:xfrm>
            <a:prstGeom prst="rect">
              <a:avLst/>
            </a:prstGeom>
          </p:spPr>
        </p:pic>
        <p:sp>
          <p:nvSpPr>
            <p:cNvPr id="9" name="矩形 8"/>
            <p:cNvSpPr/>
            <p:nvPr/>
          </p:nvSpPr>
          <p:spPr bwMode="auto">
            <a:xfrm>
              <a:off x="2150848" y="2882276"/>
              <a:ext cx="720000" cy="144000"/>
            </a:xfrm>
            <a:prstGeom prst="rect">
              <a:avLst/>
            </a:prstGeom>
            <a:solidFill>
              <a:srgbClr val="009DD9">
                <a:alpha val="15000"/>
              </a:srgb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zh-TW" altLang="en-US" dirty="0">
                <a:solidFill>
                  <a:srgbClr val="FF0000"/>
                </a:solidFill>
                <a:latin typeface="微軟正黑體" panose="020B0604030504040204" pitchFamily="34" charset="-120"/>
                <a:ea typeface="微軟正黑體" panose="020B0604030504040204" pitchFamily="34" charset="-120"/>
              </a:endParaRPr>
            </a:p>
          </p:txBody>
        </p:sp>
        <p:sp>
          <p:nvSpPr>
            <p:cNvPr id="29" name="矩形 28"/>
            <p:cNvSpPr/>
            <p:nvPr/>
          </p:nvSpPr>
          <p:spPr bwMode="auto">
            <a:xfrm>
              <a:off x="4405098" y="2512978"/>
              <a:ext cx="864000" cy="144000"/>
            </a:xfrm>
            <a:prstGeom prst="rect">
              <a:avLst/>
            </a:prstGeom>
            <a:solidFill>
              <a:srgbClr val="009DD9">
                <a:alpha val="15000"/>
              </a:srgb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zh-TW" altLang="en-US" dirty="0">
                <a:solidFill>
                  <a:srgbClr val="FF0000"/>
                </a:solidFill>
                <a:latin typeface="微軟正黑體" panose="020B0604030504040204" pitchFamily="34" charset="-120"/>
                <a:ea typeface="微軟正黑體" panose="020B0604030504040204" pitchFamily="34" charset="-120"/>
              </a:endParaRPr>
            </a:p>
          </p:txBody>
        </p:sp>
        <p:sp>
          <p:nvSpPr>
            <p:cNvPr id="32" name="矩形 31"/>
            <p:cNvSpPr/>
            <p:nvPr/>
          </p:nvSpPr>
          <p:spPr bwMode="auto">
            <a:xfrm>
              <a:off x="4373348" y="2862440"/>
              <a:ext cx="792000" cy="144000"/>
            </a:xfrm>
            <a:prstGeom prst="rect">
              <a:avLst/>
            </a:prstGeom>
            <a:solidFill>
              <a:srgbClr val="009DD9">
                <a:alpha val="15000"/>
              </a:srgb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zh-TW" altLang="en-US" dirty="0">
                <a:solidFill>
                  <a:srgbClr val="FF0000"/>
                </a:solidFill>
                <a:latin typeface="微軟正黑體" panose="020B0604030504040204" pitchFamily="34" charset="-120"/>
                <a:ea typeface="微軟正黑體" panose="020B0604030504040204" pitchFamily="34" charset="-120"/>
              </a:endParaRPr>
            </a:p>
          </p:txBody>
        </p:sp>
      </p:grpSp>
      <p:sp>
        <p:nvSpPr>
          <p:cNvPr id="35" name="矩形圖說文字 34"/>
          <p:cNvSpPr/>
          <p:nvPr/>
        </p:nvSpPr>
        <p:spPr bwMode="auto">
          <a:xfrm>
            <a:off x="6698272" y="5006837"/>
            <a:ext cx="4464000" cy="576000"/>
          </a:xfrm>
          <a:prstGeom prst="wedgeRectCallout">
            <a:avLst>
              <a:gd name="adj1" fmla="val 1287"/>
              <a:gd name="adj2" fmla="val -66199"/>
            </a:avLst>
          </a:prstGeom>
          <a:solidFill>
            <a:schemeClr val="tx1">
              <a:alpha val="15000"/>
            </a:schemeClr>
          </a:solidFill>
          <a:ln>
            <a:noFill/>
          </a:ln>
        </p:spPr>
        <p:txBody>
          <a:bodyPr vert="horz" wrap="square" lIns="91440" tIns="45720" rIns="91440" bIns="45720" numCol="1" rtlCol="0" anchor="t" anchorCtr="0" compatLnSpc="1">
            <a:prstTxWarp prst="textNoShape">
              <a:avLst/>
            </a:prstTxWarp>
          </a:bodyPr>
          <a:lstStyle/>
          <a:p>
            <a:pPr algn="ctr"/>
            <a:endParaRPr lang="zh-TW" altLang="en-US" dirty="0">
              <a:latin typeface="微軟正黑體" panose="020B0604030504040204" pitchFamily="34" charset="-120"/>
              <a:ea typeface="微軟正黑體" panose="020B0604030504040204" pitchFamily="34" charset="-120"/>
            </a:endParaRPr>
          </a:p>
        </p:txBody>
      </p:sp>
      <p:sp>
        <p:nvSpPr>
          <p:cNvPr id="39" name="圓角矩形 38"/>
          <p:cNvSpPr/>
          <p:nvPr/>
        </p:nvSpPr>
        <p:spPr bwMode="auto">
          <a:xfrm>
            <a:off x="7604961" y="4655222"/>
            <a:ext cx="2160000" cy="215900"/>
          </a:xfrm>
          <a:prstGeom prst="roundRect">
            <a:avLst/>
          </a:prstGeom>
          <a:noFill/>
          <a:ln w="19050">
            <a:solidFill>
              <a:srgbClr val="0000FF"/>
            </a:solidFill>
          </a:ln>
        </p:spPr>
        <p:txBody>
          <a:bodyPr vert="horz" wrap="square" lIns="91440" tIns="45720" rIns="91440" bIns="45720" numCol="1" rtlCol="0" anchor="t" anchorCtr="0" compatLnSpc="1">
            <a:prstTxWarp prst="textNoShape">
              <a:avLst/>
            </a:prstTxWarp>
          </a:bodyPr>
          <a:lstStyle/>
          <a:p>
            <a:pPr algn="ctr"/>
            <a:endParaRPr lang="zh-TW" altLang="en-US" dirty="0">
              <a:latin typeface="微軟正黑體" panose="020B0604030504040204" pitchFamily="34" charset="-120"/>
              <a:ea typeface="微軟正黑體" panose="020B0604030504040204" pitchFamily="34" charset="-120"/>
            </a:endParaRPr>
          </a:p>
        </p:txBody>
      </p:sp>
      <p:pic>
        <p:nvPicPr>
          <p:cNvPr id="34" name="圖片 33"/>
          <p:cNvPicPr>
            <a:picLocks noChangeAspect="1"/>
          </p:cNvPicPr>
          <p:nvPr/>
        </p:nvPicPr>
        <p:blipFill rotWithShape="1">
          <a:blip r:embed="rId3"/>
          <a:srcRect l="16419" t="55894" r="23675" b="39666"/>
          <a:stretch/>
        </p:blipFill>
        <p:spPr>
          <a:xfrm>
            <a:off x="6762862" y="5073677"/>
            <a:ext cx="4342617" cy="454799"/>
          </a:xfrm>
          <a:prstGeom prst="rect">
            <a:avLst/>
          </a:prstGeom>
        </p:spPr>
      </p:pic>
      <p:sp>
        <p:nvSpPr>
          <p:cNvPr id="40" name="矩形 39"/>
          <p:cNvSpPr/>
          <p:nvPr/>
        </p:nvSpPr>
        <p:spPr bwMode="auto">
          <a:xfrm>
            <a:off x="6779702" y="5365058"/>
            <a:ext cx="4320000" cy="108000"/>
          </a:xfrm>
          <a:prstGeom prst="rect">
            <a:avLst/>
          </a:prstGeom>
          <a:solidFill>
            <a:srgbClr val="009DD9">
              <a:alpha val="15000"/>
            </a:srgbClr>
          </a:solidFill>
          <a:ln w="9525">
            <a:noFill/>
            <a:round/>
            <a:headEnd/>
            <a:tailEnd/>
          </a:ln>
        </p:spPr>
        <p:txBody>
          <a:bodyPr vert="horz" wrap="square" lIns="91440" tIns="45720" rIns="91440" bIns="45720" numCol="1" rtlCol="0" anchor="t" anchorCtr="0" compatLnSpc="1">
            <a:prstTxWarp prst="textNoShape">
              <a:avLst/>
            </a:prstTxWarp>
          </a:bodyPr>
          <a:lstStyle/>
          <a:p>
            <a:pPr algn="ctr"/>
            <a:endParaRPr lang="zh-TW" altLang="en-US" dirty="0">
              <a:solidFill>
                <a:srgbClr val="FF0000"/>
              </a:solidFill>
              <a:latin typeface="微軟正黑體" panose="020B0604030504040204" pitchFamily="34" charset="-120"/>
              <a:ea typeface="微軟正黑體" panose="020B0604030504040204" pitchFamily="34" charset="-120"/>
            </a:endParaRPr>
          </a:p>
        </p:txBody>
      </p:sp>
      <p:sp>
        <p:nvSpPr>
          <p:cNvPr id="20" name="矩形 19"/>
          <p:cNvSpPr/>
          <p:nvPr/>
        </p:nvSpPr>
        <p:spPr bwMode="auto">
          <a:xfrm>
            <a:off x="8030557" y="6278878"/>
            <a:ext cx="3132000" cy="360000"/>
          </a:xfrm>
          <a:prstGeom prst="rect">
            <a:avLst/>
          </a:prstGeom>
          <a:solidFill>
            <a:schemeClr val="accent2"/>
          </a:solidFill>
          <a:ln>
            <a:noFill/>
          </a:ln>
        </p:spPr>
        <p:txBody>
          <a:bodyPr vert="horz" wrap="square" lIns="91440" tIns="45720" rIns="91440" bIns="45720" numCol="1" rtlCol="0" anchor="t" anchorCtr="0" compatLnSpc="1">
            <a:prstTxWarp prst="textNoShape">
              <a:avLst/>
            </a:prstTxWarp>
          </a:bodyPr>
          <a:lstStyle/>
          <a:p>
            <a:pPr algn="ctr"/>
            <a:r>
              <a:rPr lang="zh-TW" altLang="en-US" sz="2000" b="1" spc="1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管理辦法</a:t>
            </a:r>
            <a:r>
              <a:rPr lang="en-US" altLang="zh-TW" sz="2000" b="1" spc="1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§4-2</a:t>
            </a:r>
            <a:r>
              <a:rPr lang="zh-TW" altLang="en-US" sz="2000" b="1" spc="1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：低位熱值</a:t>
            </a:r>
            <a:endParaRPr lang="zh-TW" altLang="en-US" sz="20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47" name="矩形 46"/>
          <p:cNvSpPr/>
          <p:nvPr/>
        </p:nvSpPr>
        <p:spPr bwMode="auto">
          <a:xfrm>
            <a:off x="6766444" y="1389835"/>
            <a:ext cx="5220000" cy="360000"/>
          </a:xfrm>
          <a:prstGeom prst="rect">
            <a:avLst/>
          </a:prstGeom>
          <a:solidFill>
            <a:schemeClr val="accent2"/>
          </a:solidFill>
          <a:ln>
            <a:noFill/>
          </a:ln>
        </p:spPr>
        <p:txBody>
          <a:bodyPr vert="horz" wrap="square" lIns="91440" tIns="45720" rIns="91440" bIns="45720" numCol="1" rtlCol="0" anchor="t" anchorCtr="0" compatLnSpc="1">
            <a:prstTxWarp prst="textNoShape">
              <a:avLst/>
            </a:prstTxWarp>
          </a:bodyPr>
          <a:lstStyle/>
          <a:p>
            <a:pPr algn="ctr"/>
            <a:r>
              <a:rPr lang="zh-TW" altLang="en-US" sz="2000" b="1" spc="1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管理辦法</a:t>
            </a:r>
            <a:r>
              <a:rPr lang="en-US" altLang="zh-TW" sz="2000" b="1" spc="1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a:t>
            </a:r>
            <a:r>
              <a:rPr lang="it-IT" altLang="zh-TW" sz="2000" b="1" spc="1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it-IT" sz="2000" b="1" spc="1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a:t>
            </a:r>
            <a:r>
              <a:rPr lang="it-IT" altLang="zh-TW" sz="2000" b="1" spc="1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CNS 17025</a:t>
            </a:r>
            <a:r>
              <a:rPr lang="zh-TW" altLang="it-IT" sz="2000" b="1" spc="1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或</a:t>
            </a:r>
            <a:r>
              <a:rPr lang="it-IT" altLang="zh-TW" sz="2000" b="1" spc="1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ISO/IEC 17025</a:t>
            </a:r>
          </a:p>
        </p:txBody>
      </p:sp>
      <p:sp>
        <p:nvSpPr>
          <p:cNvPr id="24" name="矩形 23"/>
          <p:cNvSpPr/>
          <p:nvPr/>
        </p:nvSpPr>
        <p:spPr>
          <a:xfrm>
            <a:off x="432155" y="1334076"/>
            <a:ext cx="5828257" cy="3729098"/>
          </a:xfrm>
          <a:prstGeom prst="rect">
            <a:avLst/>
          </a:prstGeom>
        </p:spPr>
        <p:txBody>
          <a:bodyPr wrap="square">
            <a:spAutoFit/>
          </a:bodyPr>
          <a:lstStyle/>
          <a:p>
            <a:pPr marL="360000" lvl="1" indent="-360000">
              <a:lnSpc>
                <a:spcPct val="150000"/>
              </a:lnSpc>
              <a:buFont typeface="Wingdings" panose="05000000000000000000" pitchFamily="2" charset="2"/>
              <a:buChar char="Ø"/>
            </a:pPr>
            <a:r>
              <a:rPr lang="en-US" altLang="zh-TW" sz="2000" b="1" spc="100" dirty="0">
                <a:latin typeface="微軟正黑體" panose="020B0604030504040204" pitchFamily="34" charset="-120"/>
                <a:ea typeface="微軟正黑體" panose="020B0604030504040204" pitchFamily="34" charset="-120"/>
                <a:cs typeface="Times New Roman" panose="02020603050405020304" pitchFamily="18" charset="0"/>
              </a:rPr>
              <a:t>IPCC</a:t>
            </a:r>
            <a:r>
              <a:rPr lang="zh-TW" altLang="en-US" sz="2000" b="1" spc="100" dirty="0">
                <a:latin typeface="微軟正黑體" panose="020B0604030504040204" pitchFamily="34" charset="-120"/>
                <a:ea typeface="微軟正黑體" panose="020B0604030504040204" pitchFamily="34" charset="-120"/>
                <a:cs typeface="Times New Roman" panose="02020603050405020304" pitchFamily="18" charset="0"/>
              </a:rPr>
              <a:t>規範燃料熱值需</a:t>
            </a:r>
            <a:r>
              <a:rPr lang="zh-TW" altLang="en-US" sz="2000" b="1"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使用淨發熱量 </a:t>
            </a:r>
            <a:r>
              <a:rPr lang="en-US" altLang="zh-TW" sz="2000" b="1"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(Net Calorific Value, NCV)</a:t>
            </a:r>
            <a:r>
              <a:rPr lang="zh-TW" altLang="en-US" sz="2000" b="1"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，亦稱為低位發熱量 </a:t>
            </a:r>
            <a:r>
              <a:rPr lang="en-US" altLang="zh-TW" sz="2000" b="1"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(Lower Heating Value, LHV)</a:t>
            </a:r>
            <a:r>
              <a:rPr lang="zh-TW" altLang="en-US" sz="2000" b="1"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實驗室檢測之熱值為毛發熱量 </a:t>
            </a:r>
            <a:r>
              <a:rPr lang="en-US"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(Gross Calorific Value, GCV)</a:t>
            </a:r>
            <a:r>
              <a:rPr lang="zh-TW" altLang="en-US"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，亦稱為高位發熱量 </a:t>
            </a:r>
            <a:r>
              <a:rPr lang="en-US"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(Higher Heating Value, HHV)</a:t>
            </a:r>
            <a:r>
              <a:rPr lang="zh-TW" altLang="en-US" sz="2000" spc="100" dirty="0">
                <a:latin typeface="微軟正黑體" panose="020B0604030504040204" pitchFamily="34" charset="-120"/>
                <a:ea typeface="微軟正黑體" panose="020B0604030504040204" pitchFamily="34" charset="-120"/>
                <a:cs typeface="Times New Roman" panose="02020603050405020304" pitchFamily="18" charset="0"/>
              </a:rPr>
              <a:t>，其</a:t>
            </a:r>
            <a:r>
              <a:rPr lang="zh-TW" altLang="en-US" sz="2000" b="1" spc="100"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高低位熱值轉換公式：</a:t>
            </a:r>
            <a:r>
              <a:rPr lang="en-US" altLang="zh-TW" sz="2000" b="1" spc="100"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NCV=</a:t>
            </a:r>
            <a:r>
              <a:rPr lang="zh-TW" altLang="en-US" sz="2000" b="1" spc="100"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比例值</a:t>
            </a:r>
            <a:r>
              <a:rPr lang="en-US" altLang="zh-TW" sz="2000" b="1" spc="100"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×GCV</a:t>
            </a:r>
            <a:endParaRPr lang="en-US" altLang="zh-TW" sz="2000" b="1"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360000" lvl="1" indent="-360000">
              <a:lnSpc>
                <a:spcPct val="150000"/>
              </a:lnSpc>
              <a:buFont typeface="Wingdings" panose="05000000000000000000" pitchFamily="2" charset="2"/>
              <a:buChar char="Ø"/>
            </a:pPr>
            <a:endParaRPr lang="en-US" altLang="zh-TW" sz="2000" b="1"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nvGrpSpPr>
          <p:cNvPr id="53" name="群組 52"/>
          <p:cNvGrpSpPr>
            <a:grpSpLocks/>
          </p:cNvGrpSpPr>
          <p:nvPr/>
        </p:nvGrpSpPr>
        <p:grpSpPr>
          <a:xfrm rot="16200000">
            <a:off x="10825942" y="1893611"/>
            <a:ext cx="648000" cy="432000"/>
            <a:chOff x="4484207" y="4086442"/>
            <a:chExt cx="977538" cy="536604"/>
          </a:xfrm>
        </p:grpSpPr>
        <p:sp>
          <p:nvSpPr>
            <p:cNvPr id="54" name="Freeform 186"/>
            <p:cNvSpPr>
              <a:spLocks noChangeArrowheads="1"/>
            </p:cNvSpPr>
            <p:nvPr/>
          </p:nvSpPr>
          <p:spPr bwMode="auto">
            <a:xfrm>
              <a:off x="4484207" y="4086442"/>
              <a:ext cx="467668" cy="536604"/>
            </a:xfrm>
            <a:custGeom>
              <a:avLst/>
              <a:gdLst>
                <a:gd name="T0" fmla="*/ 1327 w 2395"/>
                <a:gd name="T1" fmla="*/ 1400 h 2746"/>
                <a:gd name="T2" fmla="*/ 1327 w 2395"/>
                <a:gd name="T3" fmla="*/ 1394 h 2746"/>
                <a:gd name="T4" fmla="*/ 1327 w 2395"/>
                <a:gd name="T5" fmla="*/ 1400 h 2746"/>
                <a:gd name="T6" fmla="*/ 1339 w 2395"/>
                <a:gd name="T7" fmla="*/ 1394 h 2746"/>
                <a:gd name="T8" fmla="*/ 1339 w 2395"/>
                <a:gd name="T9" fmla="*/ 1394 h 2746"/>
                <a:gd name="T10" fmla="*/ 1339 w 2395"/>
                <a:gd name="T11" fmla="*/ 1394 h 2746"/>
                <a:gd name="T12" fmla="*/ 1339 w 2395"/>
                <a:gd name="T13" fmla="*/ 1394 h 2746"/>
                <a:gd name="T14" fmla="*/ 1339 w 2395"/>
                <a:gd name="T15" fmla="*/ 1394 h 2746"/>
                <a:gd name="T16" fmla="*/ 1339 w 2395"/>
                <a:gd name="T17" fmla="*/ 1394 h 2746"/>
                <a:gd name="T18" fmla="*/ 2394 w 2395"/>
                <a:gd name="T19" fmla="*/ 0 h 2746"/>
                <a:gd name="T20" fmla="*/ 1055 w 2395"/>
                <a:gd name="T21" fmla="*/ 0 h 2746"/>
                <a:gd name="T22" fmla="*/ 0 w 2395"/>
                <a:gd name="T23" fmla="*/ 1375 h 2746"/>
                <a:gd name="T24" fmla="*/ 1049 w 2395"/>
                <a:gd name="T25" fmla="*/ 2745 h 2746"/>
                <a:gd name="T26" fmla="*/ 2388 w 2395"/>
                <a:gd name="T27" fmla="*/ 2745 h 2746"/>
                <a:gd name="T28" fmla="*/ 1339 w 2395"/>
                <a:gd name="T29" fmla="*/ 1375 h 2746"/>
                <a:gd name="T30" fmla="*/ 2394 w 2395"/>
                <a:gd name="T31" fmla="*/ 0 h 2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95" h="2746">
                  <a:moveTo>
                    <a:pt x="1327" y="1400"/>
                  </a:moveTo>
                  <a:lnTo>
                    <a:pt x="1327" y="1394"/>
                  </a:lnTo>
                  <a:lnTo>
                    <a:pt x="1327" y="1400"/>
                  </a:lnTo>
                  <a:close/>
                  <a:moveTo>
                    <a:pt x="1339" y="1394"/>
                  </a:moveTo>
                  <a:lnTo>
                    <a:pt x="1339" y="1394"/>
                  </a:lnTo>
                  <a:close/>
                  <a:moveTo>
                    <a:pt x="1339" y="1394"/>
                  </a:moveTo>
                  <a:lnTo>
                    <a:pt x="1339" y="1394"/>
                  </a:lnTo>
                  <a:close/>
                  <a:moveTo>
                    <a:pt x="1339" y="1394"/>
                  </a:moveTo>
                  <a:lnTo>
                    <a:pt x="1339" y="1394"/>
                  </a:lnTo>
                  <a:close/>
                  <a:moveTo>
                    <a:pt x="2394" y="0"/>
                  </a:moveTo>
                  <a:lnTo>
                    <a:pt x="1055" y="0"/>
                  </a:lnTo>
                  <a:lnTo>
                    <a:pt x="0" y="1375"/>
                  </a:lnTo>
                  <a:lnTo>
                    <a:pt x="1049" y="2745"/>
                  </a:lnTo>
                  <a:lnTo>
                    <a:pt x="2388" y="2745"/>
                  </a:lnTo>
                  <a:lnTo>
                    <a:pt x="1339" y="1375"/>
                  </a:lnTo>
                  <a:lnTo>
                    <a:pt x="2394" y="0"/>
                  </a:lnTo>
                  <a:close/>
                </a:path>
              </a:pathLst>
            </a:custGeom>
            <a:solidFill>
              <a:schemeClr val="accent2"/>
            </a:solidFill>
            <a:ln>
              <a:noFill/>
            </a:ln>
            <a:effectLst/>
          </p:spPr>
          <p:txBody>
            <a:bodyPr wrap="none" anchor="ctr"/>
            <a:lstStyle/>
            <a:p>
              <a:pPr defTabSz="685663" fontAlgn="auto">
                <a:spcBef>
                  <a:spcPts val="0"/>
                </a:spcBef>
                <a:spcAft>
                  <a:spcPts val="0"/>
                </a:spcAft>
              </a:pPr>
              <a:endParaRPr lang="en-US" sz="1350">
                <a:solidFill>
                  <a:srgbClr val="445469"/>
                </a:solidFill>
                <a:latin typeface="微軟正黑體" panose="020B0604030504040204" pitchFamily="34" charset="-120"/>
                <a:ea typeface="微軟正黑體" panose="020B0604030504040204" pitchFamily="34" charset="-120"/>
              </a:endParaRPr>
            </a:p>
          </p:txBody>
        </p:sp>
        <p:sp>
          <p:nvSpPr>
            <p:cNvPr id="55" name="Freeform 206"/>
            <p:cNvSpPr>
              <a:spLocks noChangeArrowheads="1"/>
            </p:cNvSpPr>
            <p:nvPr/>
          </p:nvSpPr>
          <p:spPr bwMode="auto">
            <a:xfrm>
              <a:off x="4858858" y="4086442"/>
              <a:ext cx="355703" cy="536604"/>
            </a:xfrm>
            <a:custGeom>
              <a:avLst/>
              <a:gdLst>
                <a:gd name="T0" fmla="*/ 752 w 1820"/>
                <a:gd name="T1" fmla="*/ 1400 h 2746"/>
                <a:gd name="T2" fmla="*/ 752 w 1820"/>
                <a:gd name="T3" fmla="*/ 1394 h 2746"/>
                <a:gd name="T4" fmla="*/ 752 w 1820"/>
                <a:gd name="T5" fmla="*/ 1400 h 2746"/>
                <a:gd name="T6" fmla="*/ 765 w 1820"/>
                <a:gd name="T7" fmla="*/ 1394 h 2746"/>
                <a:gd name="T8" fmla="*/ 765 w 1820"/>
                <a:gd name="T9" fmla="*/ 1394 h 2746"/>
                <a:gd name="T10" fmla="*/ 765 w 1820"/>
                <a:gd name="T11" fmla="*/ 1394 h 2746"/>
                <a:gd name="T12" fmla="*/ 765 w 1820"/>
                <a:gd name="T13" fmla="*/ 1394 h 2746"/>
                <a:gd name="T14" fmla="*/ 765 w 1820"/>
                <a:gd name="T15" fmla="*/ 1394 h 2746"/>
                <a:gd name="T16" fmla="*/ 765 w 1820"/>
                <a:gd name="T17" fmla="*/ 1394 h 2746"/>
                <a:gd name="T18" fmla="*/ 1819 w 1820"/>
                <a:gd name="T19" fmla="*/ 0 h 2746"/>
                <a:gd name="T20" fmla="*/ 1054 w 1820"/>
                <a:gd name="T21" fmla="*/ 0 h 2746"/>
                <a:gd name="T22" fmla="*/ 0 w 1820"/>
                <a:gd name="T23" fmla="*/ 1375 h 2746"/>
                <a:gd name="T24" fmla="*/ 1048 w 1820"/>
                <a:gd name="T25" fmla="*/ 2745 h 2746"/>
                <a:gd name="T26" fmla="*/ 1813 w 1820"/>
                <a:gd name="T27" fmla="*/ 2745 h 2746"/>
                <a:gd name="T28" fmla="*/ 765 w 1820"/>
                <a:gd name="T29" fmla="*/ 1375 h 2746"/>
                <a:gd name="T30" fmla="*/ 1819 w 1820"/>
                <a:gd name="T31" fmla="*/ 0 h 2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20" h="2746">
                  <a:moveTo>
                    <a:pt x="752" y="1400"/>
                  </a:moveTo>
                  <a:lnTo>
                    <a:pt x="752" y="1394"/>
                  </a:lnTo>
                  <a:lnTo>
                    <a:pt x="752" y="1400"/>
                  </a:lnTo>
                  <a:close/>
                  <a:moveTo>
                    <a:pt x="765" y="1394"/>
                  </a:moveTo>
                  <a:lnTo>
                    <a:pt x="765" y="1394"/>
                  </a:lnTo>
                  <a:close/>
                  <a:moveTo>
                    <a:pt x="765" y="1394"/>
                  </a:moveTo>
                  <a:lnTo>
                    <a:pt x="765" y="1394"/>
                  </a:lnTo>
                  <a:close/>
                  <a:moveTo>
                    <a:pt x="765" y="1394"/>
                  </a:moveTo>
                  <a:lnTo>
                    <a:pt x="765" y="1394"/>
                  </a:lnTo>
                  <a:close/>
                  <a:moveTo>
                    <a:pt x="1819" y="0"/>
                  </a:moveTo>
                  <a:lnTo>
                    <a:pt x="1054" y="0"/>
                  </a:lnTo>
                  <a:lnTo>
                    <a:pt x="0" y="1375"/>
                  </a:lnTo>
                  <a:lnTo>
                    <a:pt x="1048" y="2745"/>
                  </a:lnTo>
                  <a:lnTo>
                    <a:pt x="1813" y="2745"/>
                  </a:lnTo>
                  <a:lnTo>
                    <a:pt x="765" y="1375"/>
                  </a:lnTo>
                  <a:lnTo>
                    <a:pt x="1819" y="0"/>
                  </a:lnTo>
                  <a:close/>
                </a:path>
              </a:pathLst>
            </a:custGeom>
            <a:solidFill>
              <a:schemeClr val="accent2">
                <a:lumMod val="60000"/>
                <a:lumOff val="40000"/>
              </a:schemeClr>
            </a:solidFill>
            <a:ln>
              <a:noFill/>
            </a:ln>
            <a:effectLst/>
          </p:spPr>
          <p:txBody>
            <a:bodyPr wrap="none" anchor="ctr"/>
            <a:lstStyle/>
            <a:p>
              <a:pPr defTabSz="685663" fontAlgn="auto">
                <a:spcBef>
                  <a:spcPts val="0"/>
                </a:spcBef>
                <a:spcAft>
                  <a:spcPts val="0"/>
                </a:spcAft>
              </a:pPr>
              <a:endParaRPr lang="en-US" sz="1350">
                <a:solidFill>
                  <a:srgbClr val="445469"/>
                </a:solidFill>
                <a:latin typeface="微軟正黑體" panose="020B0604030504040204" pitchFamily="34" charset="-120"/>
                <a:ea typeface="微軟正黑體" panose="020B0604030504040204" pitchFamily="34" charset="-120"/>
              </a:endParaRPr>
            </a:p>
          </p:txBody>
        </p:sp>
        <p:sp>
          <p:nvSpPr>
            <p:cNvPr id="56" name="Freeform 226"/>
            <p:cNvSpPr>
              <a:spLocks noChangeArrowheads="1"/>
            </p:cNvSpPr>
            <p:nvPr/>
          </p:nvSpPr>
          <p:spPr bwMode="auto">
            <a:xfrm>
              <a:off x="5106042" y="4086442"/>
              <a:ext cx="355703" cy="536604"/>
            </a:xfrm>
            <a:custGeom>
              <a:avLst/>
              <a:gdLst>
                <a:gd name="T0" fmla="*/ 753 w 1821"/>
                <a:gd name="T1" fmla="*/ 1400 h 2746"/>
                <a:gd name="T2" fmla="*/ 753 w 1821"/>
                <a:gd name="T3" fmla="*/ 1394 h 2746"/>
                <a:gd name="T4" fmla="*/ 753 w 1821"/>
                <a:gd name="T5" fmla="*/ 1400 h 2746"/>
                <a:gd name="T6" fmla="*/ 765 w 1821"/>
                <a:gd name="T7" fmla="*/ 1394 h 2746"/>
                <a:gd name="T8" fmla="*/ 765 w 1821"/>
                <a:gd name="T9" fmla="*/ 1394 h 2746"/>
                <a:gd name="T10" fmla="*/ 765 w 1821"/>
                <a:gd name="T11" fmla="*/ 1394 h 2746"/>
                <a:gd name="T12" fmla="*/ 765 w 1821"/>
                <a:gd name="T13" fmla="*/ 1394 h 2746"/>
                <a:gd name="T14" fmla="*/ 765 w 1821"/>
                <a:gd name="T15" fmla="*/ 1394 h 2746"/>
                <a:gd name="T16" fmla="*/ 765 w 1821"/>
                <a:gd name="T17" fmla="*/ 1394 h 2746"/>
                <a:gd name="T18" fmla="*/ 1820 w 1821"/>
                <a:gd name="T19" fmla="*/ 0 h 2746"/>
                <a:gd name="T20" fmla="*/ 1055 w 1821"/>
                <a:gd name="T21" fmla="*/ 0 h 2746"/>
                <a:gd name="T22" fmla="*/ 0 w 1821"/>
                <a:gd name="T23" fmla="*/ 1375 h 2746"/>
                <a:gd name="T24" fmla="*/ 1049 w 1821"/>
                <a:gd name="T25" fmla="*/ 2745 h 2746"/>
                <a:gd name="T26" fmla="*/ 1813 w 1821"/>
                <a:gd name="T27" fmla="*/ 2745 h 2746"/>
                <a:gd name="T28" fmla="*/ 765 w 1821"/>
                <a:gd name="T29" fmla="*/ 1375 h 2746"/>
                <a:gd name="T30" fmla="*/ 1820 w 1821"/>
                <a:gd name="T31" fmla="*/ 0 h 2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21" h="2746">
                  <a:moveTo>
                    <a:pt x="753" y="1400"/>
                  </a:moveTo>
                  <a:lnTo>
                    <a:pt x="753" y="1394"/>
                  </a:lnTo>
                  <a:lnTo>
                    <a:pt x="753" y="1400"/>
                  </a:lnTo>
                  <a:close/>
                  <a:moveTo>
                    <a:pt x="765" y="1394"/>
                  </a:moveTo>
                  <a:lnTo>
                    <a:pt x="765" y="1394"/>
                  </a:lnTo>
                  <a:close/>
                  <a:moveTo>
                    <a:pt x="765" y="1394"/>
                  </a:moveTo>
                  <a:lnTo>
                    <a:pt x="765" y="1394"/>
                  </a:lnTo>
                  <a:close/>
                  <a:moveTo>
                    <a:pt x="765" y="1394"/>
                  </a:moveTo>
                  <a:lnTo>
                    <a:pt x="765" y="1394"/>
                  </a:lnTo>
                  <a:close/>
                  <a:moveTo>
                    <a:pt x="1820" y="0"/>
                  </a:moveTo>
                  <a:lnTo>
                    <a:pt x="1055" y="0"/>
                  </a:lnTo>
                  <a:lnTo>
                    <a:pt x="0" y="1375"/>
                  </a:lnTo>
                  <a:lnTo>
                    <a:pt x="1049" y="2745"/>
                  </a:lnTo>
                  <a:lnTo>
                    <a:pt x="1813" y="2745"/>
                  </a:lnTo>
                  <a:lnTo>
                    <a:pt x="765" y="1375"/>
                  </a:lnTo>
                  <a:lnTo>
                    <a:pt x="1820" y="0"/>
                  </a:lnTo>
                  <a:close/>
                </a:path>
              </a:pathLst>
            </a:custGeom>
            <a:solidFill>
              <a:schemeClr val="accent2">
                <a:lumMod val="40000"/>
                <a:lumOff val="60000"/>
              </a:schemeClr>
            </a:solidFill>
            <a:ln>
              <a:noFill/>
            </a:ln>
            <a:effectLst/>
          </p:spPr>
          <p:txBody>
            <a:bodyPr wrap="none" anchor="ctr"/>
            <a:lstStyle/>
            <a:p>
              <a:pPr defTabSz="685663" fontAlgn="auto">
                <a:spcBef>
                  <a:spcPts val="0"/>
                </a:spcBef>
                <a:spcAft>
                  <a:spcPts val="0"/>
                </a:spcAft>
              </a:pPr>
              <a:endParaRPr lang="en-US" sz="1350">
                <a:solidFill>
                  <a:srgbClr val="445469"/>
                </a:solidFill>
                <a:latin typeface="微軟正黑體" panose="020B0604030504040204" pitchFamily="34" charset="-120"/>
                <a:ea typeface="微軟正黑體" panose="020B0604030504040204" pitchFamily="34" charset="-120"/>
              </a:endParaRPr>
            </a:p>
          </p:txBody>
        </p:sp>
      </p:grpSp>
      <p:grpSp>
        <p:nvGrpSpPr>
          <p:cNvPr id="58" name="群組 57"/>
          <p:cNvGrpSpPr>
            <a:grpSpLocks/>
          </p:cNvGrpSpPr>
          <p:nvPr/>
        </p:nvGrpSpPr>
        <p:grpSpPr>
          <a:xfrm rot="5400000" flipV="1">
            <a:off x="10457639" y="5695808"/>
            <a:ext cx="648000" cy="432000"/>
            <a:chOff x="4484207" y="4086442"/>
            <a:chExt cx="977538" cy="536604"/>
          </a:xfrm>
        </p:grpSpPr>
        <p:sp>
          <p:nvSpPr>
            <p:cNvPr id="59" name="Freeform 186"/>
            <p:cNvSpPr>
              <a:spLocks noChangeArrowheads="1"/>
            </p:cNvSpPr>
            <p:nvPr/>
          </p:nvSpPr>
          <p:spPr bwMode="auto">
            <a:xfrm>
              <a:off x="4484207" y="4086442"/>
              <a:ext cx="467668" cy="536604"/>
            </a:xfrm>
            <a:custGeom>
              <a:avLst/>
              <a:gdLst>
                <a:gd name="T0" fmla="*/ 1327 w 2395"/>
                <a:gd name="T1" fmla="*/ 1400 h 2746"/>
                <a:gd name="T2" fmla="*/ 1327 w 2395"/>
                <a:gd name="T3" fmla="*/ 1394 h 2746"/>
                <a:gd name="T4" fmla="*/ 1327 w 2395"/>
                <a:gd name="T5" fmla="*/ 1400 h 2746"/>
                <a:gd name="T6" fmla="*/ 1339 w 2395"/>
                <a:gd name="T7" fmla="*/ 1394 h 2746"/>
                <a:gd name="T8" fmla="*/ 1339 w 2395"/>
                <a:gd name="T9" fmla="*/ 1394 h 2746"/>
                <a:gd name="T10" fmla="*/ 1339 w 2395"/>
                <a:gd name="T11" fmla="*/ 1394 h 2746"/>
                <a:gd name="T12" fmla="*/ 1339 w 2395"/>
                <a:gd name="T13" fmla="*/ 1394 h 2746"/>
                <a:gd name="T14" fmla="*/ 1339 w 2395"/>
                <a:gd name="T15" fmla="*/ 1394 h 2746"/>
                <a:gd name="T16" fmla="*/ 1339 w 2395"/>
                <a:gd name="T17" fmla="*/ 1394 h 2746"/>
                <a:gd name="T18" fmla="*/ 2394 w 2395"/>
                <a:gd name="T19" fmla="*/ 0 h 2746"/>
                <a:gd name="T20" fmla="*/ 1055 w 2395"/>
                <a:gd name="T21" fmla="*/ 0 h 2746"/>
                <a:gd name="T22" fmla="*/ 0 w 2395"/>
                <a:gd name="T23" fmla="*/ 1375 h 2746"/>
                <a:gd name="T24" fmla="*/ 1049 w 2395"/>
                <a:gd name="T25" fmla="*/ 2745 h 2746"/>
                <a:gd name="T26" fmla="*/ 2388 w 2395"/>
                <a:gd name="T27" fmla="*/ 2745 h 2746"/>
                <a:gd name="T28" fmla="*/ 1339 w 2395"/>
                <a:gd name="T29" fmla="*/ 1375 h 2746"/>
                <a:gd name="T30" fmla="*/ 2394 w 2395"/>
                <a:gd name="T31" fmla="*/ 0 h 2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95" h="2746">
                  <a:moveTo>
                    <a:pt x="1327" y="1400"/>
                  </a:moveTo>
                  <a:lnTo>
                    <a:pt x="1327" y="1394"/>
                  </a:lnTo>
                  <a:lnTo>
                    <a:pt x="1327" y="1400"/>
                  </a:lnTo>
                  <a:close/>
                  <a:moveTo>
                    <a:pt x="1339" y="1394"/>
                  </a:moveTo>
                  <a:lnTo>
                    <a:pt x="1339" y="1394"/>
                  </a:lnTo>
                  <a:close/>
                  <a:moveTo>
                    <a:pt x="1339" y="1394"/>
                  </a:moveTo>
                  <a:lnTo>
                    <a:pt x="1339" y="1394"/>
                  </a:lnTo>
                  <a:close/>
                  <a:moveTo>
                    <a:pt x="1339" y="1394"/>
                  </a:moveTo>
                  <a:lnTo>
                    <a:pt x="1339" y="1394"/>
                  </a:lnTo>
                  <a:close/>
                  <a:moveTo>
                    <a:pt x="2394" y="0"/>
                  </a:moveTo>
                  <a:lnTo>
                    <a:pt x="1055" y="0"/>
                  </a:lnTo>
                  <a:lnTo>
                    <a:pt x="0" y="1375"/>
                  </a:lnTo>
                  <a:lnTo>
                    <a:pt x="1049" y="2745"/>
                  </a:lnTo>
                  <a:lnTo>
                    <a:pt x="2388" y="2745"/>
                  </a:lnTo>
                  <a:lnTo>
                    <a:pt x="1339" y="1375"/>
                  </a:lnTo>
                  <a:lnTo>
                    <a:pt x="2394" y="0"/>
                  </a:lnTo>
                  <a:close/>
                </a:path>
              </a:pathLst>
            </a:custGeom>
            <a:solidFill>
              <a:schemeClr val="accent2"/>
            </a:solidFill>
            <a:ln>
              <a:noFill/>
            </a:ln>
            <a:effectLst/>
          </p:spPr>
          <p:txBody>
            <a:bodyPr wrap="none" anchor="ctr"/>
            <a:lstStyle/>
            <a:p>
              <a:pPr defTabSz="685663" fontAlgn="auto">
                <a:spcBef>
                  <a:spcPts val="0"/>
                </a:spcBef>
                <a:spcAft>
                  <a:spcPts val="0"/>
                </a:spcAft>
              </a:pPr>
              <a:endParaRPr lang="en-US" sz="1350">
                <a:solidFill>
                  <a:srgbClr val="445469"/>
                </a:solidFill>
                <a:latin typeface="微軟正黑體" panose="020B0604030504040204" pitchFamily="34" charset="-120"/>
                <a:ea typeface="微軟正黑體" panose="020B0604030504040204" pitchFamily="34" charset="-120"/>
              </a:endParaRPr>
            </a:p>
          </p:txBody>
        </p:sp>
        <p:sp>
          <p:nvSpPr>
            <p:cNvPr id="60" name="Freeform 206"/>
            <p:cNvSpPr>
              <a:spLocks noChangeArrowheads="1"/>
            </p:cNvSpPr>
            <p:nvPr/>
          </p:nvSpPr>
          <p:spPr bwMode="auto">
            <a:xfrm>
              <a:off x="4858858" y="4086442"/>
              <a:ext cx="355703" cy="536604"/>
            </a:xfrm>
            <a:custGeom>
              <a:avLst/>
              <a:gdLst>
                <a:gd name="T0" fmla="*/ 752 w 1820"/>
                <a:gd name="T1" fmla="*/ 1400 h 2746"/>
                <a:gd name="T2" fmla="*/ 752 w 1820"/>
                <a:gd name="T3" fmla="*/ 1394 h 2746"/>
                <a:gd name="T4" fmla="*/ 752 w 1820"/>
                <a:gd name="T5" fmla="*/ 1400 h 2746"/>
                <a:gd name="T6" fmla="*/ 765 w 1820"/>
                <a:gd name="T7" fmla="*/ 1394 h 2746"/>
                <a:gd name="T8" fmla="*/ 765 w 1820"/>
                <a:gd name="T9" fmla="*/ 1394 h 2746"/>
                <a:gd name="T10" fmla="*/ 765 w 1820"/>
                <a:gd name="T11" fmla="*/ 1394 h 2746"/>
                <a:gd name="T12" fmla="*/ 765 w 1820"/>
                <a:gd name="T13" fmla="*/ 1394 h 2746"/>
                <a:gd name="T14" fmla="*/ 765 w 1820"/>
                <a:gd name="T15" fmla="*/ 1394 h 2746"/>
                <a:gd name="T16" fmla="*/ 765 w 1820"/>
                <a:gd name="T17" fmla="*/ 1394 h 2746"/>
                <a:gd name="T18" fmla="*/ 1819 w 1820"/>
                <a:gd name="T19" fmla="*/ 0 h 2746"/>
                <a:gd name="T20" fmla="*/ 1054 w 1820"/>
                <a:gd name="T21" fmla="*/ 0 h 2746"/>
                <a:gd name="T22" fmla="*/ 0 w 1820"/>
                <a:gd name="T23" fmla="*/ 1375 h 2746"/>
                <a:gd name="T24" fmla="*/ 1048 w 1820"/>
                <a:gd name="T25" fmla="*/ 2745 h 2746"/>
                <a:gd name="T26" fmla="*/ 1813 w 1820"/>
                <a:gd name="T27" fmla="*/ 2745 h 2746"/>
                <a:gd name="T28" fmla="*/ 765 w 1820"/>
                <a:gd name="T29" fmla="*/ 1375 h 2746"/>
                <a:gd name="T30" fmla="*/ 1819 w 1820"/>
                <a:gd name="T31" fmla="*/ 0 h 2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20" h="2746">
                  <a:moveTo>
                    <a:pt x="752" y="1400"/>
                  </a:moveTo>
                  <a:lnTo>
                    <a:pt x="752" y="1394"/>
                  </a:lnTo>
                  <a:lnTo>
                    <a:pt x="752" y="1400"/>
                  </a:lnTo>
                  <a:close/>
                  <a:moveTo>
                    <a:pt x="765" y="1394"/>
                  </a:moveTo>
                  <a:lnTo>
                    <a:pt x="765" y="1394"/>
                  </a:lnTo>
                  <a:close/>
                  <a:moveTo>
                    <a:pt x="765" y="1394"/>
                  </a:moveTo>
                  <a:lnTo>
                    <a:pt x="765" y="1394"/>
                  </a:lnTo>
                  <a:close/>
                  <a:moveTo>
                    <a:pt x="765" y="1394"/>
                  </a:moveTo>
                  <a:lnTo>
                    <a:pt x="765" y="1394"/>
                  </a:lnTo>
                  <a:close/>
                  <a:moveTo>
                    <a:pt x="1819" y="0"/>
                  </a:moveTo>
                  <a:lnTo>
                    <a:pt x="1054" y="0"/>
                  </a:lnTo>
                  <a:lnTo>
                    <a:pt x="0" y="1375"/>
                  </a:lnTo>
                  <a:lnTo>
                    <a:pt x="1048" y="2745"/>
                  </a:lnTo>
                  <a:lnTo>
                    <a:pt x="1813" y="2745"/>
                  </a:lnTo>
                  <a:lnTo>
                    <a:pt x="765" y="1375"/>
                  </a:lnTo>
                  <a:lnTo>
                    <a:pt x="1819" y="0"/>
                  </a:lnTo>
                  <a:close/>
                </a:path>
              </a:pathLst>
            </a:custGeom>
            <a:solidFill>
              <a:schemeClr val="accent2">
                <a:lumMod val="60000"/>
                <a:lumOff val="40000"/>
              </a:schemeClr>
            </a:solidFill>
            <a:ln>
              <a:noFill/>
            </a:ln>
            <a:effectLst/>
          </p:spPr>
          <p:txBody>
            <a:bodyPr wrap="none" anchor="ctr"/>
            <a:lstStyle/>
            <a:p>
              <a:pPr defTabSz="685663" fontAlgn="auto">
                <a:spcBef>
                  <a:spcPts val="0"/>
                </a:spcBef>
                <a:spcAft>
                  <a:spcPts val="0"/>
                </a:spcAft>
              </a:pPr>
              <a:endParaRPr lang="en-US" sz="1350">
                <a:solidFill>
                  <a:srgbClr val="445469"/>
                </a:solidFill>
                <a:latin typeface="微軟正黑體" panose="020B0604030504040204" pitchFamily="34" charset="-120"/>
                <a:ea typeface="微軟正黑體" panose="020B0604030504040204" pitchFamily="34" charset="-120"/>
              </a:endParaRPr>
            </a:p>
          </p:txBody>
        </p:sp>
        <p:sp>
          <p:nvSpPr>
            <p:cNvPr id="61" name="Freeform 226"/>
            <p:cNvSpPr>
              <a:spLocks noChangeArrowheads="1"/>
            </p:cNvSpPr>
            <p:nvPr/>
          </p:nvSpPr>
          <p:spPr bwMode="auto">
            <a:xfrm>
              <a:off x="5106042" y="4086442"/>
              <a:ext cx="355703" cy="536604"/>
            </a:xfrm>
            <a:custGeom>
              <a:avLst/>
              <a:gdLst>
                <a:gd name="T0" fmla="*/ 753 w 1821"/>
                <a:gd name="T1" fmla="*/ 1400 h 2746"/>
                <a:gd name="T2" fmla="*/ 753 w 1821"/>
                <a:gd name="T3" fmla="*/ 1394 h 2746"/>
                <a:gd name="T4" fmla="*/ 753 w 1821"/>
                <a:gd name="T5" fmla="*/ 1400 h 2746"/>
                <a:gd name="T6" fmla="*/ 765 w 1821"/>
                <a:gd name="T7" fmla="*/ 1394 h 2746"/>
                <a:gd name="T8" fmla="*/ 765 w 1821"/>
                <a:gd name="T9" fmla="*/ 1394 h 2746"/>
                <a:gd name="T10" fmla="*/ 765 w 1821"/>
                <a:gd name="T11" fmla="*/ 1394 h 2746"/>
                <a:gd name="T12" fmla="*/ 765 w 1821"/>
                <a:gd name="T13" fmla="*/ 1394 h 2746"/>
                <a:gd name="T14" fmla="*/ 765 w 1821"/>
                <a:gd name="T15" fmla="*/ 1394 h 2746"/>
                <a:gd name="T16" fmla="*/ 765 w 1821"/>
                <a:gd name="T17" fmla="*/ 1394 h 2746"/>
                <a:gd name="T18" fmla="*/ 1820 w 1821"/>
                <a:gd name="T19" fmla="*/ 0 h 2746"/>
                <a:gd name="T20" fmla="*/ 1055 w 1821"/>
                <a:gd name="T21" fmla="*/ 0 h 2746"/>
                <a:gd name="T22" fmla="*/ 0 w 1821"/>
                <a:gd name="T23" fmla="*/ 1375 h 2746"/>
                <a:gd name="T24" fmla="*/ 1049 w 1821"/>
                <a:gd name="T25" fmla="*/ 2745 h 2746"/>
                <a:gd name="T26" fmla="*/ 1813 w 1821"/>
                <a:gd name="T27" fmla="*/ 2745 h 2746"/>
                <a:gd name="T28" fmla="*/ 765 w 1821"/>
                <a:gd name="T29" fmla="*/ 1375 h 2746"/>
                <a:gd name="T30" fmla="*/ 1820 w 1821"/>
                <a:gd name="T31" fmla="*/ 0 h 2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21" h="2746">
                  <a:moveTo>
                    <a:pt x="753" y="1400"/>
                  </a:moveTo>
                  <a:lnTo>
                    <a:pt x="753" y="1394"/>
                  </a:lnTo>
                  <a:lnTo>
                    <a:pt x="753" y="1400"/>
                  </a:lnTo>
                  <a:close/>
                  <a:moveTo>
                    <a:pt x="765" y="1394"/>
                  </a:moveTo>
                  <a:lnTo>
                    <a:pt x="765" y="1394"/>
                  </a:lnTo>
                  <a:close/>
                  <a:moveTo>
                    <a:pt x="765" y="1394"/>
                  </a:moveTo>
                  <a:lnTo>
                    <a:pt x="765" y="1394"/>
                  </a:lnTo>
                  <a:close/>
                  <a:moveTo>
                    <a:pt x="765" y="1394"/>
                  </a:moveTo>
                  <a:lnTo>
                    <a:pt x="765" y="1394"/>
                  </a:lnTo>
                  <a:close/>
                  <a:moveTo>
                    <a:pt x="1820" y="0"/>
                  </a:moveTo>
                  <a:lnTo>
                    <a:pt x="1055" y="0"/>
                  </a:lnTo>
                  <a:lnTo>
                    <a:pt x="0" y="1375"/>
                  </a:lnTo>
                  <a:lnTo>
                    <a:pt x="1049" y="2745"/>
                  </a:lnTo>
                  <a:lnTo>
                    <a:pt x="1813" y="2745"/>
                  </a:lnTo>
                  <a:lnTo>
                    <a:pt x="765" y="1375"/>
                  </a:lnTo>
                  <a:lnTo>
                    <a:pt x="1820" y="0"/>
                  </a:lnTo>
                  <a:close/>
                </a:path>
              </a:pathLst>
            </a:custGeom>
            <a:solidFill>
              <a:schemeClr val="accent2">
                <a:lumMod val="40000"/>
                <a:lumOff val="60000"/>
              </a:schemeClr>
            </a:solidFill>
            <a:ln>
              <a:noFill/>
            </a:ln>
            <a:effectLst/>
          </p:spPr>
          <p:txBody>
            <a:bodyPr wrap="none" anchor="ctr"/>
            <a:lstStyle/>
            <a:p>
              <a:pPr defTabSz="685663" fontAlgn="auto">
                <a:spcBef>
                  <a:spcPts val="0"/>
                </a:spcBef>
                <a:spcAft>
                  <a:spcPts val="0"/>
                </a:spcAft>
              </a:pPr>
              <a:endParaRPr lang="en-US" sz="1350">
                <a:solidFill>
                  <a:srgbClr val="445469"/>
                </a:solidFill>
                <a:latin typeface="微軟正黑體" panose="020B0604030504040204" pitchFamily="34" charset="-120"/>
                <a:ea typeface="微軟正黑體" panose="020B0604030504040204" pitchFamily="34" charset="-120"/>
              </a:endParaRPr>
            </a:p>
          </p:txBody>
        </p:sp>
      </p:grpSp>
      <mc:AlternateContent xmlns:mc="http://schemas.openxmlformats.org/markup-compatibility/2006" xmlns:a14="http://schemas.microsoft.com/office/drawing/2010/main">
        <mc:Choice Requires="a14">
          <p:sp>
            <p:nvSpPr>
              <p:cNvPr id="57" name="文字方塊 56"/>
              <p:cNvSpPr txBox="1">
                <a:spLocks noChangeAspect="1"/>
              </p:cNvSpPr>
              <p:nvPr/>
            </p:nvSpPr>
            <p:spPr>
              <a:xfrm>
                <a:off x="4193935" y="5967025"/>
                <a:ext cx="2622448" cy="6828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nor/>
                        </m:rPr>
                        <a:rPr lang="en-US" altLang="zh-TW" i="0" smtClean="0">
                          <a:latin typeface="微軟正黑體" panose="020B0604030504040204" pitchFamily="34" charset="-120"/>
                          <a:ea typeface="微軟正黑體" panose="020B0604030504040204" pitchFamily="34" charset="-120"/>
                        </a:rPr>
                        <m:t>=</m:t>
                      </m:r>
                      <m:f>
                        <m:fPr>
                          <m:ctrlPr>
                            <a:rPr lang="en-US" altLang="zh-TW" i="1" smtClean="0">
                              <a:latin typeface="Cambria Math" panose="02040503050406030204" pitchFamily="18" charset="0"/>
                            </a:rPr>
                          </m:ctrlPr>
                        </m:fPr>
                        <m:num>
                          <m:nary>
                            <m:naryPr>
                              <m:chr m:val="∑"/>
                              <m:subHide m:val="on"/>
                              <m:supHide m:val="on"/>
                              <m:ctrlPr>
                                <a:rPr lang="en-US" altLang="zh-TW" i="1">
                                  <a:latin typeface="Cambria Math" panose="02040503050406030204" pitchFamily="18" charset="0"/>
                                </a:rPr>
                              </m:ctrlPr>
                            </m:naryPr>
                            <m:sub/>
                            <m:sup/>
                            <m:e>
                              <m:sSub>
                                <m:sSubPr>
                                  <m:ctrlPr>
                                    <a:rPr lang="en-US" altLang="zh-TW" i="1">
                                      <a:latin typeface="Cambria Math" panose="02040503050406030204" pitchFamily="18" charset="0"/>
                                    </a:rPr>
                                  </m:ctrlPr>
                                </m:sSubPr>
                                <m:e>
                                  <m:r>
                                    <m:rPr>
                                      <m:nor/>
                                    </m:rPr>
                                    <a:rPr lang="zh-TW" altLang="en-US" i="0">
                                      <a:latin typeface="微軟正黑體" panose="020B0604030504040204" pitchFamily="34" charset="-120"/>
                                      <a:ea typeface="微軟正黑體" panose="020B0604030504040204" pitchFamily="34" charset="-120"/>
                                    </a:rPr>
                                    <m:t>活動數據</m:t>
                                  </m:r>
                                </m:e>
                                <m:sub>
                                  <m:r>
                                    <m:rPr>
                                      <m:nor/>
                                    </m:rPr>
                                    <a:rPr lang="en-US" altLang="zh-TW" i="0">
                                      <a:latin typeface="微軟正黑體" panose="020B0604030504040204" pitchFamily="34" charset="-120"/>
                                      <a:ea typeface="微軟正黑體" panose="020B0604030504040204" pitchFamily="34" charset="-120"/>
                                    </a:rPr>
                                    <m:t>i</m:t>
                                  </m:r>
                                </m:sub>
                              </m:sSub>
                              <m:r>
                                <m:rPr>
                                  <m:nor/>
                                </m:rPr>
                                <a:rPr lang="en-US" altLang="zh-TW" i="0" smtClean="0">
                                  <a:latin typeface="微軟正黑體" panose="020B0604030504040204" pitchFamily="34" charset="-120"/>
                                  <a:ea typeface="微軟正黑體" panose="020B0604030504040204" pitchFamily="34" charset="-120"/>
                                </a:rPr>
                                <m:t>×</m:t>
                              </m:r>
                              <m:sSub>
                                <m:sSubPr>
                                  <m:ctrlPr>
                                    <a:rPr lang="en-US" altLang="zh-TW" i="1" smtClean="0">
                                      <a:latin typeface="Cambria Math" panose="02040503050406030204" pitchFamily="18" charset="0"/>
                                      <a:ea typeface="Cambria Math" panose="02040503050406030204" pitchFamily="18" charset="0"/>
                                    </a:rPr>
                                  </m:ctrlPr>
                                </m:sSubPr>
                                <m:e>
                                  <m:r>
                                    <m:rPr>
                                      <m:nor/>
                                    </m:rPr>
                                    <a:rPr lang="zh-TW" altLang="en-US" i="0">
                                      <a:latin typeface="微軟正黑體" panose="020B0604030504040204" pitchFamily="34" charset="-120"/>
                                      <a:ea typeface="微軟正黑體" panose="020B0604030504040204" pitchFamily="34" charset="-120"/>
                                    </a:rPr>
                                    <m:t>低位熱值</m:t>
                                  </m:r>
                                </m:e>
                                <m:sub>
                                  <m:r>
                                    <m:rPr>
                                      <m:nor/>
                                    </m:rPr>
                                    <a:rPr lang="en-US" altLang="zh-TW" b="0" i="0" smtClean="0">
                                      <a:latin typeface="微軟正黑體" panose="020B0604030504040204" pitchFamily="34" charset="-120"/>
                                      <a:ea typeface="微軟正黑體" panose="020B0604030504040204" pitchFamily="34" charset="-120"/>
                                    </a:rPr>
                                    <m:t>i</m:t>
                                  </m:r>
                                </m:sub>
                              </m:sSub>
                            </m:e>
                          </m:nary>
                        </m:num>
                        <m:den>
                          <m:nary>
                            <m:naryPr>
                              <m:chr m:val="∑"/>
                              <m:subHide m:val="on"/>
                              <m:supHide m:val="on"/>
                              <m:ctrlPr>
                                <a:rPr lang="en-US" altLang="zh-TW" i="1" smtClean="0">
                                  <a:latin typeface="Cambria Math" panose="02040503050406030204" pitchFamily="18" charset="0"/>
                                </a:rPr>
                              </m:ctrlPr>
                            </m:naryPr>
                            <m:sub/>
                            <m:sup/>
                            <m:e>
                              <m:sSub>
                                <m:sSubPr>
                                  <m:ctrlPr>
                                    <a:rPr lang="en-US" altLang="zh-TW" i="1" smtClean="0">
                                      <a:latin typeface="Cambria Math" panose="02040503050406030204" pitchFamily="18" charset="0"/>
                                    </a:rPr>
                                  </m:ctrlPr>
                                </m:sSubPr>
                                <m:e>
                                  <m:r>
                                    <m:rPr>
                                      <m:nor/>
                                    </m:rPr>
                                    <a:rPr lang="zh-TW" altLang="en-US" i="0">
                                      <a:latin typeface="微軟正黑體" panose="020B0604030504040204" pitchFamily="34" charset="-120"/>
                                      <a:ea typeface="微軟正黑體" panose="020B0604030504040204" pitchFamily="34" charset="-120"/>
                                    </a:rPr>
                                    <m:t>活動數據</m:t>
                                  </m:r>
                                </m:e>
                                <m:sub>
                                  <m:r>
                                    <m:rPr>
                                      <m:nor/>
                                    </m:rPr>
                                    <a:rPr lang="en-US" altLang="zh-TW" b="0" i="0" smtClean="0">
                                      <a:latin typeface="微軟正黑體" panose="020B0604030504040204" pitchFamily="34" charset="-120"/>
                                      <a:ea typeface="微軟正黑體" panose="020B0604030504040204" pitchFamily="34" charset="-120"/>
                                    </a:rPr>
                                    <m:t>i</m:t>
                                  </m:r>
                                </m:sub>
                              </m:sSub>
                            </m:e>
                          </m:nary>
                        </m:den>
                      </m:f>
                    </m:oMath>
                  </m:oMathPara>
                </a14:m>
                <a:endParaRPr lang="zh-TW" altLang="en-US" dirty="0">
                  <a:latin typeface="微軟正黑體" panose="020B0604030504040204" pitchFamily="34" charset="-120"/>
                  <a:ea typeface="微軟正黑體" panose="020B0604030504040204" pitchFamily="34" charset="-120"/>
                </a:endParaRPr>
              </a:p>
            </p:txBody>
          </p:sp>
        </mc:Choice>
        <mc:Fallback xmlns="">
          <p:sp>
            <p:nvSpPr>
              <p:cNvPr id="57" name="文字方塊 56"/>
              <p:cNvSpPr txBox="1">
                <a:spLocks noRot="1" noChangeAspect="1" noMove="1" noResize="1" noEditPoints="1" noAdjustHandles="1" noChangeArrowheads="1" noChangeShapeType="1" noTextEdit="1"/>
              </p:cNvSpPr>
              <p:nvPr/>
            </p:nvSpPr>
            <p:spPr>
              <a:xfrm>
                <a:off x="4193935" y="5967025"/>
                <a:ext cx="2622448" cy="682816"/>
              </a:xfrm>
              <a:prstGeom prst="rect">
                <a:avLst/>
              </a:prstGeom>
              <a:blipFill>
                <a:blip r:embed="rId4"/>
                <a:stretch>
                  <a:fillRect/>
                </a:stretch>
              </a:blipFill>
            </p:spPr>
            <p:txBody>
              <a:bodyPr/>
              <a:lstStyle/>
              <a:p>
                <a:r>
                  <a:rPr lang="zh-TW" altLang="en-US">
                    <a:noFill/>
                  </a:rPr>
                  <a:t> </a:t>
                </a:r>
              </a:p>
            </p:txBody>
          </p:sp>
        </mc:Fallback>
      </mc:AlternateContent>
      <p:sp>
        <p:nvSpPr>
          <p:cNvPr id="6" name="矩形 5"/>
          <p:cNvSpPr/>
          <p:nvPr/>
        </p:nvSpPr>
        <p:spPr>
          <a:xfrm>
            <a:off x="337639" y="4574851"/>
            <a:ext cx="6785832" cy="375872"/>
          </a:xfrm>
          <a:prstGeom prst="rect">
            <a:avLst/>
          </a:prstGeom>
        </p:spPr>
        <p:txBody>
          <a:bodyPr wrap="none">
            <a:spAutoFit/>
          </a:bodyPr>
          <a:lstStyle/>
          <a:p>
            <a:pPr marL="0" lvl="1">
              <a:lnSpc>
                <a:spcPct val="150000"/>
              </a:lnSpc>
            </a:pPr>
            <a:r>
              <a:rPr lang="zh-TW" altLang="en-US" sz="1400" b="1" spc="100"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（煤類（固態）及油類（液態）燃料比例值為</a:t>
            </a:r>
            <a:r>
              <a:rPr lang="en-US" altLang="zh-TW" sz="1400" b="1" spc="100"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95%</a:t>
            </a:r>
            <a:r>
              <a:rPr lang="zh-TW" altLang="en-US" sz="1400" b="1" spc="100"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、氣態燃料比例值為</a:t>
            </a:r>
            <a:r>
              <a:rPr lang="en-US" altLang="zh-TW" sz="1400" b="1" spc="100"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90%</a:t>
            </a:r>
            <a:r>
              <a:rPr lang="zh-TW" altLang="en-US" sz="1400" b="1" spc="100"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b="1" spc="100"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7" name="文字方塊 6">
            <a:extLst>
              <a:ext uri="{FF2B5EF4-FFF2-40B4-BE49-F238E27FC236}">
                <a16:creationId xmlns:a16="http://schemas.microsoft.com/office/drawing/2014/main" id="{C0B28013-BF6E-44C3-9812-160E334CBF53}"/>
              </a:ext>
            </a:extLst>
          </p:cNvPr>
          <p:cNvSpPr txBox="1"/>
          <p:nvPr/>
        </p:nvSpPr>
        <p:spPr>
          <a:xfrm>
            <a:off x="6631621" y="1801802"/>
            <a:ext cx="4597302" cy="461665"/>
          </a:xfrm>
          <a:prstGeom prst="rect">
            <a:avLst/>
          </a:prstGeom>
          <a:noFill/>
        </p:spPr>
        <p:txBody>
          <a:bodyPr wrap="square" rtlCol="0">
            <a:spAutoFit/>
          </a:bodyPr>
          <a:lstStyle/>
          <a:p>
            <a:r>
              <a:rPr lang="zh-TW" altLang="en-US" sz="2400" b="1" dirty="0">
                <a:latin typeface="微軟正黑體" panose="020B0604030504040204" pitchFamily="34" charset="-120"/>
                <a:ea typeface="微軟正黑體" panose="020B0604030504040204" pitchFamily="34" charset="-120"/>
              </a:rPr>
              <a:t>以公證行所提供之檢測報告為例</a:t>
            </a:r>
          </a:p>
        </p:txBody>
      </p:sp>
      <p:sp>
        <p:nvSpPr>
          <p:cNvPr id="36" name="矩形 35">
            <a:extLst>
              <a:ext uri="{FF2B5EF4-FFF2-40B4-BE49-F238E27FC236}">
                <a16:creationId xmlns:a16="http://schemas.microsoft.com/office/drawing/2014/main" id="{F3EE2FD4-89A9-4D4C-800A-9B6E6DEC9680}"/>
              </a:ext>
            </a:extLst>
          </p:cNvPr>
          <p:cNvSpPr/>
          <p:nvPr/>
        </p:nvSpPr>
        <p:spPr>
          <a:xfrm>
            <a:off x="425450" y="6523985"/>
            <a:ext cx="11341100" cy="328167"/>
          </a:xfrm>
          <a:prstGeom prst="rect">
            <a:avLst/>
          </a:prstGeom>
        </p:spPr>
        <p:txBody>
          <a:bodyPr wrap="square">
            <a:spAutoFit/>
          </a:bodyPr>
          <a:lstStyle/>
          <a:p>
            <a:pPr>
              <a:lnSpc>
                <a:spcPct val="120000"/>
              </a:lnSpc>
            </a:pPr>
            <a:r>
              <a:rPr lang="zh-TW" altLang="en-US" sz="1400" spc="100" dirty="0">
                <a:latin typeface="微軟正黑體" panose="020B0604030504040204" pitchFamily="34" charset="-120"/>
                <a:ea typeface="微軟正黑體" panose="020B0604030504040204" pitchFamily="34" charset="-120"/>
                <a:cs typeface="Times New Roman" panose="02020603050405020304" pitchFamily="18" charset="0"/>
              </a:rPr>
              <a:t>資料來源：</a:t>
            </a:r>
            <a:r>
              <a:rPr lang="en-US" altLang="zh-TW" sz="1400" spc="100" dirty="0">
                <a:latin typeface="微軟正黑體" panose="020B0604030504040204" pitchFamily="34" charset="-120"/>
                <a:ea typeface="微軟正黑體" panose="020B0604030504040204" pitchFamily="34" charset="-120"/>
                <a:cs typeface="Times New Roman" panose="02020603050405020304" pitchFamily="18" charset="0"/>
              </a:rPr>
              <a:t>2006 IPCC</a:t>
            </a:r>
            <a:r>
              <a:rPr lang="zh-TW" altLang="en-US" sz="1400" spc="100" dirty="0">
                <a:latin typeface="微軟正黑體" panose="020B0604030504040204" pitchFamily="34" charset="-120"/>
                <a:ea typeface="微軟正黑體" panose="020B0604030504040204" pitchFamily="34" charset="-120"/>
                <a:cs typeface="Times New Roman" panose="02020603050405020304" pitchFamily="18" charset="0"/>
              </a:rPr>
              <a:t>指南</a:t>
            </a:r>
            <a:r>
              <a:rPr lang="en-US" altLang="zh-TW" sz="1400" spc="100" dirty="0">
                <a:latin typeface="微軟正黑體" panose="020B0604030504040204" pitchFamily="34" charset="-120"/>
                <a:ea typeface="微軟正黑體" panose="020B0604030504040204" pitchFamily="34" charset="-120"/>
                <a:cs typeface="Times New Roman" panose="02020603050405020304" pitchFamily="18" charset="0"/>
              </a:rPr>
              <a:t>, Volume2</a:t>
            </a:r>
            <a:r>
              <a:rPr lang="zh-TW" altLang="en-US" sz="1400" spc="100"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1400" spc="100" dirty="0">
                <a:latin typeface="微軟正黑體" panose="020B0604030504040204" pitchFamily="34" charset="-120"/>
                <a:ea typeface="微軟正黑體" panose="020B0604030504040204" pitchFamily="34" charset="-120"/>
                <a:cs typeface="Times New Roman" panose="02020603050405020304" pitchFamily="18" charset="0"/>
              </a:rPr>
              <a:t>Energy,</a:t>
            </a:r>
            <a:r>
              <a:rPr lang="zh-TW" altLang="en-US" sz="1400" spc="100"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1400" spc="100" dirty="0">
                <a:latin typeface="微軟正黑體" panose="020B0604030504040204" pitchFamily="34" charset="-120"/>
                <a:ea typeface="微軟正黑體" panose="020B0604030504040204" pitchFamily="34" charset="-120"/>
                <a:cs typeface="Times New Roman" panose="02020603050405020304" pitchFamily="18" charset="0"/>
              </a:rPr>
              <a:t> Chapter 1:Introduction, 1.4.1.2</a:t>
            </a:r>
            <a:r>
              <a:rPr lang="zh-TW" altLang="en-US" sz="1400" spc="100"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1400" spc="100" dirty="0">
                <a:latin typeface="微軟正黑體" panose="020B0604030504040204" pitchFamily="34" charset="-120"/>
                <a:ea typeface="微軟正黑體" panose="020B0604030504040204" pitchFamily="34" charset="-120"/>
                <a:cs typeface="Times New Roman" panose="02020603050405020304" pitchFamily="18" charset="0"/>
              </a:rPr>
              <a:t>and Chapter 6 reference approach, 6.4.2</a:t>
            </a:r>
            <a:endParaRPr lang="zh-TW" altLang="en-US" sz="1400" spc="10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7" name="文字方塊 36">
            <a:extLst>
              <a:ext uri="{FF2B5EF4-FFF2-40B4-BE49-F238E27FC236}">
                <a16:creationId xmlns:a16="http://schemas.microsoft.com/office/drawing/2014/main" id="{C9464671-9DBC-44B5-BB90-E1FA55BE966A}"/>
              </a:ext>
            </a:extLst>
          </p:cNvPr>
          <p:cNvSpPr txBox="1"/>
          <p:nvPr/>
        </p:nvSpPr>
        <p:spPr>
          <a:xfrm>
            <a:off x="253660" y="4995906"/>
            <a:ext cx="6165426" cy="845231"/>
          </a:xfrm>
          <a:prstGeom prst="rect">
            <a:avLst/>
          </a:prstGeom>
          <a:noFill/>
        </p:spPr>
        <p:txBody>
          <a:bodyPr wrap="square">
            <a:spAutoFit/>
          </a:bodyPr>
          <a:lstStyle/>
          <a:p>
            <a:pPr>
              <a:lnSpc>
                <a:spcPct val="120000"/>
              </a:lnSpc>
              <a:defRPr/>
            </a:pPr>
            <a:r>
              <a:rPr lang="zh-TW" altLang="en-US" sz="1400" b="1" spc="100"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（排放量量化時，活動數據與燃料熱值之含水分計量基準須一致，如同為乾基</a:t>
            </a:r>
            <a:r>
              <a:rPr lang="en-US" altLang="zh-TW" sz="1400" b="1" spc="100"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b="1" spc="100"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溼基；另因油類及氣態燃料含水率極低，可將其乾</a:t>
            </a:r>
            <a:r>
              <a:rPr lang="en-US" altLang="zh-TW" sz="1400" b="1" spc="100"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b="1" spc="100"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溼基數值視為一致，但仍宜附帶佐證資料以供查證。</a:t>
            </a:r>
            <a:endParaRPr lang="en-US" altLang="zh-TW" sz="1400" b="1" spc="100"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8" name="文字方塊 37">
            <a:extLst>
              <a:ext uri="{FF2B5EF4-FFF2-40B4-BE49-F238E27FC236}">
                <a16:creationId xmlns:a16="http://schemas.microsoft.com/office/drawing/2014/main" id="{B89A780C-2B50-4C4A-ADA0-EA652CB65A3B}"/>
              </a:ext>
            </a:extLst>
          </p:cNvPr>
          <p:cNvSpPr txBox="1"/>
          <p:nvPr/>
        </p:nvSpPr>
        <p:spPr>
          <a:xfrm>
            <a:off x="3641927" y="5427806"/>
            <a:ext cx="6096000" cy="498406"/>
          </a:xfrm>
          <a:prstGeom prst="rect">
            <a:avLst/>
          </a:prstGeom>
          <a:noFill/>
        </p:spPr>
        <p:txBody>
          <a:bodyPr wrap="square">
            <a:spAutoFit/>
          </a:bodyPr>
          <a:lstStyle/>
          <a:p>
            <a:pPr marL="360000" lvl="1" indent="-360000">
              <a:lnSpc>
                <a:spcPct val="150000"/>
              </a:lnSpc>
              <a:buFont typeface="Wingdings" panose="05000000000000000000" pitchFamily="2" charset="2"/>
              <a:buChar char="Ø"/>
            </a:pPr>
            <a:r>
              <a:rPr lang="zh-TW" altLang="en-US" sz="2000" b="1" spc="100" dirty="0">
                <a:latin typeface="微軟正黑體" panose="020B0604030504040204" pitchFamily="34" charset="-120"/>
                <a:ea typeface="微軟正黑體" panose="020B0604030504040204" pitchFamily="34" charset="-120"/>
                <a:cs typeface="Times New Roman" panose="02020603050405020304" pitchFamily="18" charset="0"/>
              </a:rPr>
              <a:t>熱值應採用加權平均之熱值</a:t>
            </a:r>
            <a:endParaRPr lang="en-US" altLang="zh-TW" sz="2000" b="1" spc="10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3" name="文字方塊 32">
            <a:extLst>
              <a:ext uri="{FF2B5EF4-FFF2-40B4-BE49-F238E27FC236}">
                <a16:creationId xmlns:a16="http://schemas.microsoft.com/office/drawing/2014/main" id="{58D439F9-5A3A-4F9E-919D-B55BC1E91E24}"/>
              </a:ext>
            </a:extLst>
          </p:cNvPr>
          <p:cNvSpPr txBox="1"/>
          <p:nvPr/>
        </p:nvSpPr>
        <p:spPr>
          <a:xfrm>
            <a:off x="0" y="242008"/>
            <a:ext cx="12192000" cy="830997"/>
          </a:xfrm>
          <a:prstGeom prst="rect">
            <a:avLst/>
          </a:prstGeom>
          <a:noFill/>
        </p:spPr>
        <p:txBody>
          <a:bodyPr wrap="square" rtlCol="0">
            <a:spAutoFit/>
          </a:bodyPr>
          <a:lstStyle/>
          <a:p>
            <a:pPr algn="ctr"/>
            <a:r>
              <a:rPr lang="en-US" altLang="zh-TW" sz="4800" b="1" dirty="0">
                <a:solidFill>
                  <a:schemeClr val="tx1">
                    <a:lumMod val="65000"/>
                    <a:lumOff val="35000"/>
                  </a:schemeClr>
                </a:solidFill>
                <a:latin typeface="微軟正黑體" panose="020B0604030504040204" pitchFamily="34" charset="-120"/>
                <a:ea typeface="微軟正黑體" panose="020B0604030504040204" pitchFamily="34" charset="-120"/>
              </a:rPr>
              <a:t>STEP.3</a:t>
            </a: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 排放量計算</a:t>
            </a:r>
          </a:p>
        </p:txBody>
      </p:sp>
      <p:pic>
        <p:nvPicPr>
          <p:cNvPr id="42" name="圖形 41">
            <a:extLst>
              <a:ext uri="{FF2B5EF4-FFF2-40B4-BE49-F238E27FC236}">
                <a16:creationId xmlns:a16="http://schemas.microsoft.com/office/drawing/2014/main" id="{8BDE9E78-EBBE-407B-928A-CE67E7DDAD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2963" y="183098"/>
            <a:ext cx="1791313" cy="551629"/>
          </a:xfrm>
          <a:prstGeom prst="rect">
            <a:avLst/>
          </a:prstGeom>
        </p:spPr>
      </p:pic>
    </p:spTree>
    <p:extLst>
      <p:ext uri="{BB962C8B-B14F-4D97-AF65-F5344CB8AC3E}">
        <p14:creationId xmlns:p14="http://schemas.microsoft.com/office/powerpoint/2010/main" val="33963041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E3A2D-9C48-0F81-DF2E-ABDD5C0BD00E}"/>
            </a:ext>
          </a:extLst>
        </p:cNvPr>
        <p:cNvGrpSpPr/>
        <p:nvPr/>
      </p:nvGrpSpPr>
      <p:grpSpPr>
        <a:xfrm>
          <a:off x="0" y="0"/>
          <a:ext cx="0" cy="0"/>
          <a:chOff x="0" y="0"/>
          <a:chExt cx="0" cy="0"/>
        </a:xfrm>
      </p:grpSpPr>
      <p:sp>
        <p:nvSpPr>
          <p:cNvPr id="26" name="文字方塊 25">
            <a:extLst>
              <a:ext uri="{FF2B5EF4-FFF2-40B4-BE49-F238E27FC236}">
                <a16:creationId xmlns:a16="http://schemas.microsoft.com/office/drawing/2014/main" id="{9A417674-0311-92EF-0B6F-F8293E620F87}"/>
              </a:ext>
            </a:extLst>
          </p:cNvPr>
          <p:cNvSpPr txBox="1"/>
          <p:nvPr/>
        </p:nvSpPr>
        <p:spPr>
          <a:xfrm>
            <a:off x="0" y="242008"/>
            <a:ext cx="12192000" cy="830997"/>
          </a:xfrm>
          <a:prstGeom prst="rect">
            <a:avLst/>
          </a:prstGeom>
          <a:noFill/>
        </p:spPr>
        <p:txBody>
          <a:bodyPr wrap="square" rtlCol="0">
            <a:spAutoFit/>
          </a:bodyPr>
          <a:lstStyle/>
          <a:p>
            <a:pPr algn="ctr"/>
            <a:r>
              <a:rPr lang="en-US" altLang="zh-TW" sz="4800" b="1" dirty="0">
                <a:solidFill>
                  <a:schemeClr val="tx1">
                    <a:lumMod val="65000"/>
                    <a:lumOff val="35000"/>
                  </a:schemeClr>
                </a:solidFill>
                <a:latin typeface="微軟正黑體" panose="020B0604030504040204" pitchFamily="34" charset="-120"/>
                <a:ea typeface="微軟正黑體" panose="020B0604030504040204" pitchFamily="34" charset="-120"/>
              </a:rPr>
              <a:t>STEP.3</a:t>
            </a: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 排放量計算</a:t>
            </a:r>
          </a:p>
        </p:txBody>
      </p:sp>
      <p:pic>
        <p:nvPicPr>
          <p:cNvPr id="28" name="圖形 27">
            <a:extLst>
              <a:ext uri="{FF2B5EF4-FFF2-40B4-BE49-F238E27FC236}">
                <a16:creationId xmlns:a16="http://schemas.microsoft.com/office/drawing/2014/main" id="{F5CC38F5-3ED6-AA4D-6EAE-5DD0FDD017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2963" y="183098"/>
            <a:ext cx="1791313" cy="551629"/>
          </a:xfrm>
          <a:prstGeom prst="rect">
            <a:avLst/>
          </a:prstGeom>
        </p:spPr>
      </p:pic>
      <p:sp>
        <p:nvSpPr>
          <p:cNvPr id="2" name="矩形 1">
            <a:extLst>
              <a:ext uri="{FF2B5EF4-FFF2-40B4-BE49-F238E27FC236}">
                <a16:creationId xmlns:a16="http://schemas.microsoft.com/office/drawing/2014/main" id="{CCE3713B-2CFB-461D-8459-3B32F3A2339F}"/>
              </a:ext>
            </a:extLst>
          </p:cNvPr>
          <p:cNvSpPr/>
          <p:nvPr/>
        </p:nvSpPr>
        <p:spPr>
          <a:xfrm>
            <a:off x="424116" y="1214106"/>
            <a:ext cx="11115676" cy="4057586"/>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57213" indent="-457200">
              <a:lnSpc>
                <a:spcPct val="150000"/>
              </a:lnSpc>
              <a:buFont typeface="Wingdings" panose="05000000000000000000" pitchFamily="2" charset="2"/>
              <a:buChar char="p"/>
              <a:tabLst>
                <a:tab pos="5021263" algn="l"/>
              </a:tabLst>
            </a:pPr>
            <a:r>
              <a:rPr lang="zh-TW" altLang="en-US" sz="2400" b="1" dirty="0">
                <a:solidFill>
                  <a:schemeClr val="bg2">
                    <a:lumMod val="25000"/>
                  </a:schemeClr>
                </a:solidFill>
                <a:latin typeface="微軟正黑體" panose="020B0604030504040204" pitchFamily="34" charset="-120"/>
                <a:ea typeface="微軟正黑體" panose="020B0604030504040204" pitchFamily="34" charset="-120"/>
              </a:rPr>
              <a:t>冷媒設備之排放量計算</a:t>
            </a:r>
            <a:br>
              <a:rPr lang="en-US" altLang="zh-TW" sz="2400" dirty="0">
                <a:solidFill>
                  <a:schemeClr val="bg2">
                    <a:lumMod val="25000"/>
                  </a:schemeClr>
                </a:solidFill>
                <a:latin typeface="微軟正黑體" panose="020B0604030504040204" pitchFamily="34" charset="-120"/>
                <a:ea typeface="微軟正黑體" panose="020B0604030504040204" pitchFamily="34" charset="-120"/>
              </a:rPr>
            </a:br>
            <a:r>
              <a:rPr lang="zh-TW" altLang="en-US" sz="2400" dirty="0">
                <a:solidFill>
                  <a:srgbClr val="404040"/>
                </a:solidFill>
                <a:latin typeface="Times New Roman" panose="02020603050405020304" pitchFamily="18" charset="0"/>
                <a:ea typeface="微軟正黑體" panose="020B0604030504040204" pitchFamily="34" charset="-120"/>
                <a:cs typeface="Times New Roman" panose="02020603050405020304" pitchFamily="18" charset="0"/>
              </a:rPr>
              <a:t>採用排放係數法進行估算時，應依冷媒設備之購入、填充及汰換等情形計算</a:t>
            </a:r>
            <a:endParaRPr lang="en-US" altLang="zh-TW" sz="2400" dirty="0">
              <a:solidFill>
                <a:srgbClr val="404040"/>
              </a:solidFill>
              <a:latin typeface="Times New Roman" panose="02020603050405020304" pitchFamily="18" charset="0"/>
              <a:ea typeface="微軟正黑體" panose="020B0604030504040204" pitchFamily="34" charset="-120"/>
              <a:cs typeface="Times New Roman" panose="02020603050405020304" pitchFamily="18" charset="0"/>
            </a:endParaRPr>
          </a:p>
          <a:p>
            <a:pPr marL="900113" lvl="1" indent="-342900">
              <a:lnSpc>
                <a:spcPct val="150000"/>
              </a:lnSpc>
              <a:buFont typeface="Wingdings" panose="05000000000000000000" pitchFamily="2" charset="2"/>
              <a:buChar char="ü"/>
            </a:pPr>
            <a:r>
              <a:rPr lang="zh-TW" altLang="en-US" sz="2400" dirty="0">
                <a:solidFill>
                  <a:srgbClr val="404040"/>
                </a:solidFill>
                <a:latin typeface="Times New Roman" panose="02020603050405020304" pitchFamily="18" charset="0"/>
                <a:ea typeface="微軟正黑體" panose="020B0604030504040204" pitchFamily="34" charset="-120"/>
                <a:cs typeface="Times New Roman" panose="02020603050405020304" pitchFamily="18" charset="0"/>
              </a:rPr>
              <a:t>盤查年度有</a:t>
            </a:r>
            <a:r>
              <a:rPr lang="zh-TW" altLang="en-US" sz="2400" b="1" dirty="0">
                <a:solidFill>
                  <a:schemeClr val="accent1"/>
                </a:solidFill>
                <a:latin typeface="Times New Roman" panose="02020603050405020304" pitchFamily="18" charset="0"/>
                <a:ea typeface="微軟正黑體" panose="020B0604030504040204" pitchFamily="34" charset="-120"/>
                <a:cs typeface="Times New Roman" panose="02020603050405020304" pitchFamily="18" charset="0"/>
              </a:rPr>
              <a:t>新購</a:t>
            </a:r>
            <a:r>
              <a:rPr lang="zh-TW" altLang="en-US" sz="2400" dirty="0">
                <a:solidFill>
                  <a:srgbClr val="40404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b="1" dirty="0">
                <a:solidFill>
                  <a:schemeClr val="accent1"/>
                </a:solidFill>
                <a:latin typeface="Times New Roman" panose="02020603050405020304" pitchFamily="18" charset="0"/>
                <a:ea typeface="微軟正黑體" panose="020B0604030504040204" pitchFamily="34" charset="-120"/>
                <a:cs typeface="Times New Roman" panose="02020603050405020304" pitchFamily="18" charset="0"/>
              </a:rPr>
              <a:t>汰換</a:t>
            </a:r>
            <a:r>
              <a:rPr lang="zh-TW" altLang="en-US" sz="2400" dirty="0">
                <a:solidFill>
                  <a:srgbClr val="404040"/>
                </a:solidFill>
                <a:latin typeface="Times New Roman" panose="02020603050405020304" pitchFamily="18" charset="0"/>
                <a:ea typeface="微軟正黑體" panose="020B0604030504040204" pitchFamily="34" charset="-120"/>
                <a:cs typeface="Times New Roman" panose="02020603050405020304" pitchFamily="18" charset="0"/>
              </a:rPr>
              <a:t>冷媒設備，或</a:t>
            </a:r>
            <a:r>
              <a:rPr lang="zh-TW" altLang="en-US" sz="2400" b="1" dirty="0">
                <a:solidFill>
                  <a:schemeClr val="accent1"/>
                </a:solidFill>
                <a:latin typeface="Times New Roman" panose="02020603050405020304" pitchFamily="18" charset="0"/>
                <a:ea typeface="微軟正黑體" panose="020B0604030504040204" pitchFamily="34" charset="-120"/>
                <a:cs typeface="Times New Roman" panose="02020603050405020304" pitchFamily="18" charset="0"/>
              </a:rPr>
              <a:t>僅使用</a:t>
            </a:r>
            <a:br>
              <a:rPr lang="en-US" altLang="zh-TW" sz="2400" b="1" dirty="0">
                <a:solidFill>
                  <a:schemeClr val="accent1"/>
                </a:solidFill>
                <a:latin typeface="Times New Roman" panose="02020603050405020304" pitchFamily="18" charset="0"/>
                <a:ea typeface="微軟正黑體" panose="020B0604030504040204" pitchFamily="34" charset="-120"/>
                <a:cs typeface="Times New Roman" panose="02020603050405020304" pitchFamily="18" charset="0"/>
              </a:rPr>
            </a:br>
            <a:r>
              <a:rPr lang="zh-TW" altLang="en-US" sz="2400" b="1" dirty="0">
                <a:solidFill>
                  <a:schemeClr val="accent1"/>
                </a:solidFill>
                <a:latin typeface="Times New Roman" panose="02020603050405020304" pitchFamily="18" charset="0"/>
                <a:ea typeface="微軟正黑體" panose="020B0604030504040204" pitchFamily="34" charset="-120"/>
                <a:cs typeface="Times New Roman" panose="02020603050405020304" pitchFamily="18" charset="0"/>
              </a:rPr>
              <a:t>冷媒設備，未有充填情形</a:t>
            </a:r>
            <a:r>
              <a:rPr lang="zh-TW" altLang="en-US" sz="2400" dirty="0">
                <a:solidFill>
                  <a:srgbClr val="404040"/>
                </a:solidFill>
                <a:latin typeface="Times New Roman" panose="02020603050405020304" pitchFamily="18" charset="0"/>
                <a:ea typeface="微軟正黑體" panose="020B0604030504040204" pitchFamily="34" charset="-120"/>
                <a:cs typeface="Times New Roman" panose="02020603050405020304" pitchFamily="18" charset="0"/>
              </a:rPr>
              <a:t>，需計算該設備之</a:t>
            </a:r>
            <a:br>
              <a:rPr lang="en-US" altLang="zh-TW" sz="2400" dirty="0">
                <a:solidFill>
                  <a:srgbClr val="404040"/>
                </a:solidFill>
                <a:latin typeface="Times New Roman" panose="02020603050405020304" pitchFamily="18" charset="0"/>
                <a:ea typeface="微軟正黑體" panose="020B0604030504040204" pitchFamily="34" charset="-120"/>
                <a:cs typeface="Times New Roman" panose="02020603050405020304" pitchFamily="18" charset="0"/>
              </a:rPr>
            </a:br>
            <a:r>
              <a:rPr lang="zh-TW" altLang="en-US" sz="2400" b="1" u="sng" dirty="0">
                <a:solidFill>
                  <a:schemeClr val="accent1"/>
                </a:solidFill>
                <a:latin typeface="Times New Roman" panose="02020603050405020304" pitchFamily="18" charset="0"/>
                <a:ea typeface="微軟正黑體" panose="020B0604030504040204" pitchFamily="34" charset="-120"/>
                <a:cs typeface="Times New Roman" panose="02020603050405020304" pitchFamily="18" charset="0"/>
              </a:rPr>
              <a:t>運行排放</a:t>
            </a:r>
            <a:endParaRPr lang="en-US" altLang="zh-TW" sz="2400" b="1" u="sng" dirty="0">
              <a:solidFill>
                <a:schemeClr val="accent1"/>
              </a:solidFill>
              <a:latin typeface="Times New Roman" panose="02020603050405020304" pitchFamily="18" charset="0"/>
              <a:ea typeface="微軟正黑體" panose="020B0604030504040204" pitchFamily="34" charset="-120"/>
              <a:cs typeface="Times New Roman" panose="02020603050405020304" pitchFamily="18" charset="0"/>
            </a:endParaRPr>
          </a:p>
          <a:p>
            <a:pPr marL="900113" lvl="1" indent="-342900">
              <a:lnSpc>
                <a:spcPct val="150000"/>
              </a:lnSpc>
              <a:buFont typeface="Wingdings" panose="05000000000000000000" pitchFamily="2" charset="2"/>
              <a:buChar char="ü"/>
            </a:pP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盤查年度有</a:t>
            </a:r>
            <a:r>
              <a:rPr lang="zh-TW" altLang="en-US" sz="2400" b="1" dirty="0">
                <a:solidFill>
                  <a:schemeClr val="accent1"/>
                </a:solidFill>
                <a:latin typeface="Times New Roman" panose="02020603050405020304" pitchFamily="18" charset="0"/>
                <a:ea typeface="微軟正黑體" panose="020B0604030504040204" pitchFamily="34" charset="-120"/>
                <a:cs typeface="Times New Roman" panose="02020603050405020304" pitchFamily="18" charset="0"/>
              </a:rPr>
              <a:t>充填冷媒</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，應納入該設備之</a:t>
            </a:r>
            <a:r>
              <a:rPr lang="zh-TW" altLang="en-US" sz="2400" b="1" u="sng" dirty="0">
                <a:solidFill>
                  <a:schemeClr val="accent1"/>
                </a:solidFill>
                <a:latin typeface="Times New Roman" panose="02020603050405020304" pitchFamily="18" charset="0"/>
                <a:ea typeface="微軟正黑體" panose="020B0604030504040204" pitchFamily="34" charset="-120"/>
                <a:cs typeface="Times New Roman" panose="02020603050405020304" pitchFamily="18" charset="0"/>
              </a:rPr>
              <a:t>初始</a:t>
            </a:r>
            <a:br>
              <a:rPr lang="en-US" altLang="zh-TW" sz="2400" b="1" u="sng" dirty="0">
                <a:solidFill>
                  <a:schemeClr val="accent1"/>
                </a:solidFill>
                <a:latin typeface="Times New Roman" panose="02020603050405020304" pitchFamily="18" charset="0"/>
                <a:ea typeface="微軟正黑體" panose="020B0604030504040204" pitchFamily="34" charset="-120"/>
                <a:cs typeface="Times New Roman" panose="02020603050405020304" pitchFamily="18" charset="0"/>
              </a:rPr>
            </a:br>
            <a:r>
              <a:rPr lang="zh-TW" altLang="en-US" sz="2400" b="1" u="sng" dirty="0">
                <a:solidFill>
                  <a:schemeClr val="accent1"/>
                </a:solidFill>
                <a:latin typeface="Times New Roman" panose="02020603050405020304" pitchFamily="18" charset="0"/>
                <a:ea typeface="微軟正黑體" panose="020B0604030504040204" pitchFamily="34" charset="-120"/>
                <a:cs typeface="Times New Roman" panose="02020603050405020304" pitchFamily="18" charset="0"/>
              </a:rPr>
              <a:t>排放</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及</a:t>
            </a:r>
            <a:r>
              <a:rPr lang="zh-TW" altLang="en-US" sz="2400" b="1" u="sng" dirty="0">
                <a:solidFill>
                  <a:schemeClr val="accent1"/>
                </a:solidFill>
                <a:latin typeface="Times New Roman" panose="02020603050405020304" pitchFamily="18" charset="0"/>
                <a:ea typeface="微軟正黑體" panose="020B0604030504040204" pitchFamily="34" charset="-120"/>
                <a:cs typeface="Times New Roman" panose="02020603050405020304" pitchFamily="18" charset="0"/>
              </a:rPr>
              <a:t>運行排放</a:t>
            </a:r>
          </a:p>
        </p:txBody>
      </p:sp>
      <p:pic>
        <p:nvPicPr>
          <p:cNvPr id="4" name="圖片 3">
            <a:extLst>
              <a:ext uri="{FF2B5EF4-FFF2-40B4-BE49-F238E27FC236}">
                <a16:creationId xmlns:a16="http://schemas.microsoft.com/office/drawing/2014/main" id="{190C3672-7212-44A4-9892-46596C279612}"/>
              </a:ext>
            </a:extLst>
          </p:cNvPr>
          <p:cNvPicPr>
            <a:picLocks noChangeAspect="1"/>
          </p:cNvPicPr>
          <p:nvPr/>
        </p:nvPicPr>
        <p:blipFill>
          <a:blip r:embed="rId5"/>
          <a:stretch>
            <a:fillRect/>
          </a:stretch>
        </p:blipFill>
        <p:spPr>
          <a:xfrm>
            <a:off x="7260165" y="2268051"/>
            <a:ext cx="4477740" cy="2755532"/>
          </a:xfrm>
          <a:prstGeom prst="rect">
            <a:avLst/>
          </a:prstGeom>
        </p:spPr>
      </p:pic>
      <p:sp>
        <p:nvSpPr>
          <p:cNvPr id="6" name="圓角矩形 12">
            <a:extLst>
              <a:ext uri="{FF2B5EF4-FFF2-40B4-BE49-F238E27FC236}">
                <a16:creationId xmlns:a16="http://schemas.microsoft.com/office/drawing/2014/main" id="{24CD4422-6701-4BE2-8109-5CAA8DE9F04C}"/>
              </a:ext>
            </a:extLst>
          </p:cNvPr>
          <p:cNvSpPr/>
          <p:nvPr/>
        </p:nvSpPr>
        <p:spPr>
          <a:xfrm>
            <a:off x="936942" y="5115943"/>
            <a:ext cx="10002981" cy="1293668"/>
          </a:xfrm>
          <a:prstGeom prst="roundRect">
            <a:avLst>
              <a:gd name="adj" fmla="val 10693"/>
            </a:avLst>
          </a:prstGeom>
          <a:noFill/>
          <a:ln w="19050">
            <a:solidFill>
              <a:schemeClr val="accent5">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r>
              <a:rPr lang="zh-TW" altLang="en-US" sz="20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若冷媒設備確實</a:t>
            </a:r>
            <a:r>
              <a:rPr lang="zh-TW" altLang="en-US" sz="2000" b="1" dirty="0">
                <a:solidFill>
                  <a:schemeClr val="accent1"/>
                </a:solidFill>
                <a:latin typeface="Times New Roman" panose="02020603050405020304" pitchFamily="18" charset="0"/>
                <a:ea typeface="微軟正黑體" panose="020B0604030504040204" pitchFamily="34" charset="-120"/>
                <a:cs typeface="Times New Roman" panose="02020603050405020304" pitchFamily="18" charset="0"/>
              </a:rPr>
              <a:t>無法由設備銘牌及財產清冊等文件取得冷媒相關資訊</a:t>
            </a:r>
            <a:r>
              <a:rPr lang="zh-TW" altLang="en-US" sz="20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時，建議可以該校區內</a:t>
            </a:r>
            <a:r>
              <a:rPr lang="zh-TW" altLang="en-US" sz="2000" b="1" u="sng" dirty="0">
                <a:solidFill>
                  <a:schemeClr val="accent1"/>
                </a:solidFill>
                <a:latin typeface="Times New Roman" panose="02020603050405020304" pitchFamily="18" charset="0"/>
                <a:ea typeface="微軟正黑體" panose="020B0604030504040204" pitchFamily="34" charset="-120"/>
                <a:cs typeface="Times New Roman" panose="02020603050405020304" pitchFamily="18" charset="0"/>
              </a:rPr>
              <a:t>採購最久之同種冷媒設備</a:t>
            </a:r>
            <a:r>
              <a:rPr lang="zh-TW" altLang="en-US" sz="20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之冷媒種類及原始填充量作為依據進行計算，並於排放量清冊備註欄位及盤查報告書內說明之。</a:t>
            </a:r>
          </a:p>
        </p:txBody>
      </p:sp>
      <p:sp>
        <p:nvSpPr>
          <p:cNvPr id="8" name="矩形 7">
            <a:extLst>
              <a:ext uri="{FF2B5EF4-FFF2-40B4-BE49-F238E27FC236}">
                <a16:creationId xmlns:a16="http://schemas.microsoft.com/office/drawing/2014/main" id="{4CBD5C72-EB2F-4879-9444-2F1BF8063081}"/>
              </a:ext>
            </a:extLst>
          </p:cNvPr>
          <p:cNvSpPr/>
          <p:nvPr/>
        </p:nvSpPr>
        <p:spPr>
          <a:xfrm>
            <a:off x="4380602" y="4867833"/>
            <a:ext cx="3291151" cy="496219"/>
          </a:xfrm>
          <a:prstGeom prst="rect">
            <a:avLst/>
          </a:prstGeom>
          <a:solidFill>
            <a:schemeClr val="accent5">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TW" altLang="en-US" sz="2000" b="1" u="sng" dirty="0">
                <a:solidFill>
                  <a:schemeClr val="bg1"/>
                </a:solidFill>
                <a:latin typeface="微軟正黑體" panose="020B0604030504040204" pitchFamily="34" charset="-120"/>
                <a:ea typeface="微軟正黑體" panose="020B0604030504040204" pitchFamily="34" charset="-120"/>
              </a:rPr>
              <a:t>冷媒設備銘牌資訊取得困難</a:t>
            </a:r>
            <a:endParaRPr lang="zh-TW" altLang="en-US" sz="2000" b="1" dirty="0">
              <a:solidFill>
                <a:schemeClr val="bg1"/>
              </a:solidFill>
              <a:latin typeface="微軟正黑體" panose="020B0604030504040204" pitchFamily="34" charset="-120"/>
              <a:ea typeface="微軟正黑體" panose="020B0604030504040204" pitchFamily="34" charset="-120"/>
            </a:endParaRPr>
          </a:p>
        </p:txBody>
      </p:sp>
      <p:sp>
        <p:nvSpPr>
          <p:cNvPr id="10" name="矩形 9">
            <a:extLst>
              <a:ext uri="{FF2B5EF4-FFF2-40B4-BE49-F238E27FC236}">
                <a16:creationId xmlns:a16="http://schemas.microsoft.com/office/drawing/2014/main" id="{6731A11D-D6AD-4ABE-BE3D-AD4541AD2F25}"/>
              </a:ext>
            </a:extLst>
          </p:cNvPr>
          <p:cNvSpPr/>
          <p:nvPr/>
        </p:nvSpPr>
        <p:spPr>
          <a:xfrm>
            <a:off x="9332795" y="2539573"/>
            <a:ext cx="2355273" cy="4341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Tree>
    <p:extLst>
      <p:ext uri="{BB962C8B-B14F-4D97-AF65-F5344CB8AC3E}">
        <p14:creationId xmlns:p14="http://schemas.microsoft.com/office/powerpoint/2010/main" val="26655181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46EA0-0577-B91C-BB75-EC50A2DD09FB}"/>
            </a:ext>
          </a:extLst>
        </p:cNvPr>
        <p:cNvGrpSpPr/>
        <p:nvPr/>
      </p:nvGrpSpPr>
      <p:grpSpPr>
        <a:xfrm>
          <a:off x="0" y="0"/>
          <a:ext cx="0" cy="0"/>
          <a:chOff x="0" y="0"/>
          <a:chExt cx="0" cy="0"/>
        </a:xfrm>
      </p:grpSpPr>
      <p:sp>
        <p:nvSpPr>
          <p:cNvPr id="26" name="文字方塊 25">
            <a:extLst>
              <a:ext uri="{FF2B5EF4-FFF2-40B4-BE49-F238E27FC236}">
                <a16:creationId xmlns:a16="http://schemas.microsoft.com/office/drawing/2014/main" id="{00748EAF-884A-CFDB-BC3D-E3BD48A1D019}"/>
              </a:ext>
            </a:extLst>
          </p:cNvPr>
          <p:cNvSpPr txBox="1"/>
          <p:nvPr/>
        </p:nvSpPr>
        <p:spPr>
          <a:xfrm>
            <a:off x="0" y="242008"/>
            <a:ext cx="12192000" cy="830997"/>
          </a:xfrm>
          <a:prstGeom prst="rect">
            <a:avLst/>
          </a:prstGeom>
          <a:noFill/>
        </p:spPr>
        <p:txBody>
          <a:bodyPr wrap="square" rtlCol="0">
            <a:spAutoFit/>
          </a:bodyPr>
          <a:lstStyle/>
          <a:p>
            <a:pPr algn="ctr"/>
            <a:r>
              <a:rPr lang="en-US" altLang="zh-TW" sz="4800" b="1" dirty="0">
                <a:solidFill>
                  <a:schemeClr val="tx1">
                    <a:lumMod val="65000"/>
                    <a:lumOff val="35000"/>
                  </a:schemeClr>
                </a:solidFill>
                <a:latin typeface="微軟正黑體" panose="020B0604030504040204" pitchFamily="34" charset="-120"/>
                <a:ea typeface="微軟正黑體" panose="020B0604030504040204" pitchFamily="34" charset="-120"/>
              </a:rPr>
              <a:t>STEP.3</a:t>
            </a: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 排放量計算</a:t>
            </a:r>
          </a:p>
        </p:txBody>
      </p:sp>
      <p:pic>
        <p:nvPicPr>
          <p:cNvPr id="28" name="圖形 27">
            <a:extLst>
              <a:ext uri="{FF2B5EF4-FFF2-40B4-BE49-F238E27FC236}">
                <a16:creationId xmlns:a16="http://schemas.microsoft.com/office/drawing/2014/main" id="{537A7754-30F3-27F5-E676-9D5A596BC4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2963" y="183098"/>
            <a:ext cx="1791313" cy="551629"/>
          </a:xfrm>
          <a:prstGeom prst="rect">
            <a:avLst/>
          </a:prstGeom>
        </p:spPr>
      </p:pic>
      <p:sp>
        <p:nvSpPr>
          <p:cNvPr id="3" name="矩形 2">
            <a:extLst>
              <a:ext uri="{FF2B5EF4-FFF2-40B4-BE49-F238E27FC236}">
                <a16:creationId xmlns:a16="http://schemas.microsoft.com/office/drawing/2014/main" id="{CCE3713B-2CFB-461D-8459-3B32F3A2339F}"/>
              </a:ext>
            </a:extLst>
          </p:cNvPr>
          <p:cNvSpPr/>
          <p:nvPr/>
        </p:nvSpPr>
        <p:spPr>
          <a:xfrm>
            <a:off x="538162" y="1303838"/>
            <a:ext cx="11115676" cy="224170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42913" indent="-342900">
              <a:lnSpc>
                <a:spcPct val="150000"/>
              </a:lnSpc>
              <a:buFont typeface="Wingdings" panose="05000000000000000000" pitchFamily="2" charset="2"/>
              <a:buChar char="p"/>
            </a:pPr>
            <a:r>
              <a:rPr lang="zh-TW" altLang="en-US" sz="2400" b="1" dirty="0">
                <a:solidFill>
                  <a:schemeClr val="bg2">
                    <a:lumMod val="25000"/>
                  </a:schemeClr>
                </a:solidFill>
                <a:latin typeface="微軟正黑體" panose="020B0604030504040204" pitchFamily="34" charset="-120"/>
                <a:ea typeface="微軟正黑體" panose="020B0604030504040204" pitchFamily="34" charset="-120"/>
              </a:rPr>
              <a:t>化糞池之排放量計算</a:t>
            </a:r>
            <a:endParaRPr lang="en-US" altLang="zh-TW" sz="2400" b="1" dirty="0">
              <a:solidFill>
                <a:schemeClr val="bg2">
                  <a:lumMod val="25000"/>
                </a:schemeClr>
              </a:solidFill>
              <a:latin typeface="微軟正黑體" panose="020B0604030504040204" pitchFamily="34" charset="-120"/>
              <a:ea typeface="微軟正黑體" panose="020B0604030504040204" pitchFamily="34" charset="-120"/>
            </a:endParaRPr>
          </a:p>
          <a:p>
            <a:pPr marL="900113" lvl="1" indent="-342900">
              <a:lnSpc>
                <a:spcPct val="150000"/>
              </a:lnSpc>
              <a:buFont typeface="Wingdings" panose="05000000000000000000" pitchFamily="2" charset="2"/>
              <a:buChar char="ü"/>
            </a:pPr>
            <a:r>
              <a:rPr lang="zh-TW" altLang="en-US" sz="2400" dirty="0">
                <a:solidFill>
                  <a:schemeClr val="bg2">
                    <a:lumMod val="25000"/>
                  </a:schemeClr>
                </a:solidFill>
                <a:latin typeface="微軟正黑體" panose="020B0604030504040204" pitchFamily="34" charset="-120"/>
                <a:ea typeface="微軟正黑體" panose="020B0604030504040204" pitchFamily="34" charset="-120"/>
              </a:rPr>
              <a:t>該場域之污水已納入公共污水下水道系統，則無須計算化糞池之排放量</a:t>
            </a:r>
            <a:endParaRPr lang="en-US" altLang="zh-TW" sz="2400" dirty="0">
              <a:solidFill>
                <a:schemeClr val="bg2">
                  <a:lumMod val="25000"/>
                </a:schemeClr>
              </a:solidFill>
              <a:latin typeface="微軟正黑體" panose="020B0604030504040204" pitchFamily="34" charset="-120"/>
              <a:ea typeface="微軟正黑體" panose="020B0604030504040204" pitchFamily="34" charset="-120"/>
            </a:endParaRPr>
          </a:p>
          <a:p>
            <a:pPr marL="900113" lvl="1" indent="-342900">
              <a:lnSpc>
                <a:spcPct val="150000"/>
              </a:lnSpc>
              <a:buFont typeface="Wingdings" panose="05000000000000000000" pitchFamily="2" charset="2"/>
              <a:buChar char="ü"/>
            </a:pPr>
            <a:r>
              <a:rPr lang="zh-TW" altLang="en-US" sz="2400"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rPr>
              <a:t>考量服務業之</a:t>
            </a:r>
            <a:r>
              <a:rPr lang="zh-TW" altLang="en-US" sz="2400" b="1"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使用人數</a:t>
            </a:r>
            <a:r>
              <a:rPr lang="zh-TW" altLang="en-US" sz="2400"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b="1"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單位污水量</a:t>
            </a:r>
            <a:r>
              <a:rPr lang="zh-TW" altLang="en-US" sz="2400"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rPr>
              <a:t>及</a:t>
            </a:r>
            <a:r>
              <a:rPr lang="en-US" altLang="zh-TW" sz="2400" b="1"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BOD</a:t>
            </a:r>
            <a:r>
              <a:rPr lang="zh-TW" altLang="en-US" sz="2400" b="1"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濃度</a:t>
            </a:r>
            <a:r>
              <a:rPr lang="zh-TW" altLang="en-US" sz="2400"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rPr>
              <a:t>大多未有實際量測數值，計算時</a:t>
            </a:r>
            <a:r>
              <a:rPr lang="zh-TW" altLang="en-US" sz="2400" b="1"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得參考</a:t>
            </a:r>
            <a:r>
              <a:rPr lang="zh-TW" altLang="en-US" sz="2400"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rPr>
              <a:t>內政部建築物污水處理設施設計技術規範</a:t>
            </a:r>
            <a:endParaRPr lang="en-US" altLang="zh-TW" sz="2400"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5" name="圖片 4">
            <a:extLst>
              <a:ext uri="{FF2B5EF4-FFF2-40B4-BE49-F238E27FC236}">
                <a16:creationId xmlns:a16="http://schemas.microsoft.com/office/drawing/2014/main" id="{21C90160-B877-4BF9-B2F4-C3902C98422C}"/>
              </a:ext>
            </a:extLst>
          </p:cNvPr>
          <p:cNvPicPr>
            <a:picLocks noChangeAspect="1"/>
          </p:cNvPicPr>
          <p:nvPr/>
        </p:nvPicPr>
        <p:blipFill>
          <a:blip r:embed="rId5"/>
          <a:stretch>
            <a:fillRect/>
          </a:stretch>
        </p:blipFill>
        <p:spPr>
          <a:xfrm>
            <a:off x="1030095" y="3683964"/>
            <a:ext cx="5500908" cy="2627299"/>
          </a:xfrm>
          <a:prstGeom prst="rect">
            <a:avLst/>
          </a:prstGeom>
          <a:ln>
            <a:noFill/>
          </a:ln>
          <a:effectLst>
            <a:outerShdw blurRad="292100" dist="139700" dir="2700000" algn="tl" rotWithShape="0">
              <a:srgbClr val="333333">
                <a:alpha val="65000"/>
              </a:srgbClr>
            </a:outerShdw>
          </a:effectLst>
        </p:spPr>
      </p:pic>
      <p:pic>
        <p:nvPicPr>
          <p:cNvPr id="7" name="圖片 6">
            <a:extLst>
              <a:ext uri="{FF2B5EF4-FFF2-40B4-BE49-F238E27FC236}">
                <a16:creationId xmlns:a16="http://schemas.microsoft.com/office/drawing/2014/main" id="{2E86E97D-DE5A-4093-A1DF-2C91F0C07D18}"/>
              </a:ext>
            </a:extLst>
          </p:cNvPr>
          <p:cNvPicPr>
            <a:picLocks noChangeAspect="1"/>
          </p:cNvPicPr>
          <p:nvPr/>
        </p:nvPicPr>
        <p:blipFill>
          <a:blip r:embed="rId6"/>
          <a:stretch>
            <a:fillRect/>
          </a:stretch>
        </p:blipFill>
        <p:spPr>
          <a:xfrm>
            <a:off x="4172435" y="4383113"/>
            <a:ext cx="6234989" cy="19234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40546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投影片編號版面配置區 8">
            <a:extLst>
              <a:ext uri="{FF2B5EF4-FFF2-40B4-BE49-F238E27FC236}">
                <a16:creationId xmlns:a16="http://schemas.microsoft.com/office/drawing/2014/main" id="{3378FF72-5123-5990-579A-5A1A292D5B93}"/>
              </a:ext>
            </a:extLst>
          </p:cNvPr>
          <p:cNvSpPr txBox="1">
            <a:spLocks/>
          </p:cNvSpPr>
          <p:nvPr/>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01CC4-3E67-4728-A622-C7FB40383D11}" type="slidenum">
              <a:rPr lang="zh-TW" altLang="en-US" sz="1600" smtClean="0">
                <a:solidFill>
                  <a:schemeClr val="tx1">
                    <a:lumMod val="65000"/>
                    <a:lumOff val="35000"/>
                  </a:schemeClr>
                </a:solidFill>
                <a:latin typeface="微軟正黑體" panose="020B0604030504040204" pitchFamily="34" charset="-120"/>
                <a:ea typeface="微軟正黑體" panose="020B0604030504040204" pitchFamily="34" charset="-120"/>
              </a:rPr>
              <a:pPr/>
              <a:t>7</a:t>
            </a:fld>
            <a:endParaRPr lang="zh-TW" altLang="en-US" sz="16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pic>
        <p:nvPicPr>
          <p:cNvPr id="4" name="圖形 3">
            <a:extLst>
              <a:ext uri="{FF2B5EF4-FFF2-40B4-BE49-F238E27FC236}">
                <a16:creationId xmlns:a16="http://schemas.microsoft.com/office/drawing/2014/main" id="{88262BCE-14C3-DA5F-03E5-EB2027B742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2963" y="183098"/>
            <a:ext cx="1791313" cy="551629"/>
          </a:xfrm>
          <a:prstGeom prst="rect">
            <a:avLst/>
          </a:prstGeom>
        </p:spPr>
      </p:pic>
      <p:sp>
        <p:nvSpPr>
          <p:cNvPr id="7" name="文字方塊 6">
            <a:extLst>
              <a:ext uri="{FF2B5EF4-FFF2-40B4-BE49-F238E27FC236}">
                <a16:creationId xmlns:a16="http://schemas.microsoft.com/office/drawing/2014/main" id="{CC4B6DE4-7CCF-41A3-BC19-5D6903CE05A3}"/>
              </a:ext>
            </a:extLst>
          </p:cNvPr>
          <p:cNvSpPr txBox="1"/>
          <p:nvPr/>
        </p:nvSpPr>
        <p:spPr>
          <a:xfrm>
            <a:off x="0" y="242008"/>
            <a:ext cx="12192000" cy="830997"/>
          </a:xfrm>
          <a:prstGeom prst="rect">
            <a:avLst/>
          </a:prstGeom>
          <a:noFill/>
        </p:spPr>
        <p:txBody>
          <a:bodyPr wrap="square" rtlCol="0">
            <a:spAutoFit/>
          </a:bodyPr>
          <a:lstStyle/>
          <a:p>
            <a:pPr algn="ct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不須計算之冷媒項目</a:t>
            </a:r>
          </a:p>
        </p:txBody>
      </p:sp>
      <p:sp>
        <p:nvSpPr>
          <p:cNvPr id="10" name="文字方塊 1">
            <a:extLst>
              <a:ext uri="{FF2B5EF4-FFF2-40B4-BE49-F238E27FC236}">
                <a16:creationId xmlns:a16="http://schemas.microsoft.com/office/drawing/2014/main" id="{5CFCD94B-1B4A-85FE-0DBA-9C3DC2A611B1}"/>
              </a:ext>
            </a:extLst>
          </p:cNvPr>
          <p:cNvSpPr txBox="1"/>
          <p:nvPr/>
        </p:nvSpPr>
        <p:spPr>
          <a:xfrm>
            <a:off x="310359" y="1384274"/>
            <a:ext cx="6540590" cy="4089453"/>
          </a:xfrm>
          <a:prstGeom prst="rect">
            <a:avLst/>
          </a:prstGeom>
          <a:noFill/>
        </p:spPr>
        <p:txBody>
          <a:bodyPr wrap="square">
            <a:spAutoFit/>
          </a:bodyPr>
          <a:lstStyle>
            <a:defPPr rtl="0">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gn="just">
              <a:lnSpc>
                <a:spcPct val="150000"/>
              </a:lnSpc>
              <a:buFont typeface="Wingdings" panose="05000000000000000000" pitchFamily="2" charset="2"/>
              <a:buChar char="n"/>
              <a:defRPr/>
            </a:pPr>
            <a:r>
              <a:rPr lang="en-US" altLang="zh-TW" sz="2800" b="1" dirty="0">
                <a:solidFill>
                  <a:schemeClr val="accent1">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800" b="1" dirty="0">
                <a:solidFill>
                  <a:schemeClr val="accent1">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氟氯烴消費量管理辦法</a:t>
            </a:r>
            <a:r>
              <a:rPr lang="en-US" altLang="zh-TW" sz="2800" b="1" dirty="0">
                <a:solidFill>
                  <a:schemeClr val="accent1">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2800" b="1" i="0" u="none" strike="noStrike" kern="1200" cap="none" spc="0" normalizeH="0" baseline="0" noProof="0" dirty="0">
              <a:ln>
                <a:noFill/>
              </a:ln>
              <a:solidFill>
                <a:schemeClr val="accent1">
                  <a:lumMod val="25000"/>
                </a:scheme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742950" lvl="2" indent="-285750">
              <a:lnSpc>
                <a:spcPct val="150000"/>
              </a:lnSpc>
              <a:buFont typeface="Wingdings" panose="05000000000000000000" pitchFamily="2" charset="2"/>
              <a:buChar char="Ø"/>
              <a:defRPr/>
            </a:pPr>
            <a:r>
              <a:rPr lang="zh-TW" altLang="en-US" sz="2400" dirty="0">
                <a:solidFill>
                  <a:schemeClr val="accent1">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氫氟氯碳化物 </a:t>
            </a:r>
            <a:r>
              <a:rPr lang="en-US" altLang="zh-TW" sz="2400" dirty="0">
                <a:solidFill>
                  <a:schemeClr val="accent1">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(HCFC)</a:t>
            </a:r>
            <a:r>
              <a:rPr lang="zh-TW" altLang="en-US" sz="2400" dirty="0">
                <a:solidFill>
                  <a:schemeClr val="accent1">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（為</a:t>
            </a:r>
            <a:r>
              <a:rPr lang="en-US" altLang="zh-TW" sz="2400" dirty="0">
                <a:solidFill>
                  <a:schemeClr val="accent1">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CFC</a:t>
            </a:r>
            <a:r>
              <a:rPr lang="zh-TW" altLang="en-US" sz="2400" dirty="0">
                <a:solidFill>
                  <a:schemeClr val="accent1">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過渡替代品）：如</a:t>
            </a:r>
            <a:r>
              <a:rPr lang="en-US" altLang="zh-TW"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R-22 (CHClF₂)</a:t>
            </a:r>
            <a:r>
              <a:rPr lang="zh-TW" altLang="en-US" sz="2400" dirty="0">
                <a:solidFill>
                  <a:schemeClr val="accent1">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400" dirty="0">
                <a:solidFill>
                  <a:schemeClr val="accent1">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R-123 (</a:t>
            </a:r>
            <a:r>
              <a:rPr lang="en-US" altLang="zh-TW" sz="2400" dirty="0" err="1">
                <a:solidFill>
                  <a:schemeClr val="accent1">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C₂HCl₂F</a:t>
            </a:r>
            <a:r>
              <a:rPr lang="en-US" altLang="zh-TW" sz="2400" dirty="0">
                <a:solidFill>
                  <a:schemeClr val="accent1">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₃)</a:t>
            </a:r>
            <a:r>
              <a:rPr lang="zh-TW" altLang="en-US" sz="2400" dirty="0">
                <a:solidFill>
                  <a:schemeClr val="accent1">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R-124 (</a:t>
            </a:r>
            <a:r>
              <a:rPr lang="en-US" altLang="zh-TW" sz="2400" dirty="0" err="1">
                <a:latin typeface="微軟正黑體" panose="020B0604030504040204" pitchFamily="34" charset="-120"/>
                <a:ea typeface="微軟正黑體" panose="020B0604030504040204" pitchFamily="34" charset="-120"/>
                <a:cs typeface="Times New Roman" panose="02020603050405020304" pitchFamily="18" charset="0"/>
              </a:rPr>
              <a:t>C₂HCl₂F</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₃)</a:t>
            </a:r>
          </a:p>
          <a:p>
            <a:pPr marL="742950" lvl="2" indent="-285750">
              <a:lnSpc>
                <a:spcPct val="150000"/>
              </a:lnSpc>
              <a:buFont typeface="Wingdings" panose="05000000000000000000" pitchFamily="2" charset="2"/>
              <a:buChar char="Ø"/>
              <a:defRPr/>
            </a:pPr>
            <a:endParaRPr lang="en-US" altLang="zh-TW" sz="2400" dirty="0">
              <a:solidFill>
                <a:schemeClr val="accent1">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indent="-457200">
              <a:lnSpc>
                <a:spcPct val="150000"/>
              </a:lnSpc>
              <a:buFont typeface="Wingdings" panose="05000000000000000000" pitchFamily="2" charset="2"/>
              <a:buChar char="n"/>
              <a:defRPr/>
            </a:pPr>
            <a:r>
              <a:rPr lang="zh-TW" altLang="en-US" sz="2800" b="1" dirty="0">
                <a:solidFill>
                  <a:schemeClr val="accent1">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不含氫氟碳化物 </a:t>
            </a:r>
            <a:r>
              <a:rPr lang="en-US" altLang="zh-TW" sz="2800" b="1" dirty="0">
                <a:solidFill>
                  <a:schemeClr val="accent1">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(HFCs)</a:t>
            </a:r>
          </a:p>
          <a:p>
            <a:pPr marL="914400" lvl="1" indent="-457200">
              <a:lnSpc>
                <a:spcPct val="150000"/>
              </a:lnSpc>
              <a:buFont typeface="Wingdings" panose="05000000000000000000" pitchFamily="2" charset="2"/>
              <a:buChar char="Ø"/>
              <a:defRPr/>
            </a:pP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環保冷媒，如</a:t>
            </a:r>
            <a:r>
              <a:rPr lang="en-US" altLang="zh-TW" sz="2400" b="1" spc="-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R-600a</a:t>
            </a:r>
            <a:r>
              <a:rPr lang="zh-TW" altLang="en-US" sz="2400" b="1" spc="-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（異丁烷</a:t>
            </a:r>
            <a:r>
              <a:rPr lang="en-US" altLang="zh-TW" sz="2400" b="1" i="0" kern="120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C</a:t>
            </a:r>
            <a:r>
              <a:rPr lang="en-US" altLang="zh-TW" sz="2400" b="1" i="0" kern="1200" baseline="-2500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4</a:t>
            </a:r>
            <a:r>
              <a:rPr lang="en-US" altLang="zh-TW" sz="2400" b="1" i="0" kern="120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H</a:t>
            </a:r>
            <a:r>
              <a:rPr lang="en-US" altLang="zh-TW" sz="2400" b="1" i="0" kern="1200" baseline="-2500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10</a:t>
            </a:r>
            <a:r>
              <a:rPr lang="zh-TW" altLang="en-US" sz="2400" b="1" spc="-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1" name="文字方塊 11">
            <a:extLst>
              <a:ext uri="{FF2B5EF4-FFF2-40B4-BE49-F238E27FC236}">
                <a16:creationId xmlns:a16="http://schemas.microsoft.com/office/drawing/2014/main" id="{348F801A-8486-B691-5B50-584279D92AA0}"/>
              </a:ext>
            </a:extLst>
          </p:cNvPr>
          <p:cNvSpPr/>
          <p:nvPr/>
        </p:nvSpPr>
        <p:spPr>
          <a:xfrm>
            <a:off x="6850952" y="1891625"/>
            <a:ext cx="5030689" cy="2902342"/>
          </a:xfrm>
          <a:prstGeom prst="roundRect">
            <a:avLst>
              <a:gd name="adj" fmla="val 6783"/>
            </a:avLst>
          </a:prstGeom>
          <a:solidFill>
            <a:schemeClr val="accent5">
              <a:lumMod val="20000"/>
              <a:lumOff val="80000"/>
            </a:schemeClr>
          </a:solidFill>
          <a:ln w="76200">
            <a:solidFill>
              <a:srgbClr val="8DDBDC"/>
            </a:solidFill>
            <a:prstDash val="sysDot"/>
            <a:round/>
          </a:ln>
        </p:spPr>
        <p:style>
          <a:lnRef idx="0">
            <a:scrgbClr r="0" g="0" b="0"/>
          </a:lnRef>
          <a:fillRef idx="0">
            <a:scrgbClr r="0" g="0" b="0"/>
          </a:fillRef>
          <a:effectRef idx="0">
            <a:scrgbClr r="0" g="0" b="0"/>
          </a:effectRef>
          <a:fontRef idx="minor"/>
        </p:style>
        <p:txBody>
          <a:bodyPr wrap="square" lIns="90000" tIns="45000" rIns="90000" bIns="45000" anchor="ctr">
            <a:spAutoFit/>
          </a:bodyPr>
          <a:lstStyle>
            <a:defPPr rtl="0">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defTabSz="91440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lang="zh-TW" altLang="en-US" sz="2400" spc="-1" dirty="0">
                <a:latin typeface="微軟正黑體" panose="020B0604030504040204" pitchFamily="34" charset="-120"/>
                <a:ea typeface="微軟正黑體" panose="020B0604030504040204" pitchFamily="34" charset="-120"/>
                <a:cs typeface="Times New Roman" panose="02020603050405020304" pitchFamily="18" charset="0"/>
              </a:rPr>
              <a:t>部分冷媒仍使用</a:t>
            </a:r>
            <a:r>
              <a:rPr lang="en-US" altLang="zh-TW" sz="2400" spc="-1" dirty="0">
                <a:latin typeface="微軟正黑體" panose="020B0604030504040204" pitchFamily="34" charset="-120"/>
                <a:ea typeface="微軟正黑體" panose="020B0604030504040204" pitchFamily="34" charset="-120"/>
                <a:cs typeface="Times New Roman" panose="02020603050405020304" pitchFamily="18" charset="0"/>
              </a:rPr>
              <a:t>CFC</a:t>
            </a:r>
            <a:r>
              <a:rPr lang="zh-TW" altLang="en-US" sz="2400" spc="-1" dirty="0">
                <a:latin typeface="微軟正黑體" panose="020B0604030504040204" pitchFamily="34" charset="-120"/>
                <a:ea typeface="微軟正黑體" panose="020B0604030504040204" pitchFamily="34" charset="-120"/>
                <a:cs typeface="Times New Roman" panose="02020603050405020304" pitchFamily="18" charset="0"/>
              </a:rPr>
              <a:t>或</a:t>
            </a:r>
            <a:r>
              <a:rPr lang="en-US" altLang="zh-TW" sz="2400" spc="-1" dirty="0">
                <a:latin typeface="微軟正黑體" panose="020B0604030504040204" pitchFamily="34" charset="-120"/>
                <a:ea typeface="微軟正黑體" panose="020B0604030504040204" pitchFamily="34" charset="-120"/>
                <a:cs typeface="Times New Roman" panose="02020603050405020304" pitchFamily="18" charset="0"/>
              </a:rPr>
              <a:t>HCFC</a:t>
            </a:r>
            <a:r>
              <a:rPr lang="zh-TW" altLang="en-US" sz="2400" spc="-1" dirty="0">
                <a:latin typeface="微軟正黑體" panose="020B0604030504040204" pitchFamily="34" charset="-120"/>
                <a:ea typeface="微軟正黑體" panose="020B0604030504040204" pitchFamily="34" charset="-120"/>
                <a:cs typeface="Times New Roman" panose="02020603050405020304" pitchFamily="18" charset="0"/>
              </a:rPr>
              <a:t>（為列管化學物質），由於不屬於</a:t>
            </a:r>
            <a:r>
              <a:rPr lang="en-US" altLang="zh-TW" sz="2400" spc="-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spc="-1" dirty="0">
                <a:latin typeface="微軟正黑體" panose="020B0604030504040204" pitchFamily="34" charset="-120"/>
                <a:ea typeface="微軟正黑體" panose="020B0604030504040204" pitchFamily="34" charset="-120"/>
                <a:cs typeface="Times New Roman" panose="02020603050405020304" pitchFamily="18" charset="0"/>
              </a:rPr>
              <a:t>氣候變遷因應法</a:t>
            </a:r>
            <a:r>
              <a:rPr lang="en-US" altLang="zh-TW" sz="2400" spc="-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spc="-1" dirty="0">
                <a:latin typeface="微軟正黑體" panose="020B0604030504040204" pitchFamily="34" charset="-120"/>
                <a:ea typeface="微軟正黑體" panose="020B0604030504040204" pitchFamily="34" charset="-120"/>
                <a:cs typeface="Times New Roman" panose="02020603050405020304" pitchFamily="18" charset="0"/>
              </a:rPr>
              <a:t>管制溫室氣體，可進行盤查，但</a:t>
            </a:r>
            <a:r>
              <a:rPr lang="zh-TW" altLang="en-US" sz="2400" b="1" spc="-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不納入排放量計算</a:t>
            </a:r>
            <a:r>
              <a:rPr lang="zh-TW" altLang="en-US" sz="2400" spc="-1" dirty="0">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400" spc="-1" dirty="0">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12" name="圖片 11">
            <a:extLst>
              <a:ext uri="{FF2B5EF4-FFF2-40B4-BE49-F238E27FC236}">
                <a16:creationId xmlns:a16="http://schemas.microsoft.com/office/drawing/2014/main" id="{D1A70295-D6D9-6BA5-8A98-F0277FEC97A6}"/>
              </a:ext>
            </a:extLst>
          </p:cNvPr>
          <p:cNvPicPr>
            <a:picLocks noChangeAspect="1"/>
          </p:cNvPicPr>
          <p:nvPr/>
        </p:nvPicPr>
        <p:blipFill>
          <a:blip r:embed="rId4"/>
          <a:stretch>
            <a:fillRect/>
          </a:stretch>
        </p:blipFill>
        <p:spPr>
          <a:xfrm>
            <a:off x="8910817" y="4156036"/>
            <a:ext cx="2970824" cy="1628960"/>
          </a:xfrm>
          <a:prstGeom prst="rect">
            <a:avLst/>
          </a:prstGeom>
        </p:spPr>
      </p:pic>
    </p:spTree>
    <p:extLst>
      <p:ext uri="{BB962C8B-B14F-4D97-AF65-F5344CB8AC3E}">
        <p14:creationId xmlns:p14="http://schemas.microsoft.com/office/powerpoint/2010/main" val="8041149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9DD76-387F-AC37-47A8-82D55EB3B6DD}"/>
            </a:ext>
          </a:extLst>
        </p:cNvPr>
        <p:cNvGrpSpPr/>
        <p:nvPr/>
      </p:nvGrpSpPr>
      <p:grpSpPr>
        <a:xfrm>
          <a:off x="0" y="0"/>
          <a:ext cx="0" cy="0"/>
          <a:chOff x="0" y="0"/>
          <a:chExt cx="0" cy="0"/>
        </a:xfrm>
      </p:grpSpPr>
      <p:sp>
        <p:nvSpPr>
          <p:cNvPr id="26" name="文字方塊 25">
            <a:extLst>
              <a:ext uri="{FF2B5EF4-FFF2-40B4-BE49-F238E27FC236}">
                <a16:creationId xmlns:a16="http://schemas.microsoft.com/office/drawing/2014/main" id="{F1E28F9D-5BC7-45DE-649E-9C763608EDFF}"/>
              </a:ext>
            </a:extLst>
          </p:cNvPr>
          <p:cNvSpPr txBox="1"/>
          <p:nvPr/>
        </p:nvSpPr>
        <p:spPr>
          <a:xfrm>
            <a:off x="0" y="242008"/>
            <a:ext cx="12192000" cy="830997"/>
          </a:xfrm>
          <a:prstGeom prst="rect">
            <a:avLst/>
          </a:prstGeom>
          <a:noFill/>
        </p:spPr>
        <p:txBody>
          <a:bodyPr wrap="square" rtlCol="0">
            <a:spAutoFit/>
          </a:bodyPr>
          <a:lstStyle/>
          <a:p>
            <a:pPr algn="ctr"/>
            <a:r>
              <a:rPr lang="en-US" altLang="zh-TW" sz="4800" b="1" dirty="0">
                <a:solidFill>
                  <a:schemeClr val="tx1">
                    <a:lumMod val="65000"/>
                    <a:lumOff val="35000"/>
                  </a:schemeClr>
                </a:solidFill>
                <a:latin typeface="微軟正黑體" panose="020B0604030504040204" pitchFamily="34" charset="-120"/>
                <a:ea typeface="微軟正黑體" panose="020B0604030504040204" pitchFamily="34" charset="-120"/>
              </a:rPr>
              <a:t>STEP.3</a:t>
            </a: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 排放量計算</a:t>
            </a:r>
          </a:p>
        </p:txBody>
      </p:sp>
      <p:pic>
        <p:nvPicPr>
          <p:cNvPr id="28" name="圖形 27">
            <a:extLst>
              <a:ext uri="{FF2B5EF4-FFF2-40B4-BE49-F238E27FC236}">
                <a16:creationId xmlns:a16="http://schemas.microsoft.com/office/drawing/2014/main" id="{0C98C985-295D-11DE-9E40-7A68CD0472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2963" y="183098"/>
            <a:ext cx="1791313" cy="551629"/>
          </a:xfrm>
          <a:prstGeom prst="rect">
            <a:avLst/>
          </a:prstGeom>
        </p:spPr>
      </p:pic>
      <p:grpSp>
        <p:nvGrpSpPr>
          <p:cNvPr id="2" name="群組 1">
            <a:extLst>
              <a:ext uri="{FF2B5EF4-FFF2-40B4-BE49-F238E27FC236}">
                <a16:creationId xmlns:a16="http://schemas.microsoft.com/office/drawing/2014/main" id="{8BDE3496-7EA4-49B1-9819-114B0C07CFEA}"/>
              </a:ext>
            </a:extLst>
          </p:cNvPr>
          <p:cNvGrpSpPr/>
          <p:nvPr/>
        </p:nvGrpSpPr>
        <p:grpSpPr>
          <a:xfrm>
            <a:off x="8452654" y="1784656"/>
            <a:ext cx="3269796" cy="2671358"/>
            <a:chOff x="7824530" y="3442496"/>
            <a:chExt cx="2911302" cy="2306538"/>
          </a:xfrm>
        </p:grpSpPr>
        <p:pic>
          <p:nvPicPr>
            <p:cNvPr id="15" name="圖片 14">
              <a:extLst>
                <a:ext uri="{FF2B5EF4-FFF2-40B4-BE49-F238E27FC236}">
                  <a16:creationId xmlns:a16="http://schemas.microsoft.com/office/drawing/2014/main" id="{CB5ACB99-335F-4851-A72E-A6232F6519B7}"/>
                </a:ext>
              </a:extLst>
            </p:cNvPr>
            <p:cNvPicPr>
              <a:picLocks noChangeAspect="1"/>
            </p:cNvPicPr>
            <p:nvPr/>
          </p:nvPicPr>
          <p:blipFill>
            <a:blip r:embed="rId5"/>
            <a:stretch>
              <a:fillRect/>
            </a:stretch>
          </p:blipFill>
          <p:spPr>
            <a:xfrm>
              <a:off x="7824530" y="3442496"/>
              <a:ext cx="2911302" cy="2306538"/>
            </a:xfrm>
            <a:prstGeom prst="rect">
              <a:avLst/>
            </a:prstGeom>
          </p:spPr>
        </p:pic>
        <p:sp>
          <p:nvSpPr>
            <p:cNvPr id="16" name="文字方塊 35">
              <a:extLst>
                <a:ext uri="{FF2B5EF4-FFF2-40B4-BE49-F238E27FC236}">
                  <a16:creationId xmlns:a16="http://schemas.microsoft.com/office/drawing/2014/main" id="{6D60F3DC-5F3E-48BC-9E9A-07D0E6678081}"/>
                </a:ext>
              </a:extLst>
            </p:cNvPr>
            <p:cNvSpPr txBox="1"/>
            <p:nvPr/>
          </p:nvSpPr>
          <p:spPr>
            <a:xfrm>
              <a:off x="9207597" y="3512761"/>
              <a:ext cx="1436069" cy="318893"/>
            </a:xfrm>
            <a:prstGeom prst="rect">
              <a:avLst/>
            </a:prstGeom>
            <a:solidFill>
              <a:schemeClr val="accent6">
                <a:lumMod val="20000"/>
                <a:lumOff val="80000"/>
              </a:schemeClr>
            </a:solid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b="1" u="sng" dirty="0">
                  <a:latin typeface="微軟正黑體" panose="020B0604030504040204" pitchFamily="34" charset="-120"/>
                  <a:ea typeface="微軟正黑體" panose="020B0604030504040204" pitchFamily="34" charset="-120"/>
                </a:rPr>
                <a:t>電費單據範例</a:t>
              </a:r>
            </a:p>
          </p:txBody>
        </p:sp>
      </p:grpSp>
      <p:sp>
        <p:nvSpPr>
          <p:cNvPr id="4" name="箭號: 五邊形 3">
            <a:extLst>
              <a:ext uri="{FF2B5EF4-FFF2-40B4-BE49-F238E27FC236}">
                <a16:creationId xmlns:a16="http://schemas.microsoft.com/office/drawing/2014/main" id="{3E2D10E8-E413-4061-9FC9-52AAD95724F5}"/>
              </a:ext>
            </a:extLst>
          </p:cNvPr>
          <p:cNvSpPr/>
          <p:nvPr/>
        </p:nvSpPr>
        <p:spPr>
          <a:xfrm>
            <a:off x="439570" y="1432747"/>
            <a:ext cx="2295443" cy="576000"/>
          </a:xfrm>
          <a:prstGeom prst="homePlate">
            <a:avLst/>
          </a:prstGeom>
          <a:solidFill>
            <a:srgbClr val="E0F0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TW" altLang="en-US" sz="2800" b="1" spc="100" dirty="0">
                <a:solidFill>
                  <a:schemeClr val="bg2">
                    <a:lumMod val="25000"/>
                  </a:schemeClr>
                </a:solidFill>
                <a:latin typeface="微軟正黑體" panose="020B0604030504040204" pitchFamily="34" charset="-120"/>
                <a:ea typeface="微軟正黑體" panose="020B0604030504040204" pitchFamily="34" charset="-120"/>
              </a:rPr>
              <a:t>外購電力</a:t>
            </a:r>
          </a:p>
        </p:txBody>
      </p:sp>
      <p:sp>
        <p:nvSpPr>
          <p:cNvPr id="6" name="文字方塊 18">
            <a:extLst>
              <a:ext uri="{FF2B5EF4-FFF2-40B4-BE49-F238E27FC236}">
                <a16:creationId xmlns:a16="http://schemas.microsoft.com/office/drawing/2014/main" id="{7FF6580D-59B6-4840-A7D4-B29A7F4B6FE8}"/>
              </a:ext>
            </a:extLst>
          </p:cNvPr>
          <p:cNvSpPr txBox="1"/>
          <p:nvPr/>
        </p:nvSpPr>
        <p:spPr>
          <a:xfrm>
            <a:off x="4689992" y="2078219"/>
            <a:ext cx="2241237" cy="495392"/>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TW" altLang="en-US" sz="2400" b="1" spc="100" dirty="0">
                <a:latin typeface="微軟正黑體" panose="020B0604030504040204" pitchFamily="34" charset="-120"/>
                <a:ea typeface="微軟正黑體" panose="020B0604030504040204" pitchFamily="34" charset="-120"/>
              </a:rPr>
              <a:t>活動數據</a:t>
            </a:r>
            <a:endParaRPr lang="en-US" altLang="zh-TW" sz="2400" b="1" spc="100" dirty="0">
              <a:latin typeface="微軟正黑體" panose="020B0604030504040204" pitchFamily="34" charset="-120"/>
              <a:ea typeface="微軟正黑體" panose="020B0604030504040204" pitchFamily="34" charset="-120"/>
            </a:endParaRPr>
          </a:p>
        </p:txBody>
      </p:sp>
      <p:sp>
        <p:nvSpPr>
          <p:cNvPr id="8" name="文字方塊 21">
            <a:extLst>
              <a:ext uri="{FF2B5EF4-FFF2-40B4-BE49-F238E27FC236}">
                <a16:creationId xmlns:a16="http://schemas.microsoft.com/office/drawing/2014/main" id="{E6F6C0F0-E926-4BFC-B2B2-F4084366FC95}"/>
              </a:ext>
            </a:extLst>
          </p:cNvPr>
          <p:cNvSpPr txBox="1"/>
          <p:nvPr/>
        </p:nvSpPr>
        <p:spPr>
          <a:xfrm>
            <a:off x="6436547" y="2056702"/>
            <a:ext cx="2241237" cy="495392"/>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TW" altLang="en-US" sz="2400" b="1" spc="100" dirty="0">
                <a:solidFill>
                  <a:schemeClr val="accent1"/>
                </a:solidFill>
                <a:latin typeface="微軟正黑體" panose="020B0604030504040204" pitchFamily="34" charset="-120"/>
                <a:ea typeface="微軟正黑體" panose="020B0604030504040204" pitchFamily="34" charset="-120"/>
              </a:rPr>
              <a:t>排放係數</a:t>
            </a:r>
            <a:endParaRPr lang="en-US" altLang="zh-TW" sz="2400" b="1" i="1" spc="100" baseline="-25000" dirty="0">
              <a:solidFill>
                <a:schemeClr val="accent1"/>
              </a:solidFill>
              <a:latin typeface="微軟正黑體" panose="020B0604030504040204" pitchFamily="34" charset="-120"/>
              <a:ea typeface="微軟正黑體" panose="020B0604030504040204" pitchFamily="34" charset="-120"/>
            </a:endParaRPr>
          </a:p>
        </p:txBody>
      </p:sp>
      <p:sp>
        <p:nvSpPr>
          <p:cNvPr id="9" name="乘號 8">
            <a:extLst>
              <a:ext uri="{FF2B5EF4-FFF2-40B4-BE49-F238E27FC236}">
                <a16:creationId xmlns:a16="http://schemas.microsoft.com/office/drawing/2014/main" id="{81C2D98C-30A1-4B09-AB72-5F354886EB6F}"/>
              </a:ext>
            </a:extLst>
          </p:cNvPr>
          <p:cNvSpPr/>
          <p:nvPr/>
        </p:nvSpPr>
        <p:spPr bwMode="auto">
          <a:xfrm>
            <a:off x="6396915" y="2043206"/>
            <a:ext cx="540000" cy="540000"/>
          </a:xfrm>
          <a:prstGeom prst="mathMultiply">
            <a:avLst>
              <a:gd name="adj1" fmla="val 14918"/>
            </a:avLst>
          </a:pr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pc="100" dirty="0"/>
          </a:p>
        </p:txBody>
      </p:sp>
      <p:sp>
        <p:nvSpPr>
          <p:cNvPr id="10" name="矩形 9">
            <a:extLst>
              <a:ext uri="{FF2B5EF4-FFF2-40B4-BE49-F238E27FC236}">
                <a16:creationId xmlns:a16="http://schemas.microsoft.com/office/drawing/2014/main" id="{0EFC87A0-7DBD-40EB-B6A0-CDDE1C6C4B87}"/>
              </a:ext>
            </a:extLst>
          </p:cNvPr>
          <p:cNvSpPr/>
          <p:nvPr/>
        </p:nvSpPr>
        <p:spPr>
          <a:xfrm>
            <a:off x="537532" y="2112883"/>
            <a:ext cx="4843955" cy="46166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2400" b="1" spc="100" dirty="0">
                <a:latin typeface="微軟正黑體" panose="020B0604030504040204" pitchFamily="34" charset="-120"/>
                <a:ea typeface="微軟正黑體" panose="020B0604030504040204" pitchFamily="34" charset="-120"/>
                <a:cs typeface="Times New Roman" panose="02020603050405020304" pitchFamily="18" charset="0"/>
              </a:rPr>
              <a:t>溫室氣體排放量（公噸</a:t>
            </a:r>
            <a:r>
              <a:rPr lang="en-US" altLang="zh-TW" sz="2400" b="1" spc="100" dirty="0">
                <a:latin typeface="微軟正黑體" panose="020B0604030504040204" pitchFamily="34" charset="-120"/>
                <a:ea typeface="微軟正黑體" panose="020B0604030504040204" pitchFamily="34" charset="-120"/>
                <a:cs typeface="Times New Roman" panose="02020603050405020304" pitchFamily="18" charset="0"/>
              </a:rPr>
              <a:t>CO</a:t>
            </a:r>
            <a:r>
              <a:rPr lang="en-US" altLang="zh-TW" sz="2400" b="1" spc="100" baseline="-25000" dirty="0">
                <a:latin typeface="微軟正黑體" panose="020B0604030504040204" pitchFamily="34" charset="-120"/>
                <a:ea typeface="微軟正黑體" panose="020B0604030504040204" pitchFamily="34" charset="-120"/>
                <a:cs typeface="Times New Roman" panose="02020603050405020304" pitchFamily="18" charset="0"/>
              </a:rPr>
              <a:t>2</a:t>
            </a:r>
            <a:r>
              <a:rPr lang="en-US" altLang="zh-TW" sz="2400" b="1" spc="100" dirty="0">
                <a:latin typeface="微軟正黑體" panose="020B0604030504040204" pitchFamily="34" charset="-120"/>
                <a:ea typeface="微軟正黑體" panose="020B0604030504040204" pitchFamily="34" charset="-120"/>
                <a:cs typeface="Times New Roman" panose="02020603050405020304" pitchFamily="18" charset="0"/>
              </a:rPr>
              <a:t>e</a:t>
            </a:r>
            <a:r>
              <a:rPr lang="zh-TW" altLang="en-US" sz="2400" b="1" spc="100"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400" b="1" spc="1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b="1" spc="100" dirty="0">
                <a:latin typeface="微軟正黑體" panose="020B0604030504040204" pitchFamily="34" charset="-120"/>
                <a:ea typeface="微軟正黑體" panose="020B0604030504040204" pitchFamily="34" charset="-120"/>
                <a:cs typeface="Times New Roman" panose="02020603050405020304" pitchFamily="18" charset="0"/>
              </a:rPr>
              <a:t> </a:t>
            </a:r>
          </a:p>
        </p:txBody>
      </p:sp>
      <p:sp>
        <p:nvSpPr>
          <p:cNvPr id="11" name="矩形 10">
            <a:extLst>
              <a:ext uri="{FF2B5EF4-FFF2-40B4-BE49-F238E27FC236}">
                <a16:creationId xmlns:a16="http://schemas.microsoft.com/office/drawing/2014/main" id="{ED8DB268-51DC-4298-9020-CF7DAC502E1B}"/>
              </a:ext>
            </a:extLst>
          </p:cNvPr>
          <p:cNvSpPr/>
          <p:nvPr/>
        </p:nvSpPr>
        <p:spPr>
          <a:xfrm>
            <a:off x="441736" y="2667188"/>
            <a:ext cx="7349869" cy="3657476"/>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42913" indent="-342900">
              <a:lnSpc>
                <a:spcPct val="150000"/>
              </a:lnSpc>
              <a:spcAft>
                <a:spcPts val="600"/>
              </a:spcAft>
              <a:buFont typeface="Wingdings" panose="05000000000000000000" pitchFamily="2" charset="2"/>
              <a:buChar char="Ø"/>
            </a:pPr>
            <a:r>
              <a:rPr lang="zh-TW" altLang="en-US" sz="2400" dirty="0">
                <a:solidFill>
                  <a:schemeClr val="bg2">
                    <a:lumMod val="25000"/>
                  </a:schemeClr>
                </a:solidFill>
                <a:latin typeface="微軟正黑體" panose="020B0604030504040204" pitchFamily="34" charset="-120"/>
                <a:ea typeface="微軟正黑體" panose="020B0604030504040204" pitchFamily="34" charset="-120"/>
              </a:rPr>
              <a:t>若事業有</a:t>
            </a:r>
            <a:r>
              <a:rPr lang="zh-TW" altLang="en-US" sz="2400" b="1" dirty="0">
                <a:solidFill>
                  <a:schemeClr val="accent1"/>
                </a:solidFill>
                <a:latin typeface="微軟正黑體" panose="020B0604030504040204" pitchFamily="34" charset="-120"/>
                <a:ea typeface="微軟正黑體" panose="020B0604030504040204" pitchFamily="34" charset="-120"/>
              </a:rPr>
              <a:t>共用電表</a:t>
            </a:r>
            <a:r>
              <a:rPr lang="zh-TW" altLang="en-US" sz="2400" dirty="0">
                <a:solidFill>
                  <a:schemeClr val="bg2">
                    <a:lumMod val="25000"/>
                  </a:schemeClr>
                </a:solidFill>
                <a:latin typeface="微軟正黑體" panose="020B0604030504040204" pitchFamily="34" charset="-120"/>
                <a:ea typeface="微軟正黑體" panose="020B0604030504040204" pitchFamily="34" charset="-120"/>
              </a:rPr>
              <a:t>情形，建議優先採</a:t>
            </a:r>
            <a:r>
              <a:rPr lang="zh-TW" altLang="en-US" sz="2400" b="1" dirty="0">
                <a:solidFill>
                  <a:schemeClr val="accent1"/>
                </a:solidFill>
                <a:latin typeface="微軟正黑體" panose="020B0604030504040204" pitchFamily="34" charset="-120"/>
                <a:ea typeface="微軟正黑體" panose="020B0604030504040204" pitchFamily="34" charset="-120"/>
              </a:rPr>
              <a:t>分電表</a:t>
            </a:r>
            <a:r>
              <a:rPr lang="zh-TW" altLang="en-US" sz="2400" dirty="0">
                <a:solidFill>
                  <a:schemeClr val="bg2">
                    <a:lumMod val="25000"/>
                  </a:schemeClr>
                </a:solidFill>
                <a:latin typeface="微軟正黑體" panose="020B0604030504040204" pitchFamily="34" charset="-120"/>
                <a:ea typeface="微軟正黑體" panose="020B0604030504040204" pitchFamily="34" charset="-120"/>
              </a:rPr>
              <a:t>數據計算排放量，倘未有裝設分電表，可採用：</a:t>
            </a:r>
            <a:endParaRPr lang="en-US" altLang="zh-TW" sz="2400" dirty="0">
              <a:solidFill>
                <a:schemeClr val="bg2">
                  <a:lumMod val="25000"/>
                </a:schemeClr>
              </a:solidFill>
              <a:latin typeface="微軟正黑體" panose="020B0604030504040204" pitchFamily="34" charset="-120"/>
              <a:ea typeface="微軟正黑體" panose="020B0604030504040204" pitchFamily="34" charset="-120"/>
            </a:endParaRPr>
          </a:p>
          <a:p>
            <a:pPr marL="900113" lvl="1" indent="-342900">
              <a:lnSpc>
                <a:spcPct val="150000"/>
              </a:lnSpc>
              <a:spcAft>
                <a:spcPts val="600"/>
              </a:spcAft>
              <a:buFont typeface="Wingdings" panose="05000000000000000000" pitchFamily="2" charset="2"/>
              <a:buChar char="ü"/>
            </a:pPr>
            <a:r>
              <a:rPr lang="zh-TW" altLang="en-US" sz="2400" dirty="0">
                <a:solidFill>
                  <a:schemeClr val="bg2">
                    <a:lumMod val="25000"/>
                  </a:schemeClr>
                </a:solidFill>
                <a:latin typeface="微軟正黑體" panose="020B0604030504040204" pitchFamily="34" charset="-120"/>
                <a:ea typeface="微軟正黑體" panose="020B0604030504040204" pitchFamily="34" charset="-120"/>
              </a:rPr>
              <a:t>樓地板面積比例</a:t>
            </a:r>
            <a:endParaRPr lang="en-US" altLang="zh-TW" sz="2400" dirty="0">
              <a:solidFill>
                <a:schemeClr val="bg2">
                  <a:lumMod val="25000"/>
                </a:schemeClr>
              </a:solidFill>
              <a:latin typeface="微軟正黑體" panose="020B0604030504040204" pitchFamily="34" charset="-120"/>
              <a:ea typeface="微軟正黑體" panose="020B0604030504040204" pitchFamily="34" charset="-120"/>
            </a:endParaRPr>
          </a:p>
          <a:p>
            <a:pPr marL="900113" lvl="1" indent="-342900">
              <a:lnSpc>
                <a:spcPct val="150000"/>
              </a:lnSpc>
              <a:spcAft>
                <a:spcPts val="600"/>
              </a:spcAft>
              <a:buFont typeface="Wingdings" panose="05000000000000000000" pitchFamily="2" charset="2"/>
              <a:buChar char="ü"/>
            </a:pPr>
            <a:r>
              <a:rPr lang="zh-TW" altLang="en-US" sz="2400" dirty="0">
                <a:solidFill>
                  <a:schemeClr val="bg2">
                    <a:lumMod val="25000"/>
                  </a:schemeClr>
                </a:solidFill>
                <a:latin typeface="微軟正黑體" panose="020B0604030504040204" pitchFamily="34" charset="-120"/>
                <a:ea typeface="微軟正黑體" panose="020B0604030504040204" pitchFamily="34" charset="-120"/>
              </a:rPr>
              <a:t>契約容量</a:t>
            </a:r>
            <a:endParaRPr lang="en-US" altLang="zh-TW" sz="2400" dirty="0">
              <a:solidFill>
                <a:schemeClr val="bg2">
                  <a:lumMod val="25000"/>
                </a:schemeClr>
              </a:solidFill>
              <a:latin typeface="微軟正黑體" panose="020B0604030504040204" pitchFamily="34" charset="-120"/>
              <a:ea typeface="微軟正黑體" panose="020B0604030504040204" pitchFamily="34" charset="-120"/>
            </a:endParaRPr>
          </a:p>
          <a:p>
            <a:pPr marL="900113" lvl="1" indent="-342900">
              <a:lnSpc>
                <a:spcPct val="150000"/>
              </a:lnSpc>
              <a:spcAft>
                <a:spcPts val="600"/>
              </a:spcAft>
              <a:buFont typeface="Wingdings" panose="05000000000000000000" pitchFamily="2" charset="2"/>
              <a:buChar char="ü"/>
            </a:pPr>
            <a:r>
              <a:rPr lang="zh-TW" altLang="en-US" sz="2400" dirty="0">
                <a:solidFill>
                  <a:schemeClr val="bg2">
                    <a:lumMod val="25000"/>
                  </a:schemeClr>
                </a:solidFill>
                <a:latin typeface="微軟正黑體" panose="020B0604030504040204" pitchFamily="34" charset="-120"/>
                <a:ea typeface="微軟正黑體" panose="020B0604030504040204" pitchFamily="34" charset="-120"/>
              </a:rPr>
              <a:t>其他能合理反映實際用電情形之方法</a:t>
            </a:r>
            <a:endParaRPr lang="en-US" altLang="zh-TW" sz="2400" dirty="0">
              <a:solidFill>
                <a:schemeClr val="bg2">
                  <a:lumMod val="25000"/>
                </a:schemeClr>
              </a:solidFill>
              <a:latin typeface="微軟正黑體" panose="020B0604030504040204" pitchFamily="34" charset="-120"/>
              <a:ea typeface="微軟正黑體" panose="020B0604030504040204" pitchFamily="34" charset="-120"/>
            </a:endParaRPr>
          </a:p>
          <a:p>
            <a:pPr marL="557213" lvl="1">
              <a:lnSpc>
                <a:spcPct val="150000"/>
              </a:lnSpc>
              <a:spcAft>
                <a:spcPts val="600"/>
              </a:spcAft>
            </a:pPr>
            <a:r>
              <a:rPr lang="zh-TW" altLang="en-US" sz="2400" dirty="0">
                <a:solidFill>
                  <a:schemeClr val="bg2">
                    <a:lumMod val="25000"/>
                  </a:schemeClr>
                </a:solidFill>
                <a:latin typeface="微軟正黑體" panose="020B0604030504040204" pitchFamily="34" charset="-120"/>
                <a:ea typeface="微軟正黑體" panose="020B0604030504040204" pitchFamily="34" charset="-120"/>
              </a:rPr>
              <a:t>以上方法應附有佐證資料說明電力分攤計算方式</a:t>
            </a:r>
            <a:endParaRPr lang="zh-TW" altLang="en-US" sz="2400" dirty="0">
              <a:solidFill>
                <a:srgbClr val="40404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pSp>
        <p:nvGrpSpPr>
          <p:cNvPr id="12" name="群組 11">
            <a:extLst>
              <a:ext uri="{FF2B5EF4-FFF2-40B4-BE49-F238E27FC236}">
                <a16:creationId xmlns:a16="http://schemas.microsoft.com/office/drawing/2014/main" id="{DDAE91B5-2100-4857-B0BB-917AFA6FF201}"/>
              </a:ext>
            </a:extLst>
          </p:cNvPr>
          <p:cNvGrpSpPr/>
          <p:nvPr/>
        </p:nvGrpSpPr>
        <p:grpSpPr>
          <a:xfrm>
            <a:off x="7517971" y="3852830"/>
            <a:ext cx="3578745" cy="1932134"/>
            <a:chOff x="7922018" y="4120378"/>
            <a:chExt cx="3489640" cy="1810325"/>
          </a:xfrm>
        </p:grpSpPr>
        <p:pic>
          <p:nvPicPr>
            <p:cNvPr id="13" name="圖片 12">
              <a:extLst>
                <a:ext uri="{FF2B5EF4-FFF2-40B4-BE49-F238E27FC236}">
                  <a16:creationId xmlns:a16="http://schemas.microsoft.com/office/drawing/2014/main" id="{86680952-A22C-4182-A1AA-ADAA73F5472B}"/>
                </a:ext>
              </a:extLst>
            </p:cNvPr>
            <p:cNvPicPr>
              <a:picLocks noChangeAspect="1"/>
            </p:cNvPicPr>
            <p:nvPr/>
          </p:nvPicPr>
          <p:blipFill>
            <a:blip r:embed="rId6"/>
            <a:stretch>
              <a:fillRect/>
            </a:stretch>
          </p:blipFill>
          <p:spPr>
            <a:xfrm>
              <a:off x="7922018" y="4120378"/>
              <a:ext cx="3489639" cy="1810325"/>
            </a:xfrm>
            <a:prstGeom prst="rect">
              <a:avLst/>
            </a:prstGeom>
          </p:spPr>
        </p:pic>
        <p:sp>
          <p:nvSpPr>
            <p:cNvPr id="14" name="文字方塊 44">
              <a:extLst>
                <a:ext uri="{FF2B5EF4-FFF2-40B4-BE49-F238E27FC236}">
                  <a16:creationId xmlns:a16="http://schemas.microsoft.com/office/drawing/2014/main" id="{C43B8044-93DB-4BE9-9681-49AC98F87344}"/>
                </a:ext>
              </a:extLst>
            </p:cNvPr>
            <p:cNvSpPr txBox="1"/>
            <p:nvPr/>
          </p:nvSpPr>
          <p:spPr>
            <a:xfrm>
              <a:off x="9798754" y="4120378"/>
              <a:ext cx="1612904" cy="369332"/>
            </a:xfrm>
            <a:prstGeom prst="rect">
              <a:avLst/>
            </a:prstGeom>
            <a:solidFill>
              <a:schemeClr val="accent6">
                <a:lumMod val="20000"/>
                <a:lumOff val="80000"/>
              </a:schemeClr>
            </a:solid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b="1" u="sng" dirty="0">
                  <a:latin typeface="微軟正黑體" panose="020B0604030504040204" pitchFamily="34" charset="-120"/>
                  <a:ea typeface="微軟正黑體" panose="020B0604030504040204" pitchFamily="34" charset="-120"/>
                </a:rPr>
                <a:t>電力排碳係數</a:t>
              </a:r>
            </a:p>
          </p:txBody>
        </p:sp>
      </p:grpSp>
    </p:spTree>
    <p:extLst>
      <p:ext uri="{BB962C8B-B14F-4D97-AF65-F5344CB8AC3E}">
        <p14:creationId xmlns:p14="http://schemas.microsoft.com/office/powerpoint/2010/main" val="10305400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2D129-8A9B-EA2D-C494-06637DF53624}"/>
            </a:ext>
          </a:extLst>
        </p:cNvPr>
        <p:cNvGrpSpPr/>
        <p:nvPr/>
      </p:nvGrpSpPr>
      <p:grpSpPr>
        <a:xfrm>
          <a:off x="0" y="0"/>
          <a:ext cx="0" cy="0"/>
          <a:chOff x="0" y="0"/>
          <a:chExt cx="0" cy="0"/>
        </a:xfrm>
      </p:grpSpPr>
      <p:sp>
        <p:nvSpPr>
          <p:cNvPr id="26" name="文字方塊 25">
            <a:extLst>
              <a:ext uri="{FF2B5EF4-FFF2-40B4-BE49-F238E27FC236}">
                <a16:creationId xmlns:a16="http://schemas.microsoft.com/office/drawing/2014/main" id="{07D77708-82F3-5188-1BF3-7FD5E860A19D}"/>
              </a:ext>
            </a:extLst>
          </p:cNvPr>
          <p:cNvSpPr txBox="1"/>
          <p:nvPr/>
        </p:nvSpPr>
        <p:spPr>
          <a:xfrm>
            <a:off x="0" y="242008"/>
            <a:ext cx="12192000" cy="830997"/>
          </a:xfrm>
          <a:prstGeom prst="rect">
            <a:avLst/>
          </a:prstGeom>
          <a:noFill/>
        </p:spPr>
        <p:txBody>
          <a:bodyPr wrap="square" rtlCol="0">
            <a:spAutoFit/>
          </a:bodyPr>
          <a:lstStyle/>
          <a:p>
            <a:pPr algn="ctr"/>
            <a:r>
              <a:rPr lang="en-US" altLang="zh-TW" sz="4800" b="1" dirty="0">
                <a:solidFill>
                  <a:schemeClr val="tx1">
                    <a:lumMod val="65000"/>
                    <a:lumOff val="35000"/>
                  </a:schemeClr>
                </a:solidFill>
                <a:latin typeface="微軟正黑體" panose="020B0604030504040204" pitchFamily="34" charset="-120"/>
                <a:ea typeface="微軟正黑體" panose="020B0604030504040204" pitchFamily="34" charset="-120"/>
              </a:rPr>
              <a:t>STEP.3</a:t>
            </a: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 排放量計算</a:t>
            </a:r>
          </a:p>
        </p:txBody>
      </p:sp>
      <p:pic>
        <p:nvPicPr>
          <p:cNvPr id="28" name="圖形 27">
            <a:extLst>
              <a:ext uri="{FF2B5EF4-FFF2-40B4-BE49-F238E27FC236}">
                <a16:creationId xmlns:a16="http://schemas.microsoft.com/office/drawing/2014/main" id="{A86DE37D-CF33-D5D9-BA9F-7C3CE32091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2963" y="183098"/>
            <a:ext cx="1791313" cy="551629"/>
          </a:xfrm>
          <a:prstGeom prst="rect">
            <a:avLst/>
          </a:prstGeom>
        </p:spPr>
      </p:pic>
      <p:sp>
        <p:nvSpPr>
          <p:cNvPr id="3" name="矩形 2">
            <a:extLst>
              <a:ext uri="{FF2B5EF4-FFF2-40B4-BE49-F238E27FC236}">
                <a16:creationId xmlns:a16="http://schemas.microsoft.com/office/drawing/2014/main" id="{915C6C32-3FD8-48D2-B2DA-49C67F3078D4}"/>
              </a:ext>
            </a:extLst>
          </p:cNvPr>
          <p:cNvSpPr/>
          <p:nvPr/>
        </p:nvSpPr>
        <p:spPr>
          <a:xfrm>
            <a:off x="359224" y="1387847"/>
            <a:ext cx="6772347" cy="5011693"/>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42913" indent="-342900">
              <a:lnSpc>
                <a:spcPct val="150000"/>
              </a:lnSpc>
              <a:buFont typeface="Wingdings" panose="05000000000000000000" pitchFamily="2" charset="2"/>
              <a:buChar char="p"/>
            </a:pPr>
            <a:r>
              <a:rPr lang="zh-TW" altLang="en-US" sz="2400" dirty="0">
                <a:solidFill>
                  <a:schemeClr val="bg2">
                    <a:lumMod val="25000"/>
                  </a:schemeClr>
                </a:solidFill>
                <a:latin typeface="微軟正黑體" panose="020B0604030504040204" pitchFamily="34" charset="-120"/>
                <a:ea typeface="微軟正黑體" panose="020B0604030504040204" pitchFamily="34" charset="-120"/>
              </a:rPr>
              <a:t>事業使用</a:t>
            </a:r>
            <a:r>
              <a:rPr lang="zh-TW" altLang="en-US" sz="2400" b="1" dirty="0">
                <a:solidFill>
                  <a:schemeClr val="accent1"/>
                </a:solidFill>
                <a:latin typeface="微軟正黑體" panose="020B0604030504040204" pitchFamily="34" charset="-120"/>
                <a:ea typeface="微軟正黑體" panose="020B0604030504040204" pitchFamily="34" charset="-120"/>
              </a:rPr>
              <a:t>再生能源</a:t>
            </a:r>
            <a:r>
              <a:rPr lang="zh-TW" altLang="en-US" sz="2400" dirty="0">
                <a:solidFill>
                  <a:schemeClr val="bg2">
                    <a:lumMod val="25000"/>
                  </a:schemeClr>
                </a:solidFill>
                <a:latin typeface="微軟正黑體" panose="020B0604030504040204" pitchFamily="34" charset="-120"/>
                <a:ea typeface="微軟正黑體" panose="020B0604030504040204" pitchFamily="34" charset="-120"/>
              </a:rPr>
              <a:t>，其中</a:t>
            </a:r>
            <a:r>
              <a:rPr lang="zh-TW" altLang="en-US" sz="2400" u="sng" dirty="0">
                <a:solidFill>
                  <a:schemeClr val="bg2">
                    <a:lumMod val="25000"/>
                  </a:schemeClr>
                </a:solidFill>
                <a:latin typeface="微軟正黑體" panose="020B0604030504040204" pitchFamily="34" charset="-120"/>
                <a:ea typeface="微軟正黑體" panose="020B0604030504040204" pitchFamily="34" charset="-120"/>
              </a:rPr>
              <a:t>太陽能</a:t>
            </a:r>
            <a:r>
              <a:rPr lang="zh-TW" altLang="en-US" sz="2400" dirty="0">
                <a:solidFill>
                  <a:schemeClr val="bg2">
                    <a:lumMod val="25000"/>
                  </a:schemeClr>
                </a:solidFill>
                <a:latin typeface="微軟正黑體" panose="020B0604030504040204" pitchFamily="34" charset="-120"/>
                <a:ea typeface="微軟正黑體" panose="020B0604030504040204" pitchFamily="34" charset="-120"/>
              </a:rPr>
              <a:t>、</a:t>
            </a:r>
            <a:r>
              <a:rPr lang="zh-TW" altLang="en-US" sz="2400" u="sng" dirty="0">
                <a:solidFill>
                  <a:schemeClr val="bg2">
                    <a:lumMod val="25000"/>
                  </a:schemeClr>
                </a:solidFill>
                <a:latin typeface="微軟正黑體" panose="020B0604030504040204" pitchFamily="34" charset="-120"/>
                <a:ea typeface="微軟正黑體" panose="020B0604030504040204" pitchFamily="34" charset="-120"/>
              </a:rPr>
              <a:t>地熱能</a:t>
            </a:r>
            <a:r>
              <a:rPr lang="zh-TW" altLang="en-US" sz="2400" dirty="0">
                <a:solidFill>
                  <a:schemeClr val="bg2">
                    <a:lumMod val="25000"/>
                  </a:schemeClr>
                </a:solidFill>
                <a:latin typeface="微軟正黑體" panose="020B0604030504040204" pitchFamily="34" charset="-120"/>
                <a:ea typeface="微軟正黑體" panose="020B0604030504040204" pitchFamily="34" charset="-120"/>
              </a:rPr>
              <a:t>、</a:t>
            </a:r>
            <a:r>
              <a:rPr lang="zh-TW" altLang="en-US" sz="2400" u="sng" dirty="0">
                <a:solidFill>
                  <a:schemeClr val="bg2">
                    <a:lumMod val="25000"/>
                  </a:schemeClr>
                </a:solidFill>
                <a:latin typeface="微軟正黑體" panose="020B0604030504040204" pitchFamily="34" charset="-120"/>
                <a:ea typeface="微軟正黑體" panose="020B0604030504040204" pitchFamily="34" charset="-120"/>
              </a:rPr>
              <a:t>海洋能</a:t>
            </a:r>
            <a:r>
              <a:rPr lang="zh-TW" altLang="en-US" sz="2400" dirty="0">
                <a:solidFill>
                  <a:schemeClr val="bg2">
                    <a:lumMod val="25000"/>
                  </a:schemeClr>
                </a:solidFill>
                <a:latin typeface="微軟正黑體" panose="020B0604030504040204" pitchFamily="34" charset="-120"/>
                <a:ea typeface="微軟正黑體" panose="020B0604030504040204" pitchFamily="34" charset="-120"/>
              </a:rPr>
              <a:t>、</a:t>
            </a:r>
            <a:r>
              <a:rPr lang="zh-TW" altLang="en-US" sz="2400" u="sng" dirty="0">
                <a:solidFill>
                  <a:schemeClr val="bg2">
                    <a:lumMod val="25000"/>
                  </a:schemeClr>
                </a:solidFill>
                <a:latin typeface="微軟正黑體" panose="020B0604030504040204" pitchFamily="34" charset="-120"/>
                <a:ea typeface="微軟正黑體" panose="020B0604030504040204" pitchFamily="34" charset="-120"/>
              </a:rPr>
              <a:t>風力</a:t>
            </a:r>
            <a:r>
              <a:rPr lang="zh-TW" altLang="en-US" sz="2400" dirty="0">
                <a:solidFill>
                  <a:schemeClr val="bg2">
                    <a:lumMod val="25000"/>
                  </a:schemeClr>
                </a:solidFill>
                <a:latin typeface="微軟正黑體" panose="020B0604030504040204" pitchFamily="34" charset="-120"/>
                <a:ea typeface="微軟正黑體" panose="020B0604030504040204" pitchFamily="34" charset="-120"/>
              </a:rPr>
              <a:t>、</a:t>
            </a:r>
            <a:r>
              <a:rPr lang="zh-TW" altLang="en-US" sz="2400" u="sng" dirty="0">
                <a:solidFill>
                  <a:schemeClr val="bg2">
                    <a:lumMod val="25000"/>
                  </a:schemeClr>
                </a:solidFill>
                <a:latin typeface="微軟正黑體" panose="020B0604030504040204" pitchFamily="34" charset="-120"/>
                <a:ea typeface="微軟正黑體" panose="020B0604030504040204" pitchFamily="34" charset="-120"/>
              </a:rPr>
              <a:t>非抽蓄式水力</a:t>
            </a:r>
            <a:r>
              <a:rPr lang="zh-TW" altLang="en-US" sz="2400" dirty="0">
                <a:solidFill>
                  <a:schemeClr val="bg2">
                    <a:lumMod val="25000"/>
                  </a:schemeClr>
                </a:solidFill>
                <a:latin typeface="微軟正黑體" panose="020B0604030504040204" pitchFamily="34" charset="-120"/>
                <a:ea typeface="微軟正黑體" panose="020B0604030504040204" pitchFamily="34" charset="-120"/>
              </a:rPr>
              <a:t>在計算排放量時，</a:t>
            </a:r>
            <a:r>
              <a:rPr lang="zh-TW" altLang="en-US" sz="2400" b="1" dirty="0">
                <a:solidFill>
                  <a:schemeClr val="accent1"/>
                </a:solidFill>
                <a:latin typeface="微軟正黑體" panose="020B0604030504040204" pitchFamily="34" charset="-120"/>
                <a:ea typeface="微軟正黑體" panose="020B0604030504040204" pitchFamily="34" charset="-120"/>
              </a:rPr>
              <a:t>排放係數為</a:t>
            </a:r>
            <a:r>
              <a:rPr lang="en-US" altLang="zh-TW" sz="2400" b="1" dirty="0">
                <a:solidFill>
                  <a:schemeClr val="accent1"/>
                </a:solidFill>
                <a:latin typeface="微軟正黑體" panose="020B0604030504040204" pitchFamily="34" charset="-120"/>
                <a:ea typeface="微軟正黑體" panose="020B0604030504040204" pitchFamily="34" charset="-120"/>
              </a:rPr>
              <a:t>0</a:t>
            </a:r>
            <a:r>
              <a:rPr lang="zh-TW" altLang="en-US" sz="2400" b="1" dirty="0">
                <a:solidFill>
                  <a:schemeClr val="accent1"/>
                </a:solidFill>
                <a:latin typeface="微軟正黑體" panose="020B0604030504040204" pitchFamily="34" charset="-120"/>
                <a:ea typeface="微軟正黑體" panose="020B0604030504040204" pitchFamily="34" charset="-120"/>
              </a:rPr>
              <a:t> </a:t>
            </a:r>
            <a:r>
              <a:rPr lang="en-US" altLang="zh-TW" sz="2400" b="1" dirty="0">
                <a:solidFill>
                  <a:schemeClr val="accent1"/>
                </a:solidFill>
                <a:latin typeface="微軟正黑體" panose="020B0604030504040204" pitchFamily="34" charset="-120"/>
                <a:ea typeface="微軟正黑體" panose="020B0604030504040204" pitchFamily="34" charset="-120"/>
              </a:rPr>
              <a:t>kgCO</a:t>
            </a:r>
            <a:r>
              <a:rPr lang="en-US" altLang="zh-TW" sz="2400" b="1" baseline="-25000" dirty="0">
                <a:solidFill>
                  <a:schemeClr val="accent1"/>
                </a:solidFill>
                <a:latin typeface="微軟正黑體" panose="020B0604030504040204" pitchFamily="34" charset="-120"/>
                <a:ea typeface="微軟正黑體" panose="020B0604030504040204" pitchFamily="34" charset="-120"/>
              </a:rPr>
              <a:t>2</a:t>
            </a:r>
            <a:r>
              <a:rPr lang="en-US" altLang="zh-TW" sz="2400" b="1" dirty="0">
                <a:solidFill>
                  <a:schemeClr val="accent1"/>
                </a:solidFill>
                <a:latin typeface="微軟正黑體" panose="020B0604030504040204" pitchFamily="34" charset="-120"/>
                <a:ea typeface="微軟正黑體" panose="020B0604030504040204" pitchFamily="34" charset="-120"/>
              </a:rPr>
              <a:t>e/</a:t>
            </a:r>
            <a:r>
              <a:rPr lang="zh-TW" altLang="en-US" sz="2400" b="1" dirty="0">
                <a:solidFill>
                  <a:schemeClr val="accent1"/>
                </a:solidFill>
                <a:latin typeface="微軟正黑體" panose="020B0604030504040204" pitchFamily="34" charset="-120"/>
                <a:ea typeface="微軟正黑體" panose="020B0604030504040204" pitchFamily="34" charset="-120"/>
              </a:rPr>
              <a:t>度</a:t>
            </a:r>
            <a:endParaRPr lang="en-US" altLang="zh-TW" sz="2400" b="1" dirty="0">
              <a:solidFill>
                <a:schemeClr val="accent1"/>
              </a:solidFill>
              <a:latin typeface="微軟正黑體" panose="020B0604030504040204" pitchFamily="34" charset="-120"/>
              <a:ea typeface="微軟正黑體" panose="020B0604030504040204" pitchFamily="34" charset="-120"/>
            </a:endParaRPr>
          </a:p>
          <a:p>
            <a:pPr marL="900113" lvl="1" indent="-342900">
              <a:lnSpc>
                <a:spcPct val="150000"/>
              </a:lnSpc>
              <a:buFont typeface="Wingdings" panose="05000000000000000000" pitchFamily="2" charset="2"/>
              <a:buChar char="ü"/>
            </a:pPr>
            <a:r>
              <a:rPr lang="zh-TW" altLang="en-US" sz="2400" dirty="0">
                <a:solidFill>
                  <a:schemeClr val="bg2">
                    <a:lumMod val="25000"/>
                  </a:schemeClr>
                </a:solidFill>
                <a:latin typeface="微軟正黑體" panose="020B0604030504040204" pitchFamily="34" charset="-120"/>
                <a:ea typeface="微軟正黑體" panose="020B0604030504040204" pitchFamily="34" charset="-120"/>
              </a:rPr>
              <a:t>再生能源憑證類型為</a:t>
            </a:r>
            <a:r>
              <a:rPr lang="zh-TW" altLang="en-US" sz="2400" b="1" dirty="0">
                <a:solidFill>
                  <a:schemeClr val="accent1"/>
                </a:solidFill>
                <a:latin typeface="微軟正黑體" panose="020B0604030504040204" pitchFamily="34" charset="-120"/>
                <a:ea typeface="微軟正黑體" panose="020B0604030504040204" pitchFamily="34" charset="-120"/>
              </a:rPr>
              <a:t>電證合一</a:t>
            </a:r>
            <a:endParaRPr lang="en-US" altLang="zh-TW" sz="2400" b="1" dirty="0">
              <a:solidFill>
                <a:schemeClr val="accent1"/>
              </a:solidFill>
              <a:latin typeface="微軟正黑體" panose="020B0604030504040204" pitchFamily="34" charset="-120"/>
              <a:ea typeface="微軟正黑體" panose="020B0604030504040204" pitchFamily="34" charset="-120"/>
            </a:endParaRPr>
          </a:p>
          <a:p>
            <a:pPr marL="900113" lvl="1" indent="-342900">
              <a:lnSpc>
                <a:spcPct val="150000"/>
              </a:lnSpc>
              <a:buFont typeface="Wingdings" panose="05000000000000000000" pitchFamily="2" charset="2"/>
              <a:buChar char="ü"/>
            </a:pPr>
            <a:r>
              <a:rPr lang="zh-TW" altLang="en-US" sz="2400" dirty="0">
                <a:solidFill>
                  <a:schemeClr val="bg2">
                    <a:lumMod val="25000"/>
                  </a:schemeClr>
                </a:solidFill>
                <a:latin typeface="微軟正黑體" panose="020B0604030504040204" pitchFamily="34" charset="-120"/>
                <a:ea typeface="微軟正黑體" panose="020B0604030504040204" pitchFamily="34" charset="-120"/>
              </a:rPr>
              <a:t>檢具</a:t>
            </a:r>
            <a:r>
              <a:rPr lang="zh-TW" altLang="en-US" sz="2400" b="1" dirty="0">
                <a:solidFill>
                  <a:schemeClr val="accent1"/>
                </a:solidFill>
                <a:latin typeface="微軟正黑體" panose="020B0604030504040204" pitchFamily="34" charset="-120"/>
                <a:ea typeface="微軟正黑體" panose="020B0604030504040204" pitchFamily="34" charset="-120"/>
              </a:rPr>
              <a:t>台電公司轉供證明</a:t>
            </a:r>
            <a:r>
              <a:rPr lang="zh-TW" altLang="en-US" sz="2400" dirty="0">
                <a:solidFill>
                  <a:schemeClr val="bg2">
                    <a:lumMod val="25000"/>
                  </a:schemeClr>
                </a:solidFill>
                <a:latin typeface="微軟正黑體" panose="020B0604030504040204" pitchFamily="34" charset="-120"/>
                <a:ea typeface="微軟正黑體" panose="020B0604030504040204" pitchFamily="34" charset="-120"/>
              </a:rPr>
              <a:t>及</a:t>
            </a:r>
            <a:r>
              <a:rPr lang="zh-TW" altLang="en-US" sz="2400" b="1" dirty="0">
                <a:solidFill>
                  <a:schemeClr val="accent1"/>
                </a:solidFill>
                <a:latin typeface="微軟正黑體" panose="020B0604030504040204" pitchFamily="34" charset="-120"/>
                <a:ea typeface="微軟正黑體" panose="020B0604030504040204" pitchFamily="34" charset="-120"/>
              </a:rPr>
              <a:t>再生能源憑證</a:t>
            </a:r>
            <a:endParaRPr lang="en-US" altLang="zh-TW" sz="2400" b="1" dirty="0">
              <a:solidFill>
                <a:schemeClr val="accent1"/>
              </a:solidFill>
              <a:latin typeface="微軟正黑體" panose="020B0604030504040204" pitchFamily="34" charset="-120"/>
              <a:ea typeface="微軟正黑體" panose="020B0604030504040204" pitchFamily="34" charset="-120"/>
            </a:endParaRPr>
          </a:p>
          <a:p>
            <a:pPr marL="442913" indent="-342900">
              <a:lnSpc>
                <a:spcPct val="150000"/>
              </a:lnSpc>
              <a:buFont typeface="Wingdings" panose="05000000000000000000" pitchFamily="2" charset="2"/>
              <a:buChar char="p"/>
            </a:pPr>
            <a:r>
              <a:rPr lang="zh-TW" altLang="en-US" sz="2400" dirty="0">
                <a:solidFill>
                  <a:schemeClr val="bg2">
                    <a:lumMod val="25000"/>
                  </a:schemeClr>
                </a:solidFill>
                <a:latin typeface="微軟正黑體" panose="020B0604030504040204" pitchFamily="34" charset="-120"/>
                <a:ea typeface="微軟正黑體" panose="020B0604030504040204" pitchFamily="34" charset="-120"/>
              </a:rPr>
              <a:t>事業如使用</a:t>
            </a:r>
            <a:r>
              <a:rPr lang="zh-TW" altLang="en-US" sz="2400" b="1" dirty="0">
                <a:solidFill>
                  <a:schemeClr val="accent1"/>
                </a:solidFill>
                <a:latin typeface="微軟正黑體" panose="020B0604030504040204" pitchFamily="34" charset="-120"/>
                <a:ea typeface="微軟正黑體" panose="020B0604030504040204" pitchFamily="34" charset="-120"/>
              </a:rPr>
              <a:t>生質能</a:t>
            </a:r>
            <a:r>
              <a:rPr lang="zh-TW" altLang="en-US" sz="2400" dirty="0">
                <a:solidFill>
                  <a:schemeClr val="bg2">
                    <a:lumMod val="25000"/>
                  </a:schemeClr>
                </a:solidFill>
                <a:latin typeface="微軟正黑體" panose="020B0604030504040204" pitchFamily="34" charset="-120"/>
                <a:ea typeface="微軟正黑體" panose="020B0604030504040204" pitchFamily="34" charset="-120"/>
              </a:rPr>
              <a:t>之再生能源，則應依生物質與廢棄物之種類及組成比例自行計算始得使用</a:t>
            </a:r>
            <a:endParaRPr lang="en-US" altLang="zh-TW" sz="2400" dirty="0">
              <a:solidFill>
                <a:schemeClr val="bg2">
                  <a:lumMod val="25000"/>
                </a:schemeClr>
              </a:solidFill>
              <a:latin typeface="微軟正黑體" panose="020B0604030504040204" pitchFamily="34" charset="-120"/>
              <a:ea typeface="微軟正黑體" panose="020B0604030504040204" pitchFamily="34" charset="-120"/>
            </a:endParaRPr>
          </a:p>
          <a:p>
            <a:pPr marL="442913" indent="-342900">
              <a:lnSpc>
                <a:spcPct val="150000"/>
              </a:lnSpc>
              <a:buFont typeface="Wingdings" panose="05000000000000000000" pitchFamily="2" charset="2"/>
              <a:buChar char="p"/>
            </a:pPr>
            <a:r>
              <a:rPr lang="zh-TW" altLang="en-US" sz="2400" dirty="0">
                <a:solidFill>
                  <a:srgbClr val="404040"/>
                </a:solidFill>
                <a:latin typeface="Times New Roman" panose="02020603050405020304" pitchFamily="18" charset="0"/>
                <a:ea typeface="微軟正黑體" panose="020B0604030504040204" pitchFamily="34" charset="-120"/>
                <a:cs typeface="Times New Roman" panose="02020603050405020304" pitchFamily="18" charset="0"/>
              </a:rPr>
              <a:t>事業如設置再生能源設備（如太陽能、風力發電等）並自發自用，應</a:t>
            </a:r>
            <a:r>
              <a:rPr lang="zh-TW" altLang="en-US" sz="2400" b="1" dirty="0">
                <a:solidFill>
                  <a:schemeClr val="accent1"/>
                </a:solidFill>
                <a:latin typeface="Times New Roman" panose="02020603050405020304" pitchFamily="18" charset="0"/>
                <a:ea typeface="微軟正黑體" panose="020B0604030504040204" pitchFamily="34" charset="-120"/>
                <a:cs typeface="Times New Roman" panose="02020603050405020304" pitchFamily="18" charset="0"/>
              </a:rPr>
              <a:t>揭露該再生能源用電量</a:t>
            </a:r>
            <a:endParaRPr lang="zh-TW" altLang="en-US" sz="2400" dirty="0">
              <a:solidFill>
                <a:srgbClr val="40404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grpSp>
        <p:nvGrpSpPr>
          <p:cNvPr id="5" name="群組 4">
            <a:extLst>
              <a:ext uri="{FF2B5EF4-FFF2-40B4-BE49-F238E27FC236}">
                <a16:creationId xmlns:a16="http://schemas.microsoft.com/office/drawing/2014/main" id="{A58BB057-2B8A-4F2A-829D-2B23FA8B9C20}"/>
              </a:ext>
            </a:extLst>
          </p:cNvPr>
          <p:cNvGrpSpPr/>
          <p:nvPr/>
        </p:nvGrpSpPr>
        <p:grpSpPr>
          <a:xfrm>
            <a:off x="7121123" y="1638106"/>
            <a:ext cx="4711653" cy="2954761"/>
            <a:chOff x="11698060" y="2732137"/>
            <a:chExt cx="4711653" cy="2954761"/>
          </a:xfrm>
        </p:grpSpPr>
        <p:pic>
          <p:nvPicPr>
            <p:cNvPr id="19" name="圖片 18">
              <a:extLst>
                <a:ext uri="{FF2B5EF4-FFF2-40B4-BE49-F238E27FC236}">
                  <a16:creationId xmlns:a16="http://schemas.microsoft.com/office/drawing/2014/main" id="{5C734587-EC6C-4F2B-8BEE-7A070787D30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708510" y="2737623"/>
              <a:ext cx="4701203" cy="2949275"/>
            </a:xfrm>
            <a:prstGeom prst="rect">
              <a:avLst/>
            </a:prstGeom>
            <a:noFill/>
          </p:spPr>
        </p:pic>
        <p:sp>
          <p:nvSpPr>
            <p:cNvPr id="20" name="矩形 19">
              <a:extLst>
                <a:ext uri="{FF2B5EF4-FFF2-40B4-BE49-F238E27FC236}">
                  <a16:creationId xmlns:a16="http://schemas.microsoft.com/office/drawing/2014/main" id="{52590586-8DE2-46CD-B961-38B452BEA7E0}"/>
                </a:ext>
              </a:extLst>
            </p:cNvPr>
            <p:cNvSpPr/>
            <p:nvPr/>
          </p:nvSpPr>
          <p:spPr>
            <a:xfrm>
              <a:off x="11698060" y="2732137"/>
              <a:ext cx="2031325" cy="369332"/>
            </a:xfrm>
            <a:prstGeom prst="rect">
              <a:avLst/>
            </a:prstGeom>
            <a:solidFill>
              <a:schemeClr val="accent6">
                <a:lumMod val="20000"/>
                <a:lumOff val="80000"/>
              </a:schemeClr>
            </a:solidFill>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b="1" u="sng" dirty="0">
                  <a:solidFill>
                    <a:schemeClr val="bg2">
                      <a:lumMod val="25000"/>
                    </a:schemeClr>
                  </a:solidFill>
                  <a:latin typeface="Times New Roman" panose="02020603050405020304" pitchFamily="18" charset="0"/>
                  <a:ea typeface="微軟正黑體" panose="020B0604030504040204" pitchFamily="34" charset="-120"/>
                  <a:cs typeface="Times New Roman" panose="02020603050405020304" pitchFamily="18" charset="0"/>
                </a:rPr>
                <a:t>台電公司轉供證明</a:t>
              </a:r>
              <a:endParaRPr lang="zh-TW" altLang="en-US" dirty="0"/>
            </a:p>
          </p:txBody>
        </p:sp>
      </p:grpSp>
      <p:grpSp>
        <p:nvGrpSpPr>
          <p:cNvPr id="7" name="群組 6">
            <a:extLst>
              <a:ext uri="{FF2B5EF4-FFF2-40B4-BE49-F238E27FC236}">
                <a16:creationId xmlns:a16="http://schemas.microsoft.com/office/drawing/2014/main" id="{6610BE25-062D-48FB-8710-401EA62E0DB3}"/>
              </a:ext>
            </a:extLst>
          </p:cNvPr>
          <p:cNvGrpSpPr/>
          <p:nvPr/>
        </p:nvGrpSpPr>
        <p:grpSpPr>
          <a:xfrm>
            <a:off x="7693482" y="3421078"/>
            <a:ext cx="3577384" cy="2544553"/>
            <a:chOff x="14621021" y="5413403"/>
            <a:chExt cx="3577384" cy="2544553"/>
          </a:xfrm>
        </p:grpSpPr>
        <p:pic>
          <p:nvPicPr>
            <p:cNvPr id="17" name="圖片 16">
              <a:extLst>
                <a:ext uri="{FF2B5EF4-FFF2-40B4-BE49-F238E27FC236}">
                  <a16:creationId xmlns:a16="http://schemas.microsoft.com/office/drawing/2014/main" id="{08F057C0-0D72-43BC-B851-C965ABDF33B7}"/>
                </a:ext>
              </a:extLst>
            </p:cNvPr>
            <p:cNvPicPr>
              <a:picLocks noChangeAspect="1"/>
            </p:cNvPicPr>
            <p:nvPr/>
          </p:nvPicPr>
          <p:blipFill>
            <a:blip r:embed="rId6"/>
            <a:stretch>
              <a:fillRect/>
            </a:stretch>
          </p:blipFill>
          <p:spPr>
            <a:xfrm>
              <a:off x="14621021" y="5413403"/>
              <a:ext cx="3577384" cy="2544553"/>
            </a:xfrm>
            <a:prstGeom prst="rect">
              <a:avLst/>
            </a:prstGeom>
          </p:spPr>
        </p:pic>
        <p:sp>
          <p:nvSpPr>
            <p:cNvPr id="18" name="矩形 17">
              <a:extLst>
                <a:ext uri="{FF2B5EF4-FFF2-40B4-BE49-F238E27FC236}">
                  <a16:creationId xmlns:a16="http://schemas.microsoft.com/office/drawing/2014/main" id="{61F1D834-A34F-46C1-9308-3C522D71FD9E}"/>
                </a:ext>
              </a:extLst>
            </p:cNvPr>
            <p:cNvSpPr/>
            <p:nvPr/>
          </p:nvSpPr>
          <p:spPr>
            <a:xfrm>
              <a:off x="14644007" y="7563224"/>
              <a:ext cx="1569660" cy="369332"/>
            </a:xfrm>
            <a:prstGeom prst="rect">
              <a:avLst/>
            </a:prstGeom>
            <a:solidFill>
              <a:schemeClr val="accent6">
                <a:lumMod val="20000"/>
                <a:lumOff val="80000"/>
              </a:schemeClr>
            </a:solidFill>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b="1" u="sng" dirty="0">
                  <a:solidFill>
                    <a:schemeClr val="bg2">
                      <a:lumMod val="25000"/>
                    </a:schemeClr>
                  </a:solidFill>
                  <a:latin typeface="Times New Roman" panose="02020603050405020304" pitchFamily="18" charset="0"/>
                  <a:ea typeface="微軟正黑體" panose="020B0604030504040204" pitchFamily="34" charset="-120"/>
                  <a:cs typeface="Times New Roman" panose="02020603050405020304" pitchFamily="18" charset="0"/>
                </a:rPr>
                <a:t>再生能源憑證</a:t>
              </a:r>
              <a:endParaRPr lang="zh-TW" altLang="en-US" dirty="0"/>
            </a:p>
          </p:txBody>
        </p:sp>
      </p:grpSp>
    </p:spTree>
    <p:extLst>
      <p:ext uri="{BB962C8B-B14F-4D97-AF65-F5344CB8AC3E}">
        <p14:creationId xmlns:p14="http://schemas.microsoft.com/office/powerpoint/2010/main" val="1549746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63F06-94E3-9F3B-F42D-2D41F829E533}"/>
            </a:ext>
          </a:extLst>
        </p:cNvPr>
        <p:cNvGrpSpPr/>
        <p:nvPr/>
      </p:nvGrpSpPr>
      <p:grpSpPr>
        <a:xfrm>
          <a:off x="0" y="0"/>
          <a:ext cx="0" cy="0"/>
          <a:chOff x="0" y="0"/>
          <a:chExt cx="0" cy="0"/>
        </a:xfrm>
      </p:grpSpPr>
      <p:sp>
        <p:nvSpPr>
          <p:cNvPr id="26" name="文字方塊 25">
            <a:extLst>
              <a:ext uri="{FF2B5EF4-FFF2-40B4-BE49-F238E27FC236}">
                <a16:creationId xmlns:a16="http://schemas.microsoft.com/office/drawing/2014/main" id="{73B9899E-B2B2-760A-08B5-21088EE091EB}"/>
              </a:ext>
            </a:extLst>
          </p:cNvPr>
          <p:cNvSpPr txBox="1"/>
          <p:nvPr/>
        </p:nvSpPr>
        <p:spPr>
          <a:xfrm>
            <a:off x="0" y="242008"/>
            <a:ext cx="12192000" cy="830997"/>
          </a:xfrm>
          <a:prstGeom prst="rect">
            <a:avLst/>
          </a:prstGeom>
          <a:noFill/>
        </p:spPr>
        <p:txBody>
          <a:bodyPr wrap="square" rtlCol="0">
            <a:spAutoFit/>
          </a:bodyPr>
          <a:lstStyle/>
          <a:p>
            <a:pPr algn="ctr"/>
            <a:r>
              <a:rPr lang="en-US" altLang="zh-TW" sz="4800" b="1" dirty="0">
                <a:solidFill>
                  <a:schemeClr val="tx1">
                    <a:lumMod val="65000"/>
                    <a:lumOff val="35000"/>
                  </a:schemeClr>
                </a:solidFill>
                <a:latin typeface="微軟正黑體" panose="020B0604030504040204" pitchFamily="34" charset="-120"/>
                <a:ea typeface="微軟正黑體" panose="020B0604030504040204" pitchFamily="34" charset="-120"/>
              </a:rPr>
              <a:t>STEP.3</a:t>
            </a: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 排放量計算</a:t>
            </a:r>
          </a:p>
        </p:txBody>
      </p:sp>
      <p:pic>
        <p:nvPicPr>
          <p:cNvPr id="28" name="圖形 27">
            <a:extLst>
              <a:ext uri="{FF2B5EF4-FFF2-40B4-BE49-F238E27FC236}">
                <a16:creationId xmlns:a16="http://schemas.microsoft.com/office/drawing/2014/main" id="{7E6E6F20-EF43-C111-A260-C4EBA1E9A2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2963" y="183098"/>
            <a:ext cx="1791313" cy="551629"/>
          </a:xfrm>
          <a:prstGeom prst="rect">
            <a:avLst/>
          </a:prstGeom>
        </p:spPr>
      </p:pic>
      <p:grpSp>
        <p:nvGrpSpPr>
          <p:cNvPr id="2" name="群組 1">
            <a:extLst>
              <a:ext uri="{FF2B5EF4-FFF2-40B4-BE49-F238E27FC236}">
                <a16:creationId xmlns:a16="http://schemas.microsoft.com/office/drawing/2014/main" id="{64641507-0EAF-4A70-B688-D3821126C5E7}"/>
              </a:ext>
            </a:extLst>
          </p:cNvPr>
          <p:cNvGrpSpPr/>
          <p:nvPr/>
        </p:nvGrpSpPr>
        <p:grpSpPr>
          <a:xfrm>
            <a:off x="687333" y="2265268"/>
            <a:ext cx="10645860" cy="1580740"/>
            <a:chOff x="614988" y="2405249"/>
            <a:chExt cx="10645860" cy="1580740"/>
          </a:xfrm>
        </p:grpSpPr>
        <p:sp>
          <p:nvSpPr>
            <p:cNvPr id="8" name="文字方塊 48">
              <a:extLst>
                <a:ext uri="{FF2B5EF4-FFF2-40B4-BE49-F238E27FC236}">
                  <a16:creationId xmlns:a16="http://schemas.microsoft.com/office/drawing/2014/main" id="{D645516E-FDB9-43B9-B736-870A8C0EF22F}"/>
                </a:ext>
              </a:extLst>
            </p:cNvPr>
            <p:cNvSpPr txBox="1"/>
            <p:nvPr/>
          </p:nvSpPr>
          <p:spPr>
            <a:xfrm>
              <a:off x="1377615" y="3206770"/>
              <a:ext cx="1512000" cy="495392"/>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TW" altLang="en-US" sz="2400" b="1" spc="100" dirty="0">
                  <a:latin typeface="微軟正黑體" panose="020B0604030504040204" pitchFamily="34" charset="-120"/>
                  <a:ea typeface="微軟正黑體" panose="020B0604030504040204" pitchFamily="34" charset="-120"/>
                </a:rPr>
                <a:t>活動數據</a:t>
              </a:r>
              <a:endParaRPr lang="zh-TW" altLang="en-US" sz="1400" b="1" spc="100" dirty="0">
                <a:latin typeface="微軟正黑體" panose="020B0604030504040204" pitchFamily="34" charset="-120"/>
                <a:ea typeface="微軟正黑體" panose="020B0604030504040204" pitchFamily="34" charset="-120"/>
              </a:endParaRPr>
            </a:p>
          </p:txBody>
        </p:sp>
        <p:sp>
          <p:nvSpPr>
            <p:cNvPr id="9" name="文字方塊 49">
              <a:extLst>
                <a:ext uri="{FF2B5EF4-FFF2-40B4-BE49-F238E27FC236}">
                  <a16:creationId xmlns:a16="http://schemas.microsoft.com/office/drawing/2014/main" id="{5C9C94AC-71B3-4057-8BD9-8E7466C452D8}"/>
                </a:ext>
              </a:extLst>
            </p:cNvPr>
            <p:cNvSpPr txBox="1"/>
            <p:nvPr/>
          </p:nvSpPr>
          <p:spPr>
            <a:xfrm>
              <a:off x="3133615" y="3206770"/>
              <a:ext cx="1260000" cy="495392"/>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TW" altLang="en-US" sz="2400" b="1" spc="100" dirty="0">
                  <a:latin typeface="微軟正黑體" panose="020B0604030504040204" pitchFamily="34" charset="-120"/>
                  <a:ea typeface="微軟正黑體" panose="020B0604030504040204" pitchFamily="34" charset="-120"/>
                </a:rPr>
                <a:t>碳含量</a:t>
              </a:r>
              <a:endParaRPr lang="zh-TW" altLang="en-US" sz="1400" b="1" spc="100" dirty="0">
                <a:latin typeface="微軟正黑體" panose="020B0604030504040204" pitchFamily="34" charset="-120"/>
                <a:ea typeface="微軟正黑體" panose="020B0604030504040204" pitchFamily="34" charset="-120"/>
              </a:endParaRPr>
            </a:p>
          </p:txBody>
        </p:sp>
        <p:sp>
          <p:nvSpPr>
            <p:cNvPr id="10" name="文字方塊 50">
              <a:extLst>
                <a:ext uri="{FF2B5EF4-FFF2-40B4-BE49-F238E27FC236}">
                  <a16:creationId xmlns:a16="http://schemas.microsoft.com/office/drawing/2014/main" id="{E1287963-FFEC-4933-85B3-0AE37D167B74}"/>
                </a:ext>
              </a:extLst>
            </p:cNvPr>
            <p:cNvSpPr txBox="1"/>
            <p:nvPr/>
          </p:nvSpPr>
          <p:spPr>
            <a:xfrm>
              <a:off x="4766258" y="2869745"/>
              <a:ext cx="2336153" cy="496611"/>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en-US" altLang="zh-TW" sz="2400" b="1" spc="100" dirty="0">
                  <a:latin typeface="微軟正黑體" panose="020B0604030504040204" pitchFamily="34" charset="-120"/>
                  <a:ea typeface="微軟正黑體" panose="020B0604030504040204" pitchFamily="34" charset="-120"/>
                  <a:cs typeface="Times New Roman" panose="02020603050405020304" pitchFamily="18" charset="0"/>
                </a:rPr>
                <a:t>CO</a:t>
              </a:r>
              <a:r>
                <a:rPr lang="en-US" altLang="zh-TW" sz="2400" b="1" spc="100" baseline="-25000" dirty="0">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2400" b="1" spc="100" dirty="0">
                  <a:latin typeface="微軟正黑體" panose="020B0604030504040204" pitchFamily="34" charset="-120"/>
                  <a:ea typeface="微軟正黑體" panose="020B0604030504040204" pitchFamily="34" charset="-120"/>
                  <a:cs typeface="Times New Roman" panose="02020603050405020304" pitchFamily="18" charset="0"/>
                </a:rPr>
                <a:t>分子量 </a:t>
              </a:r>
              <a:r>
                <a:rPr lang="en-US" altLang="zh-TW" sz="2400" b="1" spc="100" dirty="0">
                  <a:latin typeface="微軟正黑體" panose="020B0604030504040204" pitchFamily="34" charset="-120"/>
                  <a:ea typeface="微軟正黑體" panose="020B0604030504040204" pitchFamily="34" charset="-120"/>
                  <a:cs typeface="Times New Roman" panose="02020603050405020304" pitchFamily="18" charset="0"/>
                </a:rPr>
                <a:t>(44)</a:t>
              </a:r>
              <a:endParaRPr lang="zh-TW" altLang="en-US" sz="1400" b="1" spc="10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1" name="乘號 10">
              <a:extLst>
                <a:ext uri="{FF2B5EF4-FFF2-40B4-BE49-F238E27FC236}">
                  <a16:creationId xmlns:a16="http://schemas.microsoft.com/office/drawing/2014/main" id="{CA2B5499-ECE7-4E81-965C-0F902B63DDAA}"/>
                </a:ext>
              </a:extLst>
            </p:cNvPr>
            <p:cNvSpPr/>
            <p:nvPr/>
          </p:nvSpPr>
          <p:spPr bwMode="auto">
            <a:xfrm>
              <a:off x="2749902" y="3197521"/>
              <a:ext cx="540000" cy="540000"/>
            </a:xfrm>
            <a:prstGeom prst="mathMultiply">
              <a:avLst>
                <a:gd name="adj1" fmla="val 14918"/>
              </a:avLst>
            </a:pr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pc="100" dirty="0">
                <a:latin typeface="微軟正黑體" panose="020B0604030504040204" pitchFamily="34" charset="-120"/>
                <a:ea typeface="微軟正黑體" panose="020B0604030504040204" pitchFamily="34" charset="-120"/>
              </a:endParaRPr>
            </a:p>
          </p:txBody>
        </p:sp>
        <p:sp>
          <p:nvSpPr>
            <p:cNvPr id="12" name="乘號 11">
              <a:extLst>
                <a:ext uri="{FF2B5EF4-FFF2-40B4-BE49-F238E27FC236}">
                  <a16:creationId xmlns:a16="http://schemas.microsoft.com/office/drawing/2014/main" id="{6BEDDF68-74D6-4475-9B06-4C4CF35A48C0}"/>
                </a:ext>
              </a:extLst>
            </p:cNvPr>
            <p:cNvSpPr/>
            <p:nvPr/>
          </p:nvSpPr>
          <p:spPr bwMode="auto">
            <a:xfrm>
              <a:off x="4226258" y="3184466"/>
              <a:ext cx="540000" cy="540000"/>
            </a:xfrm>
            <a:prstGeom prst="mathMultiply">
              <a:avLst>
                <a:gd name="adj1" fmla="val 14918"/>
              </a:avLst>
            </a:pr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pc="100" dirty="0">
                <a:latin typeface="微軟正黑體" panose="020B0604030504040204" pitchFamily="34" charset="-120"/>
                <a:ea typeface="微軟正黑體" panose="020B0604030504040204" pitchFamily="34" charset="-120"/>
              </a:endParaRPr>
            </a:p>
          </p:txBody>
        </p:sp>
        <p:sp>
          <p:nvSpPr>
            <p:cNvPr id="13" name="乘號 12">
              <a:extLst>
                <a:ext uri="{FF2B5EF4-FFF2-40B4-BE49-F238E27FC236}">
                  <a16:creationId xmlns:a16="http://schemas.microsoft.com/office/drawing/2014/main" id="{82AC166D-F487-49D2-A9A3-72FD4E57161A}"/>
                </a:ext>
              </a:extLst>
            </p:cNvPr>
            <p:cNvSpPr/>
            <p:nvPr/>
          </p:nvSpPr>
          <p:spPr bwMode="auto">
            <a:xfrm>
              <a:off x="6999351" y="3196904"/>
              <a:ext cx="540000" cy="540000"/>
            </a:xfrm>
            <a:prstGeom prst="mathMultiply">
              <a:avLst>
                <a:gd name="adj1" fmla="val 14918"/>
              </a:avLst>
            </a:pr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TW" altLang="en-US" spc="100" dirty="0">
                <a:latin typeface="微軟正黑體" panose="020B0604030504040204" pitchFamily="34" charset="-120"/>
                <a:ea typeface="微軟正黑體" panose="020B0604030504040204" pitchFamily="34" charset="-120"/>
              </a:endParaRPr>
            </a:p>
          </p:txBody>
        </p:sp>
        <p:sp>
          <p:nvSpPr>
            <p:cNvPr id="14" name="文字方塊 54">
              <a:extLst>
                <a:ext uri="{FF2B5EF4-FFF2-40B4-BE49-F238E27FC236}">
                  <a16:creationId xmlns:a16="http://schemas.microsoft.com/office/drawing/2014/main" id="{43CA792F-4B07-4AB1-9CBA-571BC2EF8083}"/>
                </a:ext>
              </a:extLst>
            </p:cNvPr>
            <p:cNvSpPr txBox="1"/>
            <p:nvPr/>
          </p:nvSpPr>
          <p:spPr>
            <a:xfrm>
              <a:off x="7480848" y="3201279"/>
              <a:ext cx="3780000" cy="495392"/>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TW" altLang="en-US" sz="2400" b="1" spc="100" dirty="0">
                  <a:latin typeface="微軟正黑體" panose="020B0604030504040204" pitchFamily="34" charset="-120"/>
                  <a:ea typeface="微軟正黑體" panose="020B0604030504040204" pitchFamily="34" charset="-120"/>
                </a:rPr>
                <a:t>製程轉化效率或燃燒效率</a:t>
              </a:r>
              <a:endParaRPr lang="zh-TW" altLang="en-US" sz="1400" b="1" i="1" spc="100" baseline="-25000" dirty="0">
                <a:latin typeface="微軟正黑體" panose="020B0604030504040204" pitchFamily="34" charset="-120"/>
                <a:ea typeface="微軟正黑體" panose="020B0604030504040204" pitchFamily="34" charset="-120"/>
              </a:endParaRPr>
            </a:p>
          </p:txBody>
        </p:sp>
        <p:sp>
          <p:nvSpPr>
            <p:cNvPr id="15" name="矩形 14">
              <a:extLst>
                <a:ext uri="{FF2B5EF4-FFF2-40B4-BE49-F238E27FC236}">
                  <a16:creationId xmlns:a16="http://schemas.microsoft.com/office/drawing/2014/main" id="{C5EAA65E-31A2-4EBA-8F01-2C9D49A58A34}"/>
                </a:ext>
              </a:extLst>
            </p:cNvPr>
            <p:cNvSpPr/>
            <p:nvPr/>
          </p:nvSpPr>
          <p:spPr>
            <a:xfrm>
              <a:off x="614988" y="2405249"/>
              <a:ext cx="4654800" cy="46166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2400" b="1" spc="100" dirty="0">
                  <a:latin typeface="微軟正黑體" panose="020B0604030504040204" pitchFamily="34" charset="-120"/>
                  <a:ea typeface="微軟正黑體" panose="020B0604030504040204" pitchFamily="34" charset="-120"/>
                  <a:cs typeface="Times New Roman" panose="02020603050405020304" pitchFamily="18" charset="0"/>
                </a:rPr>
                <a:t>溫室氣體排放量（公噸</a:t>
              </a:r>
              <a:r>
                <a:rPr lang="en-US" altLang="zh-TW" sz="2400" b="1" spc="100" dirty="0">
                  <a:latin typeface="微軟正黑體" panose="020B0604030504040204" pitchFamily="34" charset="-120"/>
                  <a:ea typeface="微軟正黑體" panose="020B0604030504040204" pitchFamily="34" charset="-120"/>
                  <a:cs typeface="Times New Roman" panose="02020603050405020304" pitchFamily="18" charset="0"/>
                </a:rPr>
                <a:t>CO</a:t>
              </a:r>
              <a:r>
                <a:rPr lang="en-US" altLang="zh-TW" sz="2400" b="1" spc="100" baseline="-25000" dirty="0">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2400" b="1" spc="100"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400" b="1" spc="1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b="1" spc="100" dirty="0">
                  <a:latin typeface="微軟正黑體" panose="020B0604030504040204" pitchFamily="34" charset="-120"/>
                  <a:ea typeface="微軟正黑體" panose="020B0604030504040204" pitchFamily="34" charset="-120"/>
                  <a:cs typeface="Times New Roman" panose="02020603050405020304" pitchFamily="18" charset="0"/>
                </a:rPr>
                <a:t> </a:t>
              </a:r>
            </a:p>
          </p:txBody>
        </p:sp>
        <p:cxnSp>
          <p:nvCxnSpPr>
            <p:cNvPr id="16" name="直線接點 15">
              <a:extLst>
                <a:ext uri="{FF2B5EF4-FFF2-40B4-BE49-F238E27FC236}">
                  <a16:creationId xmlns:a16="http://schemas.microsoft.com/office/drawing/2014/main" id="{3064D6C6-7DC5-4778-B4AA-17F7F260F753}"/>
                </a:ext>
              </a:extLst>
            </p:cNvPr>
            <p:cNvCxnSpPr>
              <a:cxnSpLocks/>
            </p:cNvCxnSpPr>
            <p:nvPr/>
          </p:nvCxnSpPr>
          <p:spPr>
            <a:xfrm>
              <a:off x="4793915" y="3454466"/>
              <a:ext cx="2205436"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1" name="矩形 20">
              <a:extLst>
                <a:ext uri="{FF2B5EF4-FFF2-40B4-BE49-F238E27FC236}">
                  <a16:creationId xmlns:a16="http://schemas.microsoft.com/office/drawing/2014/main" id="{B4B53589-6997-45E5-8C50-BB80E54D061C}"/>
                </a:ext>
              </a:extLst>
            </p:cNvPr>
            <p:cNvSpPr/>
            <p:nvPr/>
          </p:nvSpPr>
          <p:spPr>
            <a:xfrm>
              <a:off x="4916266" y="3524324"/>
              <a:ext cx="2087431" cy="461665"/>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400" b="1" spc="100" dirty="0">
                  <a:latin typeface="微軟正黑體" panose="020B0604030504040204" pitchFamily="34" charset="-120"/>
                  <a:ea typeface="微軟正黑體" panose="020B0604030504040204" pitchFamily="34" charset="-120"/>
                  <a:cs typeface="Times New Roman" panose="02020603050405020304" pitchFamily="18" charset="0"/>
                </a:rPr>
                <a:t>C</a:t>
              </a:r>
              <a:r>
                <a:rPr lang="zh-TW" altLang="en-US" sz="2400" b="1" spc="100" dirty="0">
                  <a:latin typeface="微軟正黑體" panose="020B0604030504040204" pitchFamily="34" charset="-120"/>
                  <a:ea typeface="微軟正黑體" panose="020B0604030504040204" pitchFamily="34" charset="-120"/>
                  <a:cs typeface="Times New Roman" panose="02020603050405020304" pitchFamily="18" charset="0"/>
                </a:rPr>
                <a:t>原子量 </a:t>
              </a:r>
              <a:r>
                <a:rPr lang="en-US" altLang="zh-TW" sz="2400" b="1" spc="100" dirty="0">
                  <a:latin typeface="微軟正黑體" panose="020B0604030504040204" pitchFamily="34" charset="-120"/>
                  <a:ea typeface="微軟正黑體" panose="020B0604030504040204" pitchFamily="34" charset="-120"/>
                  <a:cs typeface="Times New Roman" panose="02020603050405020304" pitchFamily="18" charset="0"/>
                </a:rPr>
                <a:t>(12)</a:t>
              </a:r>
              <a:endPar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4" name="箭號: 五邊形 3">
            <a:extLst>
              <a:ext uri="{FF2B5EF4-FFF2-40B4-BE49-F238E27FC236}">
                <a16:creationId xmlns:a16="http://schemas.microsoft.com/office/drawing/2014/main" id="{21581F99-2554-4968-A6EE-0AF38C3A868C}"/>
              </a:ext>
            </a:extLst>
          </p:cNvPr>
          <p:cNvSpPr/>
          <p:nvPr/>
        </p:nvSpPr>
        <p:spPr>
          <a:xfrm>
            <a:off x="566284" y="1478295"/>
            <a:ext cx="2295443" cy="576000"/>
          </a:xfrm>
          <a:prstGeom prst="homePlate">
            <a:avLst/>
          </a:prstGeom>
          <a:solidFill>
            <a:srgbClr val="E0F0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TW" altLang="en-US" sz="2800" b="1" spc="100" dirty="0">
                <a:solidFill>
                  <a:schemeClr val="bg2">
                    <a:lumMod val="25000"/>
                  </a:schemeClr>
                </a:solidFill>
                <a:latin typeface="微軟正黑體" panose="020B0604030504040204" pitchFamily="34" charset="-120"/>
                <a:ea typeface="微軟正黑體" panose="020B0604030504040204" pitchFamily="34" charset="-120"/>
              </a:rPr>
              <a:t>質量平衡法</a:t>
            </a:r>
          </a:p>
        </p:txBody>
      </p:sp>
      <p:sp>
        <p:nvSpPr>
          <p:cNvPr id="6" name="矩形 5">
            <a:extLst>
              <a:ext uri="{FF2B5EF4-FFF2-40B4-BE49-F238E27FC236}">
                <a16:creationId xmlns:a16="http://schemas.microsoft.com/office/drawing/2014/main" id="{B4D0D8CC-607C-4012-8CCA-213EC98D0FF0}"/>
              </a:ext>
            </a:extLst>
          </p:cNvPr>
          <p:cNvSpPr/>
          <p:nvPr/>
        </p:nvSpPr>
        <p:spPr>
          <a:xfrm>
            <a:off x="566284" y="3990449"/>
            <a:ext cx="11059432" cy="2318648"/>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42913" indent="-342900" algn="just">
              <a:lnSpc>
                <a:spcPct val="150000"/>
              </a:lnSpc>
              <a:spcAft>
                <a:spcPts val="600"/>
              </a:spcAft>
              <a:buFont typeface="Wingdings" panose="05000000000000000000" pitchFamily="2" charset="2"/>
              <a:buChar char="Ø"/>
            </a:pPr>
            <a:r>
              <a:rPr lang="zh-TW" altLang="en-US" sz="2400" dirty="0">
                <a:solidFill>
                  <a:schemeClr val="bg2">
                    <a:lumMod val="25000"/>
                  </a:schemeClr>
                </a:solidFill>
                <a:latin typeface="微軟正黑體" panose="020B0604030504040204" pitchFamily="34" charset="-120"/>
                <a:ea typeface="微軟正黑體" panose="020B0604030504040204" pitchFamily="34" charset="-120"/>
              </a:rPr>
              <a:t>碳含量檢測規定（盤查管理辦法</a:t>
            </a:r>
            <a:r>
              <a:rPr lang="zh-TW" altLang="en-US" sz="2400" b="1" dirty="0">
                <a:solidFill>
                  <a:schemeClr val="bg2">
                    <a:lumMod val="25000"/>
                  </a:schemeClr>
                </a:solidFill>
                <a:latin typeface="微軟正黑體" panose="020B0604030504040204" pitchFamily="34" charset="-120"/>
                <a:ea typeface="微軟正黑體" panose="020B0604030504040204" pitchFamily="34" charset="-120"/>
              </a:rPr>
              <a:t>第</a:t>
            </a:r>
            <a:r>
              <a:rPr lang="en-US" altLang="zh-TW" sz="2400" b="1" dirty="0">
                <a:solidFill>
                  <a:schemeClr val="bg2">
                    <a:lumMod val="25000"/>
                  </a:schemeClr>
                </a:solidFill>
                <a:latin typeface="微軟正黑體" panose="020B0604030504040204" pitchFamily="34" charset="-120"/>
                <a:ea typeface="微軟正黑體" panose="020B0604030504040204" pitchFamily="34" charset="-120"/>
              </a:rPr>
              <a:t>5</a:t>
            </a:r>
            <a:r>
              <a:rPr lang="zh-TW" altLang="en-US" sz="2400" b="1" dirty="0">
                <a:solidFill>
                  <a:schemeClr val="bg2">
                    <a:lumMod val="25000"/>
                  </a:schemeClr>
                </a:solidFill>
                <a:latin typeface="微軟正黑體" panose="020B0604030504040204" pitchFamily="34" charset="-120"/>
                <a:ea typeface="微軟正黑體" panose="020B0604030504040204" pitchFamily="34" charset="-120"/>
              </a:rPr>
              <a:t>條</a:t>
            </a:r>
            <a:r>
              <a:rPr lang="zh-TW" altLang="en-US" sz="2400" dirty="0">
                <a:solidFill>
                  <a:schemeClr val="bg2">
                    <a:lumMod val="25000"/>
                  </a:schemeClr>
                </a:solidFill>
                <a:latin typeface="微軟正黑體" panose="020B0604030504040204" pitchFamily="34" charset="-120"/>
                <a:ea typeface="微軟正黑體" panose="020B0604030504040204" pitchFamily="34" charset="-120"/>
              </a:rPr>
              <a:t>）</a:t>
            </a:r>
            <a:endParaRPr lang="en-US" altLang="zh-TW" sz="2400" dirty="0">
              <a:solidFill>
                <a:schemeClr val="bg2">
                  <a:lumMod val="25000"/>
                </a:schemeClr>
              </a:solidFill>
              <a:latin typeface="微軟正黑體" panose="020B0604030504040204" pitchFamily="34" charset="-120"/>
              <a:ea typeface="微軟正黑體" panose="020B0604030504040204" pitchFamily="34" charset="-120"/>
            </a:endParaRPr>
          </a:p>
          <a:p>
            <a:pPr marL="900113" lvl="1" indent="-342900" algn="just">
              <a:lnSpc>
                <a:spcPct val="150000"/>
              </a:lnSpc>
              <a:buFont typeface="Wingdings" panose="05000000000000000000" pitchFamily="2" charset="2"/>
              <a:buChar char="ü"/>
            </a:pPr>
            <a:r>
              <a:rPr lang="zh-TW" altLang="en-US" sz="2400"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rPr>
              <a:t>執行燃料熱值及原（物）料與燃料</a:t>
            </a:r>
            <a:r>
              <a:rPr lang="zh-TW" altLang="en-US" sz="2400" u="sng" dirty="0">
                <a:latin typeface="微軟正黑體" panose="020B0604030504040204" pitchFamily="34" charset="-120"/>
                <a:ea typeface="微軟正黑體" panose="020B0604030504040204" pitchFamily="34" charset="-120"/>
                <a:cs typeface="Times New Roman" panose="02020603050405020304" pitchFamily="18" charset="0"/>
              </a:rPr>
              <a:t>碳含量</a:t>
            </a:r>
            <a:r>
              <a:rPr lang="zh-TW" altLang="en-US" sz="2400"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rPr>
              <a:t>之檢測，應由中央主管機關許可之環境檢驗測定機構、取得</a:t>
            </a:r>
            <a:r>
              <a:rPr lang="en-US" altLang="zh-TW" sz="2400" b="1"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CNS 17025</a:t>
            </a:r>
            <a:r>
              <a:rPr lang="zh-TW" altLang="en-US" sz="2400"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rPr>
              <a:t>或</a:t>
            </a:r>
            <a:r>
              <a:rPr lang="en-US" altLang="zh-TW" sz="2400" b="1"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ISO/IEC 17025</a:t>
            </a:r>
            <a:r>
              <a:rPr lang="zh-TW" altLang="en-US" sz="2400"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rPr>
              <a:t>認證之實驗室或檢測機構，依據管理辦法第</a:t>
            </a:r>
            <a:r>
              <a:rPr lang="en-US" altLang="zh-TW" sz="2400"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2400"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rPr>
              <a:t>條第</a:t>
            </a:r>
            <a:r>
              <a:rPr lang="en-US" altLang="zh-TW" sz="2400"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400"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rPr>
              <a:t>款至第</a:t>
            </a:r>
            <a:r>
              <a:rPr lang="en-US" altLang="zh-TW" sz="2400"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rPr>
              <a:t>10</a:t>
            </a:r>
            <a:r>
              <a:rPr lang="zh-TW" altLang="en-US" sz="2400" dirty="0">
                <a:solidFill>
                  <a:srgbClr val="404040"/>
                </a:solidFill>
                <a:latin typeface="微軟正黑體" panose="020B0604030504040204" pitchFamily="34" charset="-120"/>
                <a:ea typeface="微軟正黑體" panose="020B0604030504040204" pitchFamily="34" charset="-120"/>
                <a:cs typeface="Times New Roman" panose="02020603050405020304" pitchFamily="18" charset="0"/>
              </a:rPr>
              <a:t>款之最新版次檢測方法為之</a:t>
            </a:r>
          </a:p>
        </p:txBody>
      </p:sp>
    </p:spTree>
    <p:extLst>
      <p:ext uri="{BB962C8B-B14F-4D97-AF65-F5344CB8AC3E}">
        <p14:creationId xmlns:p14="http://schemas.microsoft.com/office/powerpoint/2010/main" val="22050225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0796B-6619-B7E6-368D-EE4D71A3CB41}"/>
            </a:ext>
          </a:extLst>
        </p:cNvPr>
        <p:cNvGrpSpPr/>
        <p:nvPr/>
      </p:nvGrpSpPr>
      <p:grpSpPr>
        <a:xfrm>
          <a:off x="0" y="0"/>
          <a:ext cx="0" cy="0"/>
          <a:chOff x="0" y="0"/>
          <a:chExt cx="0" cy="0"/>
        </a:xfrm>
      </p:grpSpPr>
      <p:sp>
        <p:nvSpPr>
          <p:cNvPr id="26" name="文字方塊 25">
            <a:extLst>
              <a:ext uri="{FF2B5EF4-FFF2-40B4-BE49-F238E27FC236}">
                <a16:creationId xmlns:a16="http://schemas.microsoft.com/office/drawing/2014/main" id="{1020B87B-4F3E-4D4F-7200-96228F4232DD}"/>
              </a:ext>
            </a:extLst>
          </p:cNvPr>
          <p:cNvSpPr txBox="1"/>
          <p:nvPr/>
        </p:nvSpPr>
        <p:spPr>
          <a:xfrm>
            <a:off x="0" y="242008"/>
            <a:ext cx="12192000" cy="830997"/>
          </a:xfrm>
          <a:prstGeom prst="rect">
            <a:avLst/>
          </a:prstGeom>
          <a:noFill/>
        </p:spPr>
        <p:txBody>
          <a:bodyPr wrap="square" rtlCol="0">
            <a:spAutoFit/>
          </a:bodyPr>
          <a:lstStyle/>
          <a:p>
            <a:pPr algn="ctr"/>
            <a:r>
              <a:rPr lang="en-US" altLang="zh-TW" sz="4800" b="1" dirty="0">
                <a:solidFill>
                  <a:schemeClr val="tx1">
                    <a:lumMod val="65000"/>
                    <a:lumOff val="35000"/>
                  </a:schemeClr>
                </a:solidFill>
                <a:latin typeface="微軟正黑體" panose="020B0604030504040204" pitchFamily="34" charset="-120"/>
                <a:ea typeface="微軟正黑體" panose="020B0604030504040204" pitchFamily="34" charset="-120"/>
              </a:rPr>
              <a:t>STEP.3</a:t>
            </a: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 排放量計算</a:t>
            </a:r>
          </a:p>
        </p:txBody>
      </p:sp>
      <p:pic>
        <p:nvPicPr>
          <p:cNvPr id="28" name="圖形 27">
            <a:extLst>
              <a:ext uri="{FF2B5EF4-FFF2-40B4-BE49-F238E27FC236}">
                <a16:creationId xmlns:a16="http://schemas.microsoft.com/office/drawing/2014/main" id="{957EF30A-BAF9-9F63-A769-9909E790F1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2963" y="183098"/>
            <a:ext cx="1791313" cy="551629"/>
          </a:xfrm>
          <a:prstGeom prst="rect">
            <a:avLst/>
          </a:prstGeom>
        </p:spPr>
      </p:pic>
      <p:sp>
        <p:nvSpPr>
          <p:cNvPr id="3" name="矩形 2">
            <a:extLst>
              <a:ext uri="{FF2B5EF4-FFF2-40B4-BE49-F238E27FC236}">
                <a16:creationId xmlns:a16="http://schemas.microsoft.com/office/drawing/2014/main" id="{CCE3713B-2CFB-461D-8459-3B32F3A2339F}"/>
              </a:ext>
            </a:extLst>
          </p:cNvPr>
          <p:cNvSpPr/>
          <p:nvPr/>
        </p:nvSpPr>
        <p:spPr>
          <a:xfrm>
            <a:off x="538162" y="1514236"/>
            <a:ext cx="11115676" cy="3903697"/>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57213" indent="-457200">
              <a:lnSpc>
                <a:spcPct val="150000"/>
              </a:lnSpc>
              <a:buFont typeface="Wingdings" panose="05000000000000000000" pitchFamily="2" charset="2"/>
              <a:buChar char="p"/>
            </a:pPr>
            <a:r>
              <a:rPr lang="zh-TW" altLang="en-US" sz="2400" b="1" dirty="0">
                <a:solidFill>
                  <a:schemeClr val="bg2">
                    <a:lumMod val="25000"/>
                  </a:schemeClr>
                </a:solidFill>
                <a:latin typeface="微軟正黑體" panose="020B0604030504040204" pitchFamily="34" charset="-120"/>
                <a:ea typeface="微軟正黑體" panose="020B0604030504040204" pitchFamily="34" charset="-120"/>
              </a:rPr>
              <a:t>滅火器之排放量計算</a:t>
            </a:r>
            <a:endParaRPr lang="en-US" altLang="zh-TW" sz="2400" b="1" dirty="0">
              <a:solidFill>
                <a:schemeClr val="bg2">
                  <a:lumMod val="25000"/>
                </a:schemeClr>
              </a:solidFill>
              <a:latin typeface="微軟正黑體" panose="020B0604030504040204" pitchFamily="34" charset="-120"/>
              <a:ea typeface="微軟正黑體" panose="020B0604030504040204" pitchFamily="34" charset="-120"/>
            </a:endParaRPr>
          </a:p>
          <a:p>
            <a:pPr marL="900113" lvl="1" indent="-342900">
              <a:lnSpc>
                <a:spcPct val="150000"/>
              </a:lnSpc>
              <a:buFont typeface="Wingdings" panose="05000000000000000000" pitchFamily="2" charset="2"/>
              <a:buChar char="ü"/>
            </a:pPr>
            <a:r>
              <a:rPr lang="zh-TW" altLang="en-US" sz="2400" dirty="0">
                <a:solidFill>
                  <a:schemeClr val="bg2">
                    <a:lumMod val="25000"/>
                  </a:schemeClr>
                </a:solidFill>
                <a:latin typeface="微軟正黑體" panose="020B0604030504040204" pitchFamily="34" charset="-120"/>
                <a:ea typeface="微軟正黑體" panose="020B0604030504040204" pitchFamily="34" charset="-120"/>
              </a:rPr>
              <a:t>由於滅火器在未使用時不會逸散溫室氣體，計算時建議優先採用</a:t>
            </a:r>
            <a:r>
              <a:rPr lang="zh-TW" altLang="en-US" sz="2400" dirty="0">
                <a:latin typeface="微軟正黑體" panose="020B0604030504040204" pitchFamily="34" charset="-120"/>
                <a:ea typeface="微軟正黑體" panose="020B0604030504040204" pitchFamily="34" charset="-120"/>
              </a:rPr>
              <a:t>盤查年度之滅火器</a:t>
            </a:r>
            <a:r>
              <a:rPr lang="zh-TW" altLang="en-US" sz="2400" b="1" dirty="0">
                <a:solidFill>
                  <a:schemeClr val="accent1"/>
                </a:solidFill>
                <a:latin typeface="微軟正黑體" panose="020B0604030504040204" pitchFamily="34" charset="-120"/>
                <a:ea typeface="微軟正黑體" panose="020B0604030504040204" pitchFamily="34" charset="-120"/>
              </a:rPr>
              <a:t>使用量</a:t>
            </a:r>
            <a:r>
              <a:rPr lang="zh-TW" altLang="en-US" sz="2400" dirty="0">
                <a:solidFill>
                  <a:schemeClr val="bg2">
                    <a:lumMod val="25000"/>
                  </a:schemeClr>
                </a:solidFill>
                <a:latin typeface="微軟正黑體" panose="020B0604030504040204" pitchFamily="34" charset="-120"/>
                <a:ea typeface="微軟正黑體" panose="020B0604030504040204" pitchFamily="34" charset="-120"/>
              </a:rPr>
              <a:t>作為活動數據；如採用使用量有困難者，可使用當年度</a:t>
            </a:r>
            <a:r>
              <a:rPr lang="zh-TW" altLang="en-US" sz="2400" b="1" dirty="0">
                <a:solidFill>
                  <a:schemeClr val="accent1"/>
                </a:solidFill>
                <a:latin typeface="微軟正黑體" panose="020B0604030504040204" pitchFamily="34" charset="-120"/>
                <a:ea typeface="微軟正黑體" panose="020B0604030504040204" pitchFamily="34" charset="-120"/>
              </a:rPr>
              <a:t>採購量</a:t>
            </a:r>
            <a:r>
              <a:rPr lang="zh-TW" altLang="en-US" sz="2400" dirty="0">
                <a:solidFill>
                  <a:schemeClr val="bg2">
                    <a:lumMod val="25000"/>
                  </a:schemeClr>
                </a:solidFill>
                <a:latin typeface="微軟正黑體" panose="020B0604030504040204" pitchFamily="34" charset="-120"/>
                <a:ea typeface="微軟正黑體" panose="020B0604030504040204" pitchFamily="34" charset="-120"/>
              </a:rPr>
              <a:t>作為活動數據，惟滅火器之活動數據來源不可隨意變動，應與前一年度相同。</a:t>
            </a:r>
            <a:endParaRPr lang="en-US" altLang="zh-TW" sz="2400" dirty="0">
              <a:solidFill>
                <a:schemeClr val="bg2">
                  <a:lumMod val="25000"/>
                </a:schemeClr>
              </a:solidFill>
              <a:latin typeface="微軟正黑體" panose="020B0604030504040204" pitchFamily="34" charset="-120"/>
              <a:ea typeface="微軟正黑體" panose="020B0604030504040204" pitchFamily="34" charset="-120"/>
            </a:endParaRPr>
          </a:p>
          <a:p>
            <a:pPr marL="900113" lvl="1" indent="-342900">
              <a:lnSpc>
                <a:spcPct val="150000"/>
              </a:lnSpc>
              <a:buFont typeface="Wingdings" panose="05000000000000000000" pitchFamily="2" charset="2"/>
              <a:buChar char="ü"/>
            </a:pPr>
            <a:r>
              <a:rPr lang="zh-TW" altLang="en-US" sz="2400" dirty="0">
                <a:solidFill>
                  <a:schemeClr val="bg2">
                    <a:lumMod val="25000"/>
                  </a:schemeClr>
                </a:solidFill>
                <a:latin typeface="微軟正黑體" panose="020B0604030504040204" pitchFamily="34" charset="-120"/>
                <a:ea typeface="微軟正黑體" panose="020B0604030504040204" pitchFamily="34" charset="-120"/>
              </a:rPr>
              <a:t>應先確認使用之滅火器</a:t>
            </a:r>
            <a:br>
              <a:rPr lang="en-US" altLang="zh-TW" sz="2400" dirty="0">
                <a:solidFill>
                  <a:schemeClr val="bg2">
                    <a:lumMod val="25000"/>
                  </a:schemeClr>
                </a:solidFill>
                <a:latin typeface="微軟正黑體" panose="020B0604030504040204" pitchFamily="34" charset="-120"/>
                <a:ea typeface="微軟正黑體" panose="020B0604030504040204" pitchFamily="34" charset="-120"/>
              </a:rPr>
            </a:br>
            <a:r>
              <a:rPr lang="zh-TW" altLang="en-US" sz="2400" dirty="0">
                <a:solidFill>
                  <a:schemeClr val="bg2">
                    <a:lumMod val="25000"/>
                  </a:schemeClr>
                </a:solidFill>
                <a:latin typeface="微軟正黑體" panose="020B0604030504040204" pitchFamily="34" charset="-120"/>
                <a:ea typeface="微軟正黑體" panose="020B0604030504040204" pitchFamily="34" charset="-120"/>
              </a:rPr>
              <a:t>是否會排放溫室氣體。</a:t>
            </a:r>
            <a:endParaRPr lang="en-US" altLang="zh-TW" sz="2400" dirty="0">
              <a:solidFill>
                <a:srgbClr val="40404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pic>
        <p:nvPicPr>
          <p:cNvPr id="5" name="圖片 4">
            <a:extLst>
              <a:ext uri="{FF2B5EF4-FFF2-40B4-BE49-F238E27FC236}">
                <a16:creationId xmlns:a16="http://schemas.microsoft.com/office/drawing/2014/main" id="{0F776436-8FBD-4BB5-8863-483FE137E9E8}"/>
              </a:ext>
            </a:extLst>
          </p:cNvPr>
          <p:cNvPicPr>
            <a:picLocks noChangeAspect="1"/>
          </p:cNvPicPr>
          <p:nvPr/>
        </p:nvPicPr>
        <p:blipFill>
          <a:blip r:embed="rId5"/>
          <a:stretch>
            <a:fillRect/>
          </a:stretch>
        </p:blipFill>
        <p:spPr>
          <a:xfrm>
            <a:off x="4725558" y="3840018"/>
            <a:ext cx="6419436" cy="2316858"/>
          </a:xfrm>
          <a:prstGeom prst="rect">
            <a:avLst/>
          </a:prstGeom>
        </p:spPr>
      </p:pic>
      <p:sp>
        <p:nvSpPr>
          <p:cNvPr id="7" name="文字方塊 8">
            <a:extLst>
              <a:ext uri="{FF2B5EF4-FFF2-40B4-BE49-F238E27FC236}">
                <a16:creationId xmlns:a16="http://schemas.microsoft.com/office/drawing/2014/main" id="{223AAFC3-1C50-4CE7-BA44-CC6BAA4B761A}"/>
              </a:ext>
            </a:extLst>
          </p:cNvPr>
          <p:cNvSpPr txBox="1"/>
          <p:nvPr/>
        </p:nvSpPr>
        <p:spPr>
          <a:xfrm>
            <a:off x="8151867" y="6129866"/>
            <a:ext cx="2993127" cy="323165"/>
          </a:xfrm>
          <a:prstGeom prst="rect">
            <a:avLst/>
          </a:prstGeom>
          <a:noFill/>
        </p:spPr>
        <p:txBody>
          <a:bodyPr wrap="non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500" dirty="0">
                <a:latin typeface="微軟正黑體" panose="020B0604030504040204" pitchFamily="34" charset="-120"/>
                <a:ea typeface="微軟正黑體" panose="020B0604030504040204" pitchFamily="34" charset="-120"/>
              </a:rPr>
              <a:t>資料來源：盤查作業指引，表</a:t>
            </a:r>
            <a:r>
              <a:rPr lang="en-US" altLang="zh-TW" sz="1500" dirty="0">
                <a:latin typeface="微軟正黑體" panose="020B0604030504040204" pitchFamily="34" charset="-120"/>
                <a:ea typeface="微軟正黑體" panose="020B0604030504040204" pitchFamily="34" charset="-120"/>
              </a:rPr>
              <a:t>2-7</a:t>
            </a:r>
            <a:endParaRPr lang="zh-TW" altLang="en-US" sz="15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9873761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2D391-FAA3-75FD-5D82-862C08CD4B00}"/>
            </a:ext>
          </a:extLst>
        </p:cNvPr>
        <p:cNvGrpSpPr/>
        <p:nvPr/>
      </p:nvGrpSpPr>
      <p:grpSpPr>
        <a:xfrm>
          <a:off x="0" y="0"/>
          <a:ext cx="0" cy="0"/>
          <a:chOff x="0" y="0"/>
          <a:chExt cx="0" cy="0"/>
        </a:xfrm>
      </p:grpSpPr>
      <p:sp>
        <p:nvSpPr>
          <p:cNvPr id="26" name="文字方塊 25">
            <a:extLst>
              <a:ext uri="{FF2B5EF4-FFF2-40B4-BE49-F238E27FC236}">
                <a16:creationId xmlns:a16="http://schemas.microsoft.com/office/drawing/2014/main" id="{8D7E728A-3700-05FF-553D-3E89C09527E2}"/>
              </a:ext>
            </a:extLst>
          </p:cNvPr>
          <p:cNvSpPr txBox="1"/>
          <p:nvPr/>
        </p:nvSpPr>
        <p:spPr>
          <a:xfrm>
            <a:off x="0" y="242008"/>
            <a:ext cx="12192000" cy="830997"/>
          </a:xfrm>
          <a:prstGeom prst="rect">
            <a:avLst/>
          </a:prstGeom>
          <a:noFill/>
        </p:spPr>
        <p:txBody>
          <a:bodyPr wrap="square" rtlCol="0">
            <a:spAutoFit/>
          </a:bodyPr>
          <a:lstStyle/>
          <a:p>
            <a:pPr algn="ctr"/>
            <a:r>
              <a:rPr lang="en-US" altLang="zh-TW" sz="4800" b="1" dirty="0">
                <a:solidFill>
                  <a:schemeClr val="tx1">
                    <a:lumMod val="65000"/>
                    <a:lumOff val="35000"/>
                  </a:schemeClr>
                </a:solidFill>
                <a:latin typeface="微軟正黑體" panose="020B0604030504040204" pitchFamily="34" charset="-120"/>
                <a:ea typeface="微軟正黑體" panose="020B0604030504040204" pitchFamily="34" charset="-120"/>
              </a:rPr>
              <a:t>STEP.3</a:t>
            </a: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 排放量計算</a:t>
            </a:r>
          </a:p>
        </p:txBody>
      </p:sp>
      <p:pic>
        <p:nvPicPr>
          <p:cNvPr id="28" name="圖形 27">
            <a:extLst>
              <a:ext uri="{FF2B5EF4-FFF2-40B4-BE49-F238E27FC236}">
                <a16:creationId xmlns:a16="http://schemas.microsoft.com/office/drawing/2014/main" id="{AE0574F8-26B8-C803-98A2-0843951E52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2963" y="183098"/>
            <a:ext cx="1791313" cy="551629"/>
          </a:xfrm>
          <a:prstGeom prst="rect">
            <a:avLst/>
          </a:prstGeom>
        </p:spPr>
      </p:pic>
      <p:sp>
        <p:nvSpPr>
          <p:cNvPr id="2" name="矩形 1">
            <a:extLst>
              <a:ext uri="{FF2B5EF4-FFF2-40B4-BE49-F238E27FC236}">
                <a16:creationId xmlns:a16="http://schemas.microsoft.com/office/drawing/2014/main" id="{C35DEBB0-5DFF-43D9-BF36-DCEBAA8F017A}"/>
              </a:ext>
            </a:extLst>
          </p:cNvPr>
          <p:cNvSpPr/>
          <p:nvPr/>
        </p:nvSpPr>
        <p:spPr>
          <a:xfrm>
            <a:off x="508226" y="1788896"/>
            <a:ext cx="11175548" cy="523220"/>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04875" indent="-457200">
              <a:spcAft>
                <a:spcPts val="600"/>
              </a:spcAft>
              <a:buFont typeface="Wingdings" panose="05000000000000000000" pitchFamily="2" charset="2"/>
              <a:buChar char="p"/>
            </a:pPr>
            <a:r>
              <a:rPr lang="zh-TW" altLang="en-US" sz="2800" dirty="0">
                <a:solidFill>
                  <a:schemeClr val="bg2">
                    <a:lumMod val="25000"/>
                  </a:schemeClr>
                </a:solidFill>
                <a:latin typeface="Times New Roman" panose="02020603050405020304" pitchFamily="18" charset="0"/>
                <a:ea typeface="微軟正黑體" panose="020B0604030504040204" pitchFamily="34" charset="-120"/>
                <a:cs typeface="Times New Roman" panose="02020603050405020304" pitchFamily="18" charset="0"/>
              </a:rPr>
              <a:t>其他排放量計算規定</a:t>
            </a:r>
            <a:endParaRPr lang="en-US" altLang="zh-TW" sz="2800" dirty="0">
              <a:solidFill>
                <a:schemeClr val="bg2">
                  <a:lumMod val="25000"/>
                </a:schemeClr>
              </a:solidFill>
              <a:latin typeface="Times New Roman" panose="02020603050405020304" pitchFamily="18" charset="0"/>
              <a:ea typeface="微軟正黑體" panose="020B0604030504040204" pitchFamily="34" charset="-120"/>
              <a:cs typeface="Times New Roman" panose="02020603050405020304" pitchFamily="18" charset="0"/>
            </a:endParaRPr>
          </a:p>
        </p:txBody>
      </p:sp>
      <p:pic>
        <p:nvPicPr>
          <p:cNvPr id="4" name="table">
            <a:extLst>
              <a:ext uri="{FF2B5EF4-FFF2-40B4-BE49-F238E27FC236}">
                <a16:creationId xmlns:a16="http://schemas.microsoft.com/office/drawing/2014/main" id="{78EC84C3-0FF8-DB48-BF12-5C30AA58CB18}"/>
              </a:ext>
            </a:extLst>
          </p:cNvPr>
          <p:cNvPicPr>
            <a:picLocks noChangeAspect="1"/>
          </p:cNvPicPr>
          <p:nvPr/>
        </p:nvPicPr>
        <p:blipFill>
          <a:blip r:embed="rId5"/>
          <a:stretch>
            <a:fillRect/>
          </a:stretch>
        </p:blipFill>
        <p:spPr>
          <a:xfrm>
            <a:off x="946150" y="2710967"/>
            <a:ext cx="10299700" cy="2657939"/>
          </a:xfrm>
          <a:prstGeom prst="rect">
            <a:avLst/>
          </a:prstGeom>
        </p:spPr>
      </p:pic>
    </p:spTree>
    <p:extLst>
      <p:ext uri="{BB962C8B-B14F-4D97-AF65-F5344CB8AC3E}">
        <p14:creationId xmlns:p14="http://schemas.microsoft.com/office/powerpoint/2010/main" val="8124103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字方塊 21">
            <a:extLst>
              <a:ext uri="{FF2B5EF4-FFF2-40B4-BE49-F238E27FC236}">
                <a16:creationId xmlns:a16="http://schemas.microsoft.com/office/drawing/2014/main" id="{B3586B5A-C743-8493-598C-515949463E95}"/>
              </a:ext>
            </a:extLst>
          </p:cNvPr>
          <p:cNvSpPr txBox="1"/>
          <p:nvPr/>
        </p:nvSpPr>
        <p:spPr>
          <a:xfrm>
            <a:off x="630320" y="1496191"/>
            <a:ext cx="11244180" cy="972126"/>
          </a:xfrm>
          <a:prstGeom prst="rect">
            <a:avLst/>
          </a:prstGeom>
          <a:noFill/>
        </p:spPr>
        <p:txBody>
          <a:bodyPr wrap="square" rtlCol="0">
            <a:spAutoFit/>
          </a:bodyPr>
          <a:lstStyle/>
          <a:p>
            <a:pPr marL="342900" indent="-342900">
              <a:lnSpc>
                <a:spcPct val="125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目的在確認其盤查管理程序可有效鑑別錯誤、降低不確定性並提高數據品質，以達到持續改善的目標。</a:t>
            </a:r>
          </a:p>
        </p:txBody>
      </p:sp>
      <p:sp>
        <p:nvSpPr>
          <p:cNvPr id="24" name="矩形 23"/>
          <p:cNvSpPr/>
          <p:nvPr/>
        </p:nvSpPr>
        <p:spPr>
          <a:xfrm>
            <a:off x="637574" y="2455620"/>
            <a:ext cx="5450710" cy="2092881"/>
          </a:xfrm>
          <a:prstGeom prst="rect">
            <a:avLst/>
          </a:prstGeom>
        </p:spPr>
        <p:txBody>
          <a:bodyPr wrap="square">
            <a:spAutoFit/>
          </a:bodyPr>
          <a:lstStyle/>
          <a:p>
            <a:pPr marL="342900" lvl="0" indent="-342900">
              <a:lnSpc>
                <a:spcPct val="125000"/>
              </a:lnSpc>
              <a:buFont typeface="Arial" panose="020B0604020202020204" pitchFamily="34" charset="0"/>
              <a:buChar char="•"/>
            </a:pPr>
            <a:r>
              <a:rPr lang="zh-TW" altLang="en-US" sz="24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數據誤差等級</a:t>
            </a:r>
            <a:endParaRPr lang="en-US" altLang="zh-TW" sz="24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800100" lvl="1" indent="-342900">
              <a:lnSpc>
                <a:spcPct val="125000"/>
              </a:lnSpc>
              <a:buFont typeface="Wingdings" panose="05000000000000000000" pitchFamily="2" charset="2"/>
              <a:buChar char="Ø"/>
            </a:pPr>
            <a:r>
              <a:rPr lang="zh-TW" altLang="en-US"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依據</a:t>
            </a:r>
            <a:r>
              <a:rPr lang="zh-TW" altLang="en-US" sz="2000" u="sng"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活動數據誤差等級 </a:t>
            </a:r>
            <a:r>
              <a:rPr lang="en-US" altLang="zh-TW" sz="2000" u="sng"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(A1)</a:t>
            </a:r>
            <a:r>
              <a:rPr lang="zh-TW" altLang="en-US"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u="sng"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儀器校正誤差等級 </a:t>
            </a:r>
            <a:r>
              <a:rPr lang="en-US" altLang="zh-TW" sz="2000" u="sng"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(A2)</a:t>
            </a:r>
            <a:r>
              <a:rPr lang="en-US" altLang="zh-TW" sz="20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及</a:t>
            </a:r>
            <a:r>
              <a:rPr lang="zh-TW" altLang="en-US" sz="2000" u="sng"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排放係數誤差等級 </a:t>
            </a:r>
            <a:r>
              <a:rPr lang="en-US" altLang="zh-TW" sz="2000" u="sng"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(A3)</a:t>
            </a:r>
            <a:r>
              <a:rPr lang="zh-TW" altLang="en-US"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，進行等級誤差評分。</a:t>
            </a:r>
          </a:p>
          <a:p>
            <a:pPr marL="800100" lvl="1" indent="-342900">
              <a:lnSpc>
                <a:spcPct val="125000"/>
              </a:lnSpc>
              <a:buFont typeface="Wingdings" panose="05000000000000000000" pitchFamily="2" charset="2"/>
              <a:buChar char="Ø"/>
            </a:pPr>
            <a:r>
              <a:rPr lang="zh-TW" altLang="en-US"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盤查數據誤差等級</a:t>
            </a:r>
            <a:r>
              <a:rPr lang="en-US" altLang="zh-TW" sz="20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=A1×A2×A3</a:t>
            </a:r>
            <a:endParaRPr lang="zh-TW" altLang="en-US" sz="24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5" name="文字方塊 24">
            <a:extLst>
              <a:ext uri="{FF2B5EF4-FFF2-40B4-BE49-F238E27FC236}">
                <a16:creationId xmlns:a16="http://schemas.microsoft.com/office/drawing/2014/main" id="{7043D9BA-901C-7D24-CBF0-EA45014358D4}"/>
              </a:ext>
            </a:extLst>
          </p:cNvPr>
          <p:cNvSpPr txBox="1"/>
          <p:nvPr/>
        </p:nvSpPr>
        <p:spPr>
          <a:xfrm>
            <a:off x="5908519" y="2458009"/>
            <a:ext cx="5770337" cy="3554819"/>
          </a:xfrm>
          <a:prstGeom prst="rect">
            <a:avLst/>
          </a:prstGeom>
          <a:noFill/>
        </p:spPr>
        <p:txBody>
          <a:bodyPr wrap="square" rtlCol="0">
            <a:spAutoFit/>
          </a:bodyPr>
          <a:lstStyle/>
          <a:p>
            <a:pPr marL="342900" indent="-342900">
              <a:lnSpc>
                <a:spcPct val="125000"/>
              </a:lnSpc>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cs typeface="Times New Roman" panose="02020603050405020304" pitchFamily="18" charset="0"/>
              </a:rPr>
              <a:t>不確定性作業參考</a:t>
            </a:r>
          </a:p>
          <a:p>
            <a:pPr marL="800100" lvl="1" indent="-342900">
              <a:lnSpc>
                <a:spcPct val="125000"/>
              </a:lnSpc>
              <a:buFont typeface="Wingdings" panose="05000000000000000000" pitchFamily="2" charset="2"/>
              <a:buChar char="Ø"/>
            </a:pP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GHG Protocol</a:t>
            </a:r>
          </a:p>
          <a:p>
            <a:pPr marL="800100" lvl="1" indent="-342900">
              <a:lnSpc>
                <a:spcPct val="125000"/>
              </a:lnSpc>
              <a:buFont typeface="Wingdings" panose="05000000000000000000" pitchFamily="2" charset="2"/>
              <a:buChar char="Ø"/>
            </a:pP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利用活動數據及排放係數不確定數值加以運算</a:t>
            </a:r>
            <a:endPar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endParaRPr>
          </a:p>
          <a:p>
            <a:pPr marL="800100" lvl="1" indent="-342900">
              <a:lnSpc>
                <a:spcPct val="125000"/>
              </a:lnSpc>
              <a:buFont typeface="Wingdings" panose="05000000000000000000" pitchFamily="2" charset="2"/>
              <a:buChar char="Ø"/>
            </a:pPr>
            <a:endPar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endParaRPr>
          </a:p>
          <a:p>
            <a:pPr marL="800100" lvl="1" indent="-342900">
              <a:lnSpc>
                <a:spcPct val="125000"/>
              </a:lnSpc>
              <a:buFont typeface="Wingdings" panose="05000000000000000000" pitchFamily="2" charset="2"/>
              <a:buChar char="Ø"/>
            </a:pPr>
            <a:endPar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endParaRPr>
          </a:p>
          <a:p>
            <a:pPr marL="800100" lvl="1" indent="-342900">
              <a:lnSpc>
                <a:spcPct val="125000"/>
              </a:lnSpc>
              <a:buFont typeface="Wingdings" panose="05000000000000000000" pitchFamily="2" charset="2"/>
              <a:buChar char="Ø"/>
            </a:pPr>
            <a:endPar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endParaRPr>
          </a:p>
          <a:p>
            <a:pPr marL="800100" lvl="1" indent="-342900">
              <a:lnSpc>
                <a:spcPct val="125000"/>
              </a:lnSpc>
              <a:buFont typeface="Wingdings" panose="05000000000000000000" pitchFamily="2" charset="2"/>
              <a:buChar char="Ø"/>
            </a:pPr>
            <a:endPar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endParaRPr>
          </a:p>
        </p:txBody>
      </p:sp>
      <p:graphicFrame>
        <p:nvGraphicFramePr>
          <p:cNvPr id="26" name="表格 25">
            <a:extLst>
              <a:ext uri="{FF2B5EF4-FFF2-40B4-BE49-F238E27FC236}">
                <a16:creationId xmlns:a16="http://schemas.microsoft.com/office/drawing/2014/main" id="{0376B221-4EA5-BBBA-E816-34618D5D6084}"/>
              </a:ext>
            </a:extLst>
          </p:cNvPr>
          <p:cNvGraphicFramePr>
            <a:graphicFrameLocks noGrp="1"/>
          </p:cNvGraphicFramePr>
          <p:nvPr>
            <p:extLst>
              <p:ext uri="{D42A27DB-BD31-4B8C-83A1-F6EECF244321}">
                <p14:modId xmlns:p14="http://schemas.microsoft.com/office/powerpoint/2010/main" val="2592159595"/>
              </p:ext>
            </p:extLst>
          </p:nvPr>
        </p:nvGraphicFramePr>
        <p:xfrm>
          <a:off x="6743660" y="4622134"/>
          <a:ext cx="2520000" cy="1332000"/>
        </p:xfrm>
        <a:graphic>
          <a:graphicData uri="http://schemas.openxmlformats.org/drawingml/2006/table">
            <a:tbl>
              <a:tblPr firstRow="1" bandRow="1">
                <a:tableStyleId>{3B4B98B0-60AC-42C2-AFA5-B58CD77FA1E5}</a:tableStyleId>
              </a:tblPr>
              <a:tblGrid>
                <a:gridCol w="2520000">
                  <a:extLst>
                    <a:ext uri="{9D8B030D-6E8A-4147-A177-3AD203B41FA5}">
                      <a16:colId xmlns:a16="http://schemas.microsoft.com/office/drawing/2014/main" val="20000"/>
                    </a:ext>
                  </a:extLst>
                </a:gridCol>
              </a:tblGrid>
              <a:tr h="279298">
                <a:tc>
                  <a:txBody>
                    <a:bodyPr/>
                    <a:lstStyle/>
                    <a:p>
                      <a:pPr marL="0" marR="0" indent="-2540" algn="ctr" defTabSz="914400" rtl="0" eaLnBrk="1" fontAlgn="auto" latinLnBrk="0" hangingPunct="1">
                        <a:lnSpc>
                          <a:spcPct val="100000"/>
                        </a:lnSpc>
                        <a:spcBef>
                          <a:spcPts val="0"/>
                        </a:spcBef>
                        <a:spcAft>
                          <a:spcPts val="0"/>
                        </a:spcAft>
                        <a:buClrTx/>
                        <a:buSzTx/>
                        <a:buFontTx/>
                        <a:buNone/>
                        <a:tabLst/>
                        <a:defRPr/>
                      </a:pPr>
                      <a:r>
                        <a:rPr lang="zh-TW"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活動數據</a:t>
                      </a:r>
                      <a:r>
                        <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不確定性來源</a:t>
                      </a:r>
                    </a:p>
                  </a:txBody>
                  <a:tcPr marL="68580" marR="68580" marT="0" marB="0" anchor="ctr"/>
                </a:tc>
                <a:extLst>
                  <a:ext uri="{0D108BD9-81ED-4DB2-BD59-A6C34878D82A}">
                    <a16:rowId xmlns:a16="http://schemas.microsoft.com/office/drawing/2014/main" val="10000"/>
                  </a:ext>
                </a:extLst>
              </a:tr>
              <a:tr h="1052702">
                <a:tc>
                  <a:txBody>
                    <a:bodyPr/>
                    <a:lstStyle/>
                    <a:p>
                      <a:pPr indent="-2540">
                        <a:lnSpc>
                          <a:spcPct val="100000"/>
                        </a:lnSpc>
                        <a:spcAft>
                          <a:spcPts val="0"/>
                        </a:spcAft>
                      </a:pPr>
                      <a:r>
                        <a:rPr lang="en-US"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1. </a:t>
                      </a:r>
                      <a:r>
                        <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統計學方法</a:t>
                      </a:r>
                    </a:p>
                    <a:p>
                      <a:pPr indent="-2540">
                        <a:lnSpc>
                          <a:spcPct val="100000"/>
                        </a:lnSpc>
                        <a:spcAft>
                          <a:spcPts val="0"/>
                        </a:spcAft>
                      </a:pPr>
                      <a:r>
                        <a:rPr lang="en-US"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2. </a:t>
                      </a:r>
                      <a:r>
                        <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儀器校正紀錄</a:t>
                      </a:r>
                    </a:p>
                    <a:p>
                      <a:pPr indent="-2540">
                        <a:lnSpc>
                          <a:spcPct val="100000"/>
                        </a:lnSpc>
                        <a:spcAft>
                          <a:spcPts val="0"/>
                        </a:spcAft>
                      </a:pPr>
                      <a:r>
                        <a:rPr lang="en-US"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3. </a:t>
                      </a:r>
                      <a:r>
                        <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法定容許誤差</a:t>
                      </a:r>
                    </a:p>
                    <a:p>
                      <a:pPr indent="-2540">
                        <a:lnSpc>
                          <a:spcPct val="100000"/>
                        </a:lnSpc>
                        <a:spcAft>
                          <a:spcPts val="0"/>
                        </a:spcAft>
                      </a:pPr>
                      <a:r>
                        <a:rPr lang="en-US"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4. </a:t>
                      </a:r>
                      <a:r>
                        <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國際組織建議值</a:t>
                      </a:r>
                    </a:p>
                  </a:txBody>
                  <a:tcPr marL="68580" marR="68580" marT="0" marB="0" anchor="ctr"/>
                </a:tc>
                <a:extLst>
                  <a:ext uri="{0D108BD9-81ED-4DB2-BD59-A6C34878D82A}">
                    <a16:rowId xmlns:a16="http://schemas.microsoft.com/office/drawing/2014/main" val="10001"/>
                  </a:ext>
                </a:extLst>
              </a:tr>
            </a:tbl>
          </a:graphicData>
        </a:graphic>
      </p:graphicFrame>
      <p:graphicFrame>
        <p:nvGraphicFramePr>
          <p:cNvPr id="27" name="表格 26">
            <a:extLst>
              <a:ext uri="{FF2B5EF4-FFF2-40B4-BE49-F238E27FC236}">
                <a16:creationId xmlns:a16="http://schemas.microsoft.com/office/drawing/2014/main" id="{1D9DC866-2CB8-0084-DD4B-6F2EA8A1DA08}"/>
              </a:ext>
            </a:extLst>
          </p:cNvPr>
          <p:cNvGraphicFramePr>
            <a:graphicFrameLocks noGrp="1"/>
          </p:cNvGraphicFramePr>
          <p:nvPr>
            <p:extLst>
              <p:ext uri="{D42A27DB-BD31-4B8C-83A1-F6EECF244321}">
                <p14:modId xmlns:p14="http://schemas.microsoft.com/office/powerpoint/2010/main" val="2157158635"/>
              </p:ext>
            </p:extLst>
          </p:nvPr>
        </p:nvGraphicFramePr>
        <p:xfrm>
          <a:off x="9350628" y="4622134"/>
          <a:ext cx="2520000" cy="1332000"/>
        </p:xfrm>
        <a:graphic>
          <a:graphicData uri="http://schemas.openxmlformats.org/drawingml/2006/table">
            <a:tbl>
              <a:tblPr firstRow="1" bandRow="1">
                <a:tableStyleId>{3B4B98B0-60AC-42C2-AFA5-B58CD77FA1E5}</a:tableStyleId>
              </a:tblPr>
              <a:tblGrid>
                <a:gridCol w="2520000">
                  <a:extLst>
                    <a:ext uri="{9D8B030D-6E8A-4147-A177-3AD203B41FA5}">
                      <a16:colId xmlns:a16="http://schemas.microsoft.com/office/drawing/2014/main" val="20000"/>
                    </a:ext>
                  </a:extLst>
                </a:gridCol>
              </a:tblGrid>
              <a:tr h="279299">
                <a:tc>
                  <a:txBody>
                    <a:bodyPr/>
                    <a:lstStyle/>
                    <a:p>
                      <a:pPr marL="0" marR="0" indent="-2540" algn="ctr" defTabSz="914400" rtl="0" eaLnBrk="1" fontAlgn="auto" latinLnBrk="0" hangingPunct="1">
                        <a:lnSpc>
                          <a:spcPct val="100000"/>
                        </a:lnSpc>
                        <a:spcBef>
                          <a:spcPts val="0"/>
                        </a:spcBef>
                        <a:spcAft>
                          <a:spcPts val="0"/>
                        </a:spcAft>
                        <a:buClrTx/>
                        <a:buSzTx/>
                        <a:buFontTx/>
                        <a:buNone/>
                        <a:tabLst/>
                        <a:defRPr/>
                      </a:pPr>
                      <a:r>
                        <a:rPr lang="zh-TW" alt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排放係數</a:t>
                      </a:r>
                      <a:r>
                        <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不確定性來源</a:t>
                      </a:r>
                    </a:p>
                  </a:txBody>
                  <a:tcPr marL="68580" marR="68580" marT="0" marB="0" anchor="ctr"/>
                </a:tc>
                <a:extLst>
                  <a:ext uri="{0D108BD9-81ED-4DB2-BD59-A6C34878D82A}">
                    <a16:rowId xmlns:a16="http://schemas.microsoft.com/office/drawing/2014/main" val="10000"/>
                  </a:ext>
                </a:extLst>
              </a:tr>
              <a:tr h="1052701">
                <a:tc>
                  <a:txBody>
                    <a:bodyPr/>
                    <a:lstStyle/>
                    <a:p>
                      <a:pPr indent="-2540">
                        <a:lnSpc>
                          <a:spcPct val="100000"/>
                        </a:lnSpc>
                        <a:spcAft>
                          <a:spcPts val="0"/>
                        </a:spcAft>
                      </a:pPr>
                      <a:r>
                        <a:rPr 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1. </a:t>
                      </a:r>
                      <a:r>
                        <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自廠不確定性值</a:t>
                      </a:r>
                    </a:p>
                    <a:p>
                      <a:pPr indent="-2540">
                        <a:lnSpc>
                          <a:spcPct val="100000"/>
                        </a:lnSpc>
                        <a:spcAft>
                          <a:spcPts val="0"/>
                        </a:spcAft>
                      </a:pPr>
                      <a:r>
                        <a:rPr lang="en-US"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2. </a:t>
                      </a:r>
                      <a:r>
                        <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供應商、產業工會等</a:t>
                      </a:r>
                      <a:endParaRPr lang="en-US" alt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indent="-2540">
                        <a:lnSpc>
                          <a:spcPct val="100000"/>
                        </a:lnSpc>
                        <a:spcAft>
                          <a:spcPts val="0"/>
                        </a:spcAft>
                      </a:pPr>
                      <a:r>
                        <a:rPr lang="en-US" alt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    </a:t>
                      </a:r>
                      <a:r>
                        <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揭露之不確定性值</a:t>
                      </a:r>
                    </a:p>
                    <a:p>
                      <a:pPr indent="-2540">
                        <a:lnSpc>
                          <a:spcPct val="100000"/>
                        </a:lnSpc>
                        <a:spcAft>
                          <a:spcPts val="0"/>
                        </a:spcAft>
                      </a:pPr>
                      <a:r>
                        <a:rPr lang="en-US"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3. IPCC</a:t>
                      </a:r>
                      <a:r>
                        <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rPr>
                        <a:t>公告建議數值</a:t>
                      </a:r>
                    </a:p>
                  </a:txBody>
                  <a:tcPr marL="68580" marR="68580" marT="0" marB="0" anchor="ctr"/>
                </a:tc>
                <a:extLst>
                  <a:ext uri="{0D108BD9-81ED-4DB2-BD59-A6C34878D82A}">
                    <a16:rowId xmlns:a16="http://schemas.microsoft.com/office/drawing/2014/main" val="10001"/>
                  </a:ext>
                </a:extLst>
              </a:tr>
            </a:tbl>
          </a:graphicData>
        </a:graphic>
      </p:graphicFrame>
      <p:pic>
        <p:nvPicPr>
          <p:cNvPr id="58370" name="Picture 2"/>
          <p:cNvPicPr>
            <a:picLocks noChangeAspect="1" noChangeArrowheads="1"/>
          </p:cNvPicPr>
          <p:nvPr/>
        </p:nvPicPr>
        <p:blipFill>
          <a:blip r:embed="rId2"/>
          <a:srcRect/>
          <a:stretch>
            <a:fillRect/>
          </a:stretch>
        </p:blipFill>
        <p:spPr bwMode="auto">
          <a:xfrm>
            <a:off x="717259" y="4587711"/>
            <a:ext cx="5633192" cy="1452193"/>
          </a:xfrm>
          <a:prstGeom prst="rect">
            <a:avLst/>
          </a:prstGeom>
          <a:noFill/>
          <a:ln w="9525">
            <a:noFill/>
            <a:miter lim="800000"/>
            <a:headEnd/>
            <a:tailEnd/>
          </a:ln>
          <a:effectLst/>
        </p:spPr>
      </p:pic>
      <p:sp>
        <p:nvSpPr>
          <p:cNvPr id="9" name="文字方塊 8">
            <a:extLst>
              <a:ext uri="{FF2B5EF4-FFF2-40B4-BE49-F238E27FC236}">
                <a16:creationId xmlns:a16="http://schemas.microsoft.com/office/drawing/2014/main" id="{2B054F90-C398-40C5-9815-BD4D7BC3CE9F}"/>
              </a:ext>
            </a:extLst>
          </p:cNvPr>
          <p:cNvSpPr txBox="1"/>
          <p:nvPr/>
        </p:nvSpPr>
        <p:spPr>
          <a:xfrm>
            <a:off x="0" y="242008"/>
            <a:ext cx="12192000" cy="830997"/>
          </a:xfrm>
          <a:prstGeom prst="rect">
            <a:avLst/>
          </a:prstGeom>
          <a:noFill/>
        </p:spPr>
        <p:txBody>
          <a:bodyPr wrap="square" rtlCol="0">
            <a:spAutoFit/>
          </a:bodyPr>
          <a:lstStyle/>
          <a:p>
            <a:pPr algn="ctr"/>
            <a:r>
              <a:rPr lang="en-US" altLang="zh-TW" sz="4800" b="1" dirty="0">
                <a:solidFill>
                  <a:schemeClr val="tx1">
                    <a:lumMod val="65000"/>
                    <a:lumOff val="35000"/>
                  </a:schemeClr>
                </a:solidFill>
                <a:latin typeface="微軟正黑體" panose="020B0604030504040204" pitchFamily="34" charset="-120"/>
                <a:ea typeface="微軟正黑體" panose="020B0604030504040204" pitchFamily="34" charset="-120"/>
              </a:rPr>
              <a:t>STEP.4</a:t>
            </a: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 數據品質管理</a:t>
            </a:r>
          </a:p>
        </p:txBody>
      </p:sp>
      <p:pic>
        <p:nvPicPr>
          <p:cNvPr id="11" name="圖形 10">
            <a:extLst>
              <a:ext uri="{FF2B5EF4-FFF2-40B4-BE49-F238E27FC236}">
                <a16:creationId xmlns:a16="http://schemas.microsoft.com/office/drawing/2014/main" id="{E5F8A4AD-00BC-4E59-8357-F77B543F00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2963" y="183098"/>
            <a:ext cx="1791313" cy="551629"/>
          </a:xfrm>
          <a:prstGeom prst="rect">
            <a:avLst/>
          </a:prstGeom>
        </p:spPr>
      </p:pic>
    </p:spTree>
    <p:extLst>
      <p:ext uri="{BB962C8B-B14F-4D97-AF65-F5344CB8AC3E}">
        <p14:creationId xmlns:p14="http://schemas.microsoft.com/office/powerpoint/2010/main" val="8183897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4CA725A3-3D8C-413C-8750-8522C77E5FFE}"/>
              </a:ext>
            </a:extLst>
          </p:cNvPr>
          <p:cNvSpPr txBox="1"/>
          <p:nvPr/>
        </p:nvSpPr>
        <p:spPr>
          <a:xfrm>
            <a:off x="580854" y="1341214"/>
            <a:ext cx="11002238" cy="4102662"/>
          </a:xfrm>
          <a:prstGeom prst="rect">
            <a:avLst/>
          </a:prstGeom>
          <a:noFill/>
        </p:spPr>
        <p:txBody>
          <a:bodyPr wrap="square">
            <a:spAutoFit/>
          </a:bodyPr>
          <a:lstStyle/>
          <a:p>
            <a:pPr marL="457200" indent="-457200">
              <a:lnSpc>
                <a:spcPct val="114000"/>
              </a:lnSpc>
              <a:spcBef>
                <a:spcPts val="800"/>
              </a:spcBef>
              <a:spcAft>
                <a:spcPts val="800"/>
              </a:spcAft>
              <a:buBlip>
                <a:blip r:embed="rId2"/>
              </a:buBlip>
            </a:pPr>
            <a:r>
              <a:rPr lang="zh-TW" altLang="en-US" sz="2400" dirty="0">
                <a:solidFill>
                  <a:schemeClr val="tx1">
                    <a:lumMod val="65000"/>
                    <a:lumOff val="35000"/>
                  </a:schemeClr>
                </a:solidFill>
                <a:latin typeface="微軟正黑體" panose="020B0604030504040204" pitchFamily="34" charset="-120"/>
                <a:ea typeface="微軟正黑體" panose="020B0604030504040204" pitchFamily="34" charset="-120"/>
              </a:rPr>
              <a:t>透過紙張、硬碟、雲端硬碟或其他形式加以留存以供查證及未來盤查之參考依據</a:t>
            </a:r>
            <a:endParaRPr lang="en-US" altLang="zh-TW" sz="2400" dirty="0">
              <a:solidFill>
                <a:schemeClr val="tx1">
                  <a:lumMod val="65000"/>
                  <a:lumOff val="35000"/>
                </a:schemeClr>
              </a:solidFill>
              <a:latin typeface="微軟正黑體" panose="020B0604030504040204" pitchFamily="34" charset="-120"/>
              <a:ea typeface="微軟正黑體" panose="020B0604030504040204" pitchFamily="34" charset="-120"/>
            </a:endParaRPr>
          </a:p>
          <a:p>
            <a:pPr marL="457200" indent="-457200">
              <a:lnSpc>
                <a:spcPct val="114000"/>
              </a:lnSpc>
              <a:spcBef>
                <a:spcPts val="800"/>
              </a:spcBef>
              <a:spcAft>
                <a:spcPts val="800"/>
              </a:spcAft>
              <a:buBlip>
                <a:blip r:embed="rId2"/>
              </a:buBlip>
            </a:pPr>
            <a:r>
              <a:rPr lang="zh-TW" altLang="en-US" sz="24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依管理辦法第</a:t>
            </a:r>
            <a:r>
              <a:rPr lang="en-US" altLang="zh-TW" sz="24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13</a:t>
            </a:r>
            <a:r>
              <a:rPr lang="zh-TW" altLang="en-US" sz="24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條，備妥下列資料供主管機關查核：</a:t>
            </a:r>
            <a:endParaRPr lang="en-US" altLang="zh-TW" sz="24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812800" lvl="1" indent="-368300">
              <a:lnSpc>
                <a:spcPts val="3200"/>
              </a:lnSpc>
              <a:spcBef>
                <a:spcPts val="600"/>
              </a:spcBef>
              <a:buFont typeface="Wingdings" panose="05000000000000000000" pitchFamily="2" charset="2"/>
              <a:buChar char="p"/>
            </a:pPr>
            <a:r>
              <a:rPr lang="zh-TW" altLang="en-US" sz="20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與溫室氣體排放有關之原（物）料、燃料之種類、成分、熱值及用量、產品種類及生產量</a:t>
            </a:r>
            <a:endParaRPr lang="en-US" altLang="zh-TW" sz="20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812800" lvl="1" indent="-368300">
              <a:lnSpc>
                <a:spcPts val="3200"/>
              </a:lnSpc>
              <a:spcBef>
                <a:spcPts val="600"/>
              </a:spcBef>
              <a:buFont typeface="Wingdings" panose="05000000000000000000" pitchFamily="2" charset="2"/>
              <a:buChar char="p"/>
            </a:pPr>
            <a:r>
              <a:rPr lang="zh-TW" altLang="en-US" sz="20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製程現場操作紀錄報表</a:t>
            </a:r>
            <a:endParaRPr lang="en-US" altLang="zh-TW" sz="20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812800" lvl="1" indent="-368300">
              <a:lnSpc>
                <a:spcPts val="3200"/>
              </a:lnSpc>
              <a:spcBef>
                <a:spcPts val="600"/>
              </a:spcBef>
              <a:buFont typeface="Wingdings" panose="05000000000000000000" pitchFamily="2" charset="2"/>
              <a:buChar char="p"/>
            </a:pPr>
            <a:r>
              <a:rPr lang="zh-TW" altLang="zh-TW" sz="20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進貨、生產、銷貨、存貨憑證、帳冊相關報表及其他產銷營運或輸出入之相關文件</a:t>
            </a:r>
            <a:endParaRPr lang="en-US" altLang="zh-TW" sz="20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812800" lvl="1" indent="-368300">
              <a:lnSpc>
                <a:spcPts val="3200"/>
              </a:lnSpc>
              <a:spcBef>
                <a:spcPts val="600"/>
              </a:spcBef>
              <a:buFont typeface="Wingdings" panose="05000000000000000000" pitchFamily="2" charset="2"/>
              <a:buChar char="p"/>
            </a:pPr>
            <a:r>
              <a:rPr lang="zh-TW" altLang="zh-TW" sz="20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其他經主管機關指定之文件</a:t>
            </a:r>
            <a:endParaRPr lang="en-US" altLang="zh-TW" sz="20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457200" indent="-457200">
              <a:lnSpc>
                <a:spcPct val="114000"/>
              </a:lnSpc>
              <a:spcBef>
                <a:spcPts val="800"/>
              </a:spcBef>
              <a:spcAft>
                <a:spcPts val="800"/>
              </a:spcAft>
              <a:buBlip>
                <a:blip r:embed="rId2"/>
              </a:buBlip>
            </a:pPr>
            <a:r>
              <a:rPr lang="zh-TW" altLang="en-US" sz="24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依管理辦法第</a:t>
            </a:r>
            <a:r>
              <a:rPr lang="en-US" altLang="zh-TW" sz="24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14</a:t>
            </a:r>
            <a:r>
              <a:rPr lang="zh-TW" altLang="en-US" sz="2400"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條，</a:t>
            </a:r>
            <a:r>
              <a:rPr lang="zh-TW" altLang="en-US" sz="2400" b="1" dirty="0">
                <a:solidFill>
                  <a:schemeClr val="bg2">
                    <a:lumMod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應保存盤查、登錄及查驗相關資料</a:t>
            </a:r>
            <a:r>
              <a:rPr lang="zh-TW" altLang="en-US"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至少</a:t>
            </a:r>
            <a:r>
              <a:rPr lang="en-US" altLang="zh-TW"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年</a:t>
            </a:r>
            <a:endPar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grpSp>
        <p:nvGrpSpPr>
          <p:cNvPr id="4" name="组合 58">
            <a:extLst>
              <a:ext uri="{FF2B5EF4-FFF2-40B4-BE49-F238E27FC236}">
                <a16:creationId xmlns:a16="http://schemas.microsoft.com/office/drawing/2014/main" id="{531A5B4B-E2D5-43D2-A838-B594FA3B5238}"/>
              </a:ext>
            </a:extLst>
          </p:cNvPr>
          <p:cNvGrpSpPr/>
          <p:nvPr/>
        </p:nvGrpSpPr>
        <p:grpSpPr>
          <a:xfrm>
            <a:off x="9311972" y="4552202"/>
            <a:ext cx="1675876" cy="1608565"/>
            <a:chOff x="1096493" y="1292090"/>
            <a:chExt cx="2966740" cy="2969372"/>
          </a:xfrm>
        </p:grpSpPr>
        <p:grpSp>
          <p:nvGrpSpPr>
            <p:cNvPr id="5" name="Group 60">
              <a:extLst>
                <a:ext uri="{FF2B5EF4-FFF2-40B4-BE49-F238E27FC236}">
                  <a16:creationId xmlns:a16="http://schemas.microsoft.com/office/drawing/2014/main" id="{C4920367-80A2-45CE-92E1-B7DFFC2333A0}"/>
                </a:ext>
              </a:extLst>
            </p:cNvPr>
            <p:cNvGrpSpPr/>
            <p:nvPr/>
          </p:nvGrpSpPr>
          <p:grpSpPr>
            <a:xfrm>
              <a:off x="1946950" y="1486875"/>
              <a:ext cx="2116283" cy="2774587"/>
              <a:chOff x="12795250" y="366713"/>
              <a:chExt cx="2738438" cy="3589337"/>
            </a:xfrm>
          </p:grpSpPr>
          <p:sp>
            <p:nvSpPr>
              <p:cNvPr id="16" name="Freeform: Shape 61">
                <a:extLst>
                  <a:ext uri="{FF2B5EF4-FFF2-40B4-BE49-F238E27FC236}">
                    <a16:creationId xmlns:a16="http://schemas.microsoft.com/office/drawing/2014/main" id="{41223EAD-7CF2-4DEE-995F-851E65241755}"/>
                  </a:ext>
                </a:extLst>
              </p:cNvPr>
              <p:cNvSpPr>
                <a:spLocks/>
              </p:cNvSpPr>
              <p:nvPr/>
            </p:nvSpPr>
            <p:spPr bwMode="auto">
              <a:xfrm>
                <a:off x="12795250" y="561975"/>
                <a:ext cx="2687638" cy="3394075"/>
              </a:xfrm>
              <a:custGeom>
                <a:avLst/>
                <a:gdLst>
                  <a:gd name="T0" fmla="*/ 9 w 424"/>
                  <a:gd name="T1" fmla="*/ 0 h 536"/>
                  <a:gd name="T2" fmla="*/ 0 w 424"/>
                  <a:gd name="T3" fmla="*/ 25 h 536"/>
                  <a:gd name="T4" fmla="*/ 0 w 424"/>
                  <a:gd name="T5" fmla="*/ 497 h 536"/>
                  <a:gd name="T6" fmla="*/ 39 w 424"/>
                  <a:gd name="T7" fmla="*/ 536 h 536"/>
                  <a:gd name="T8" fmla="*/ 391 w 424"/>
                  <a:gd name="T9" fmla="*/ 536 h 536"/>
                  <a:gd name="T10" fmla="*/ 424 w 424"/>
                  <a:gd name="T11" fmla="*/ 519 h 536"/>
                  <a:gd name="T12" fmla="*/ 393 w 424"/>
                  <a:gd name="T13" fmla="*/ 534 h 536"/>
                  <a:gd name="T14" fmla="*/ 42 w 424"/>
                  <a:gd name="T15" fmla="*/ 534 h 536"/>
                  <a:gd name="T16" fmla="*/ 2 w 424"/>
                  <a:gd name="T17" fmla="*/ 494 h 536"/>
                  <a:gd name="T18" fmla="*/ 2 w 424"/>
                  <a:gd name="T19" fmla="*/ 22 h 536"/>
                  <a:gd name="T20" fmla="*/ 9 w 424"/>
                  <a:gd name="T21"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4" h="536">
                    <a:moveTo>
                      <a:pt x="9" y="0"/>
                    </a:moveTo>
                    <a:cubicBezTo>
                      <a:pt x="3" y="6"/>
                      <a:pt x="0" y="15"/>
                      <a:pt x="0" y="25"/>
                    </a:cubicBezTo>
                    <a:cubicBezTo>
                      <a:pt x="0" y="497"/>
                      <a:pt x="0" y="497"/>
                      <a:pt x="0" y="497"/>
                    </a:cubicBezTo>
                    <a:cubicBezTo>
                      <a:pt x="0" y="519"/>
                      <a:pt x="18" y="536"/>
                      <a:pt x="39" y="536"/>
                    </a:cubicBezTo>
                    <a:cubicBezTo>
                      <a:pt x="391" y="536"/>
                      <a:pt x="391" y="536"/>
                      <a:pt x="391" y="536"/>
                    </a:cubicBezTo>
                    <a:cubicBezTo>
                      <a:pt x="405" y="536"/>
                      <a:pt x="416" y="530"/>
                      <a:pt x="424" y="519"/>
                    </a:cubicBezTo>
                    <a:cubicBezTo>
                      <a:pt x="416" y="528"/>
                      <a:pt x="405" y="534"/>
                      <a:pt x="393" y="534"/>
                    </a:cubicBezTo>
                    <a:cubicBezTo>
                      <a:pt x="42" y="534"/>
                      <a:pt x="42" y="534"/>
                      <a:pt x="42" y="534"/>
                    </a:cubicBezTo>
                    <a:cubicBezTo>
                      <a:pt x="20" y="534"/>
                      <a:pt x="2" y="516"/>
                      <a:pt x="2" y="494"/>
                    </a:cubicBezTo>
                    <a:cubicBezTo>
                      <a:pt x="2" y="22"/>
                      <a:pt x="2" y="22"/>
                      <a:pt x="2" y="22"/>
                    </a:cubicBezTo>
                    <a:cubicBezTo>
                      <a:pt x="2" y="14"/>
                      <a:pt x="5" y="6"/>
                      <a:pt x="9" y="0"/>
                    </a:cubicBezTo>
                  </a:path>
                </a:pathLst>
              </a:custGeom>
              <a:solidFill>
                <a:srgbClr val="939598"/>
              </a:solidFill>
              <a:ln>
                <a:noFill/>
              </a:ln>
              <a:extLst>
                <a:ext uri="{91240B29-F687-4f45-9708-019B960494DF}">
                  <a14:hiddenLine xmlns="" xmlns:lc="http://schemas.openxmlformats.org/drawingml/2006/lockedCanvas" xmlns:p14="http://schemas.microsoft.com/office/powerpoint/2010/main" xmlns:a14="http://schemas.microsoft.com/office/drawing/2010/main" w="9525">
                    <a:solidFill>
                      <a:srgbClr val="000000"/>
                    </a:solidFill>
                    <a:round/>
                    <a:headEnd/>
                    <a:tailEnd/>
                  </a14:hiddenLine>
                </a:ext>
              </a:extLst>
            </p:spPr>
            <p:txBody>
              <a:bodyPr anchor="ctr"/>
              <a:lstStyle/>
              <a:p>
                <a:pPr algn="ctr"/>
                <a:endParaRPr sz="2400" dirty="0">
                  <a:latin typeface="微軟正黑體" panose="020B0604030504040204" pitchFamily="34" charset="-120"/>
                  <a:ea typeface="微軟正黑體" panose="020B0604030504040204" pitchFamily="34" charset="-120"/>
                  <a:cs typeface="+mn-ea"/>
                  <a:sym typeface="微软雅黑 Light" panose="020B0502040204020203" pitchFamily="34" charset="-122"/>
                </a:endParaRPr>
              </a:p>
            </p:txBody>
          </p:sp>
          <p:sp>
            <p:nvSpPr>
              <p:cNvPr id="17" name="Freeform: Shape 62">
                <a:extLst>
                  <a:ext uri="{FF2B5EF4-FFF2-40B4-BE49-F238E27FC236}">
                    <a16:creationId xmlns:a16="http://schemas.microsoft.com/office/drawing/2014/main" id="{7E7DBC15-EE3A-4EBD-A4B8-11553CC9BA7A}"/>
                  </a:ext>
                </a:extLst>
              </p:cNvPr>
              <p:cNvSpPr>
                <a:spLocks/>
              </p:cNvSpPr>
              <p:nvPr/>
            </p:nvSpPr>
            <p:spPr bwMode="auto">
              <a:xfrm>
                <a:off x="12807950" y="455613"/>
                <a:ext cx="2725738" cy="3487737"/>
              </a:xfrm>
              <a:custGeom>
                <a:avLst/>
                <a:gdLst>
                  <a:gd name="T0" fmla="*/ 430 w 430"/>
                  <a:gd name="T1" fmla="*/ 511 h 551"/>
                  <a:gd name="T2" fmla="*/ 391 w 430"/>
                  <a:gd name="T3" fmla="*/ 551 h 551"/>
                  <a:gd name="T4" fmla="*/ 40 w 430"/>
                  <a:gd name="T5" fmla="*/ 551 h 551"/>
                  <a:gd name="T6" fmla="*/ 0 w 430"/>
                  <a:gd name="T7" fmla="*/ 511 h 551"/>
                  <a:gd name="T8" fmla="*/ 0 w 430"/>
                  <a:gd name="T9" fmla="*/ 39 h 551"/>
                  <a:gd name="T10" fmla="*/ 40 w 430"/>
                  <a:gd name="T11" fmla="*/ 0 h 551"/>
                  <a:gd name="T12" fmla="*/ 391 w 430"/>
                  <a:gd name="T13" fmla="*/ 0 h 551"/>
                  <a:gd name="T14" fmla="*/ 430 w 430"/>
                  <a:gd name="T15" fmla="*/ 39 h 551"/>
                  <a:gd name="T16" fmla="*/ 430 w 430"/>
                  <a:gd name="T17" fmla="*/ 511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551">
                    <a:moveTo>
                      <a:pt x="430" y="511"/>
                    </a:moveTo>
                    <a:cubicBezTo>
                      <a:pt x="430" y="533"/>
                      <a:pt x="413" y="551"/>
                      <a:pt x="391" y="551"/>
                    </a:cubicBezTo>
                    <a:cubicBezTo>
                      <a:pt x="40" y="551"/>
                      <a:pt x="40" y="551"/>
                      <a:pt x="40" y="551"/>
                    </a:cubicBezTo>
                    <a:cubicBezTo>
                      <a:pt x="18" y="551"/>
                      <a:pt x="0" y="533"/>
                      <a:pt x="0" y="511"/>
                    </a:cubicBezTo>
                    <a:cubicBezTo>
                      <a:pt x="0" y="39"/>
                      <a:pt x="0" y="39"/>
                      <a:pt x="0" y="39"/>
                    </a:cubicBezTo>
                    <a:cubicBezTo>
                      <a:pt x="0" y="17"/>
                      <a:pt x="18" y="0"/>
                      <a:pt x="40" y="0"/>
                    </a:cubicBezTo>
                    <a:cubicBezTo>
                      <a:pt x="391" y="0"/>
                      <a:pt x="391" y="0"/>
                      <a:pt x="391" y="0"/>
                    </a:cubicBezTo>
                    <a:cubicBezTo>
                      <a:pt x="413" y="0"/>
                      <a:pt x="430" y="17"/>
                      <a:pt x="430" y="39"/>
                    </a:cubicBezTo>
                    <a:cubicBezTo>
                      <a:pt x="430" y="511"/>
                      <a:pt x="430" y="511"/>
                      <a:pt x="430" y="511"/>
                    </a:cubicBezTo>
                  </a:path>
                </a:pathLst>
              </a:custGeom>
              <a:solidFill>
                <a:schemeClr val="tx2">
                  <a:lumMod val="20000"/>
                  <a:lumOff val="80000"/>
                </a:schemeClr>
              </a:solidFill>
              <a:ln>
                <a:noFill/>
              </a:ln>
              <a:extLst>
                <a:ext uri="{91240B29-F687-4f45-9708-019B960494DF}">
                  <a14:hiddenLine xmlns="" xmlns:lc="http://schemas.openxmlformats.org/drawingml/2006/lockedCanvas" xmlns:p14="http://schemas.microsoft.com/office/powerpoint/2010/main" xmlns:a14="http://schemas.microsoft.com/office/drawing/2010/main" w="9525">
                    <a:solidFill>
                      <a:srgbClr val="000000"/>
                    </a:solidFill>
                    <a:round/>
                    <a:headEnd/>
                    <a:tailEnd/>
                  </a14:hiddenLine>
                </a:ext>
              </a:extLst>
            </p:spPr>
            <p:txBody>
              <a:bodyPr anchor="ctr"/>
              <a:lstStyle/>
              <a:p>
                <a:pPr algn="ctr"/>
                <a:endParaRPr sz="2400" dirty="0">
                  <a:latin typeface="微軟正黑體" panose="020B0604030504040204" pitchFamily="34" charset="-120"/>
                  <a:ea typeface="微軟正黑體" panose="020B0604030504040204" pitchFamily="34" charset="-120"/>
                  <a:cs typeface="+mn-ea"/>
                  <a:sym typeface="微软雅黑 Light" panose="020B0502040204020203" pitchFamily="34" charset="-122"/>
                </a:endParaRPr>
              </a:p>
            </p:txBody>
          </p:sp>
          <p:sp>
            <p:nvSpPr>
              <p:cNvPr id="18" name="Freeform: Shape 64">
                <a:extLst>
                  <a:ext uri="{FF2B5EF4-FFF2-40B4-BE49-F238E27FC236}">
                    <a16:creationId xmlns:a16="http://schemas.microsoft.com/office/drawing/2014/main" id="{A34AB821-C5CA-4502-A589-6B3068B62588}"/>
                  </a:ext>
                </a:extLst>
              </p:cNvPr>
              <p:cNvSpPr>
                <a:spLocks/>
              </p:cNvSpPr>
              <p:nvPr/>
            </p:nvSpPr>
            <p:spPr bwMode="auto">
              <a:xfrm>
                <a:off x="12934950" y="657225"/>
                <a:ext cx="2459038" cy="3133725"/>
              </a:xfrm>
              <a:custGeom>
                <a:avLst/>
                <a:gdLst>
                  <a:gd name="T0" fmla="*/ 1549 w 1549"/>
                  <a:gd name="T1" fmla="*/ 0 h 1974"/>
                  <a:gd name="T2" fmla="*/ 1541 w 1549"/>
                  <a:gd name="T3" fmla="*/ 0 h 1974"/>
                  <a:gd name="T4" fmla="*/ 1541 w 1549"/>
                  <a:gd name="T5" fmla="*/ 1962 h 1974"/>
                  <a:gd name="T6" fmla="*/ 355 w 1549"/>
                  <a:gd name="T7" fmla="*/ 1962 h 1974"/>
                  <a:gd name="T8" fmla="*/ 0 w 1549"/>
                  <a:gd name="T9" fmla="*/ 1619 h 1974"/>
                  <a:gd name="T10" fmla="*/ 0 w 1549"/>
                  <a:gd name="T11" fmla="*/ 1619 h 1974"/>
                  <a:gd name="T12" fmla="*/ 363 w 1549"/>
                  <a:gd name="T13" fmla="*/ 1974 h 1974"/>
                  <a:gd name="T14" fmla="*/ 1549 w 1549"/>
                  <a:gd name="T15" fmla="*/ 1974 h 1974"/>
                  <a:gd name="T16" fmla="*/ 1549 w 1549"/>
                  <a:gd name="T17"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9" h="1974">
                    <a:moveTo>
                      <a:pt x="1549" y="0"/>
                    </a:moveTo>
                    <a:lnTo>
                      <a:pt x="1541" y="0"/>
                    </a:lnTo>
                    <a:lnTo>
                      <a:pt x="1541" y="1962"/>
                    </a:lnTo>
                    <a:lnTo>
                      <a:pt x="355" y="1962"/>
                    </a:lnTo>
                    <a:lnTo>
                      <a:pt x="0" y="1619"/>
                    </a:lnTo>
                    <a:lnTo>
                      <a:pt x="0" y="1619"/>
                    </a:lnTo>
                    <a:lnTo>
                      <a:pt x="363" y="1974"/>
                    </a:lnTo>
                    <a:lnTo>
                      <a:pt x="1549" y="1974"/>
                    </a:lnTo>
                    <a:lnTo>
                      <a:pt x="1549" y="0"/>
                    </a:lnTo>
                  </a:path>
                </a:pathLst>
              </a:custGeom>
              <a:noFill/>
              <a:ln>
                <a:noFill/>
              </a:ln>
              <a:extLst>
                <a:ext uri="{909E8E84-426E-40dd-AFC4-6F175D3DCCD1}">
                  <a14:hiddenFill xmlns="" xmlns:lc="http://schemas.openxmlformats.org/drawingml/2006/lockedCanvas" xmlns:p14="http://schemas.microsoft.com/office/powerpoint/2010/main" xmlns:a14="http://schemas.microsoft.com/office/drawing/2010/main">
                    <a:solidFill>
                      <a:srgbClr val="FFFFFF"/>
                    </a:solidFill>
                  </a14:hiddenFill>
                </a:ext>
                <a:ext uri="{91240B29-F687-4f45-9708-019B960494DF}">
                  <a14:hiddenLine xmlns="" xmlns:lc="http://schemas.openxmlformats.org/drawingml/2006/lockedCanvas" xmlns:p14="http://schemas.microsoft.com/office/powerpoint/2010/main" xmlns:a14="http://schemas.microsoft.com/office/drawing/2010/main" w="9525">
                    <a:solidFill>
                      <a:srgbClr val="000000"/>
                    </a:solidFill>
                    <a:round/>
                    <a:headEnd/>
                    <a:tailEnd/>
                  </a14:hiddenLine>
                </a:ext>
              </a:extLst>
            </p:spPr>
            <p:txBody>
              <a:bodyPr anchor="ctr"/>
              <a:lstStyle/>
              <a:p>
                <a:pPr algn="ctr"/>
                <a:endParaRPr sz="2400" dirty="0">
                  <a:latin typeface="微軟正黑體" panose="020B0604030504040204" pitchFamily="34" charset="-120"/>
                  <a:ea typeface="微軟正黑體" panose="020B0604030504040204" pitchFamily="34" charset="-120"/>
                  <a:cs typeface="+mn-ea"/>
                  <a:sym typeface="微软雅黑 Light" panose="020B0502040204020203" pitchFamily="34" charset="-122"/>
                </a:endParaRPr>
              </a:p>
            </p:txBody>
          </p:sp>
          <p:sp>
            <p:nvSpPr>
              <p:cNvPr id="19" name="Freeform: Shape 65">
                <a:extLst>
                  <a:ext uri="{FF2B5EF4-FFF2-40B4-BE49-F238E27FC236}">
                    <a16:creationId xmlns:a16="http://schemas.microsoft.com/office/drawing/2014/main" id="{DB37B020-EDE4-49C7-B011-8DBDE8C07F6A}"/>
                  </a:ext>
                </a:extLst>
              </p:cNvPr>
              <p:cNvSpPr>
                <a:spLocks/>
              </p:cNvSpPr>
              <p:nvPr/>
            </p:nvSpPr>
            <p:spPr bwMode="auto">
              <a:xfrm>
                <a:off x="12915900" y="644525"/>
                <a:ext cx="2465388" cy="3127375"/>
              </a:xfrm>
              <a:custGeom>
                <a:avLst/>
                <a:gdLst>
                  <a:gd name="T0" fmla="*/ 367 w 1553"/>
                  <a:gd name="T1" fmla="*/ 1970 h 1970"/>
                  <a:gd name="T2" fmla="*/ 1553 w 1553"/>
                  <a:gd name="T3" fmla="*/ 1970 h 1970"/>
                  <a:gd name="T4" fmla="*/ 1553 w 1553"/>
                  <a:gd name="T5" fmla="*/ 0 h 1970"/>
                  <a:gd name="T6" fmla="*/ 0 w 1553"/>
                  <a:gd name="T7" fmla="*/ 0 h 1970"/>
                  <a:gd name="T8" fmla="*/ 0 w 1553"/>
                  <a:gd name="T9" fmla="*/ 1619 h 1970"/>
                  <a:gd name="T10" fmla="*/ 367 w 1553"/>
                  <a:gd name="T11" fmla="*/ 1970 h 1970"/>
                </a:gdLst>
                <a:ahLst/>
                <a:cxnLst>
                  <a:cxn ang="0">
                    <a:pos x="T0" y="T1"/>
                  </a:cxn>
                  <a:cxn ang="0">
                    <a:pos x="T2" y="T3"/>
                  </a:cxn>
                  <a:cxn ang="0">
                    <a:pos x="T4" y="T5"/>
                  </a:cxn>
                  <a:cxn ang="0">
                    <a:pos x="T6" y="T7"/>
                  </a:cxn>
                  <a:cxn ang="0">
                    <a:pos x="T8" y="T9"/>
                  </a:cxn>
                  <a:cxn ang="0">
                    <a:pos x="T10" y="T11"/>
                  </a:cxn>
                </a:cxnLst>
                <a:rect l="0" t="0" r="r" b="b"/>
                <a:pathLst>
                  <a:path w="1553" h="1970">
                    <a:moveTo>
                      <a:pt x="367" y="1970"/>
                    </a:moveTo>
                    <a:lnTo>
                      <a:pt x="1553" y="1970"/>
                    </a:lnTo>
                    <a:lnTo>
                      <a:pt x="1553" y="0"/>
                    </a:lnTo>
                    <a:lnTo>
                      <a:pt x="0" y="0"/>
                    </a:lnTo>
                    <a:lnTo>
                      <a:pt x="0" y="1619"/>
                    </a:lnTo>
                    <a:lnTo>
                      <a:pt x="367" y="1970"/>
                    </a:lnTo>
                    <a:close/>
                  </a:path>
                </a:pathLst>
              </a:custGeom>
              <a:solidFill>
                <a:schemeClr val="bg1"/>
              </a:solidFill>
              <a:ln>
                <a:noFill/>
              </a:ln>
              <a:extLst>
                <a:ext uri="{91240B29-F687-4f45-9708-019B960494DF}">
                  <a14:hiddenLine xmlns="" xmlns:lc="http://schemas.openxmlformats.org/drawingml/2006/lockedCanvas" xmlns:p14="http://schemas.microsoft.com/office/powerpoint/2010/main" xmlns:a14="http://schemas.microsoft.com/office/drawing/2010/main" w="9525">
                    <a:solidFill>
                      <a:srgbClr val="000000"/>
                    </a:solidFill>
                    <a:round/>
                    <a:headEnd/>
                    <a:tailEnd/>
                  </a14:hiddenLine>
                </a:ext>
              </a:extLst>
            </p:spPr>
            <p:txBody>
              <a:bodyPr anchor="ctr"/>
              <a:lstStyle/>
              <a:p>
                <a:pPr algn="ctr"/>
                <a:endParaRPr sz="2400" dirty="0">
                  <a:latin typeface="微軟正黑體" panose="020B0604030504040204" pitchFamily="34" charset="-120"/>
                  <a:ea typeface="微軟正黑體" panose="020B0604030504040204" pitchFamily="34" charset="-120"/>
                  <a:cs typeface="+mn-ea"/>
                  <a:sym typeface="微软雅黑 Light" panose="020B0502040204020203" pitchFamily="34" charset="-122"/>
                </a:endParaRPr>
              </a:p>
            </p:txBody>
          </p:sp>
          <p:sp>
            <p:nvSpPr>
              <p:cNvPr id="20" name="Freeform: Shape 66">
                <a:extLst>
                  <a:ext uri="{FF2B5EF4-FFF2-40B4-BE49-F238E27FC236}">
                    <a16:creationId xmlns:a16="http://schemas.microsoft.com/office/drawing/2014/main" id="{9C1CE4C2-6BFF-4839-830E-F01DCC1556B4}"/>
                  </a:ext>
                </a:extLst>
              </p:cNvPr>
              <p:cNvSpPr>
                <a:spLocks/>
              </p:cNvSpPr>
              <p:nvPr/>
            </p:nvSpPr>
            <p:spPr bwMode="auto">
              <a:xfrm>
                <a:off x="12915900" y="644525"/>
                <a:ext cx="2465388" cy="3127375"/>
              </a:xfrm>
              <a:custGeom>
                <a:avLst/>
                <a:gdLst>
                  <a:gd name="T0" fmla="*/ 367 w 1553"/>
                  <a:gd name="T1" fmla="*/ 1970 h 1970"/>
                  <a:gd name="T2" fmla="*/ 1553 w 1553"/>
                  <a:gd name="T3" fmla="*/ 1970 h 1970"/>
                  <a:gd name="T4" fmla="*/ 1553 w 1553"/>
                  <a:gd name="T5" fmla="*/ 0 h 1970"/>
                  <a:gd name="T6" fmla="*/ 0 w 1553"/>
                  <a:gd name="T7" fmla="*/ 0 h 1970"/>
                  <a:gd name="T8" fmla="*/ 0 w 1553"/>
                  <a:gd name="T9" fmla="*/ 1619 h 1970"/>
                  <a:gd name="T10" fmla="*/ 367 w 1553"/>
                  <a:gd name="T11" fmla="*/ 1970 h 1970"/>
                </a:gdLst>
                <a:ahLst/>
                <a:cxnLst>
                  <a:cxn ang="0">
                    <a:pos x="T0" y="T1"/>
                  </a:cxn>
                  <a:cxn ang="0">
                    <a:pos x="T2" y="T3"/>
                  </a:cxn>
                  <a:cxn ang="0">
                    <a:pos x="T4" y="T5"/>
                  </a:cxn>
                  <a:cxn ang="0">
                    <a:pos x="T6" y="T7"/>
                  </a:cxn>
                  <a:cxn ang="0">
                    <a:pos x="T8" y="T9"/>
                  </a:cxn>
                  <a:cxn ang="0">
                    <a:pos x="T10" y="T11"/>
                  </a:cxn>
                </a:cxnLst>
                <a:rect l="0" t="0" r="r" b="b"/>
                <a:pathLst>
                  <a:path w="1553" h="1970">
                    <a:moveTo>
                      <a:pt x="367" y="1970"/>
                    </a:moveTo>
                    <a:lnTo>
                      <a:pt x="1553" y="1970"/>
                    </a:lnTo>
                    <a:lnTo>
                      <a:pt x="1553" y="0"/>
                    </a:lnTo>
                    <a:lnTo>
                      <a:pt x="0" y="0"/>
                    </a:lnTo>
                    <a:lnTo>
                      <a:pt x="0" y="1619"/>
                    </a:lnTo>
                    <a:lnTo>
                      <a:pt x="367" y="1970"/>
                    </a:lnTo>
                  </a:path>
                </a:pathLst>
              </a:custGeom>
              <a:noFill/>
              <a:ln>
                <a:noFill/>
              </a:ln>
              <a:extLst>
                <a:ext uri="{909E8E84-426E-40dd-AFC4-6F175D3DCCD1}">
                  <a14:hiddenFill xmlns="" xmlns:lc="http://schemas.openxmlformats.org/drawingml/2006/lockedCanvas" xmlns:p14="http://schemas.microsoft.com/office/powerpoint/2010/main" xmlns:a14="http://schemas.microsoft.com/office/drawing/2010/main">
                    <a:solidFill>
                      <a:srgbClr val="FFFFFF"/>
                    </a:solidFill>
                  </a14:hiddenFill>
                </a:ext>
                <a:ext uri="{91240B29-F687-4f45-9708-019B960494DF}">
                  <a14:hiddenLine xmlns="" xmlns:lc="http://schemas.openxmlformats.org/drawingml/2006/lockedCanvas" xmlns:p14="http://schemas.microsoft.com/office/powerpoint/2010/main" xmlns:a14="http://schemas.microsoft.com/office/drawing/2010/main" w="9525">
                    <a:solidFill>
                      <a:srgbClr val="000000"/>
                    </a:solidFill>
                    <a:round/>
                    <a:headEnd/>
                    <a:tailEnd/>
                  </a14:hiddenLine>
                </a:ext>
              </a:extLst>
            </p:spPr>
            <p:txBody>
              <a:bodyPr anchor="ctr"/>
              <a:lstStyle/>
              <a:p>
                <a:pPr algn="ctr"/>
                <a:endParaRPr sz="2400" dirty="0">
                  <a:latin typeface="微軟正黑體" panose="020B0604030504040204" pitchFamily="34" charset="-120"/>
                  <a:ea typeface="微軟正黑體" panose="020B0604030504040204" pitchFamily="34" charset="-120"/>
                  <a:cs typeface="+mn-ea"/>
                  <a:sym typeface="微软雅黑 Light" panose="020B0502040204020203" pitchFamily="34" charset="-122"/>
                </a:endParaRPr>
              </a:p>
            </p:txBody>
          </p:sp>
          <p:sp>
            <p:nvSpPr>
              <p:cNvPr id="21" name="Rectangle 67">
                <a:extLst>
                  <a:ext uri="{FF2B5EF4-FFF2-40B4-BE49-F238E27FC236}">
                    <a16:creationId xmlns:a16="http://schemas.microsoft.com/office/drawing/2014/main" id="{C0858EF2-17EF-4FE5-963E-5BC6E2212CE0}"/>
                  </a:ext>
                </a:extLst>
              </p:cNvPr>
              <p:cNvSpPr>
                <a:spLocks/>
              </p:cNvSpPr>
              <p:nvPr/>
            </p:nvSpPr>
            <p:spPr bwMode="auto">
              <a:xfrm>
                <a:off x="14228763" y="3360738"/>
                <a:ext cx="868363" cy="107950"/>
              </a:xfrm>
              <a:prstGeom prst="rect">
                <a:avLst/>
              </a:prstGeom>
              <a:solidFill>
                <a:schemeClr val="tx2">
                  <a:lumMod val="60000"/>
                  <a:lumOff val="40000"/>
                </a:schemeClr>
              </a:solidFill>
              <a:ln>
                <a:noFill/>
              </a:ln>
              <a:extLst>
                <a:ext uri="{91240B29-F687-4f45-9708-019B960494DF}">
                  <a14:hiddenLine xmlns="" xmlns:lc="http://schemas.openxmlformats.org/drawingml/2006/lockedCanvas" xmlns:p14="http://schemas.microsoft.com/office/powerpoint/2010/main" xmlns:a14="http://schemas.microsoft.com/office/drawing/2010/main" w="9525">
                    <a:solidFill>
                      <a:srgbClr val="000000"/>
                    </a:solidFill>
                    <a:miter lim="800000"/>
                    <a:headEnd/>
                    <a:tailEnd/>
                  </a14:hiddenLine>
                </a:ext>
              </a:extLst>
            </p:spPr>
            <p:txBody>
              <a:bodyPr anchor="ctr"/>
              <a:lstStyle/>
              <a:p>
                <a:pPr algn="ctr"/>
                <a:endParaRPr sz="2400" dirty="0">
                  <a:latin typeface="微軟正黑體" panose="020B0604030504040204" pitchFamily="34" charset="-120"/>
                  <a:ea typeface="微軟正黑體" panose="020B0604030504040204" pitchFamily="34" charset="-120"/>
                  <a:cs typeface="+mn-ea"/>
                  <a:sym typeface="微软雅黑 Light" panose="020B0502040204020203" pitchFamily="34" charset="-122"/>
                </a:endParaRPr>
              </a:p>
            </p:txBody>
          </p:sp>
          <p:sp>
            <p:nvSpPr>
              <p:cNvPr id="22" name="Rectangle 68">
                <a:extLst>
                  <a:ext uri="{FF2B5EF4-FFF2-40B4-BE49-F238E27FC236}">
                    <a16:creationId xmlns:a16="http://schemas.microsoft.com/office/drawing/2014/main" id="{A9221CF6-D23B-46DC-8E29-D6E04FFB4532}"/>
                  </a:ext>
                </a:extLst>
              </p:cNvPr>
              <p:cNvSpPr>
                <a:spLocks/>
              </p:cNvSpPr>
              <p:nvPr/>
            </p:nvSpPr>
            <p:spPr bwMode="auto">
              <a:xfrm>
                <a:off x="13214350" y="1423988"/>
                <a:ext cx="1882775" cy="50800"/>
              </a:xfrm>
              <a:prstGeom prst="rect">
                <a:avLst/>
              </a:prstGeom>
              <a:solidFill>
                <a:schemeClr val="tx2">
                  <a:lumMod val="40000"/>
                  <a:lumOff val="60000"/>
                </a:schemeClr>
              </a:solidFill>
              <a:ln>
                <a:noFill/>
              </a:ln>
              <a:extLst>
                <a:ext uri="{91240B29-F687-4f45-9708-019B960494DF}">
                  <a14:hiddenLine xmlns="" xmlns:lc="http://schemas.openxmlformats.org/drawingml/2006/lockedCanvas" xmlns:p14="http://schemas.microsoft.com/office/powerpoint/2010/main" xmlns:a14="http://schemas.microsoft.com/office/drawing/2010/main" w="9525">
                    <a:solidFill>
                      <a:srgbClr val="000000"/>
                    </a:solidFill>
                    <a:miter lim="800000"/>
                    <a:headEnd/>
                    <a:tailEnd/>
                  </a14:hiddenLine>
                </a:ext>
              </a:extLst>
            </p:spPr>
            <p:txBody>
              <a:bodyPr anchor="ctr"/>
              <a:lstStyle/>
              <a:p>
                <a:pPr algn="ctr"/>
                <a:endParaRPr sz="2400" dirty="0">
                  <a:latin typeface="微軟正黑體" panose="020B0604030504040204" pitchFamily="34" charset="-120"/>
                  <a:ea typeface="微軟正黑體" panose="020B0604030504040204" pitchFamily="34" charset="-120"/>
                  <a:cs typeface="+mn-ea"/>
                  <a:sym typeface="微软雅黑 Light" panose="020B0502040204020203" pitchFamily="34" charset="-122"/>
                </a:endParaRPr>
              </a:p>
            </p:txBody>
          </p:sp>
          <p:sp>
            <p:nvSpPr>
              <p:cNvPr id="23" name="Rectangle 69">
                <a:extLst>
                  <a:ext uri="{FF2B5EF4-FFF2-40B4-BE49-F238E27FC236}">
                    <a16:creationId xmlns:a16="http://schemas.microsoft.com/office/drawing/2014/main" id="{9F2605CD-71BA-4DD3-9B85-F538A24B5983}"/>
                  </a:ext>
                </a:extLst>
              </p:cNvPr>
              <p:cNvSpPr>
                <a:spLocks/>
              </p:cNvSpPr>
              <p:nvPr/>
            </p:nvSpPr>
            <p:spPr bwMode="auto">
              <a:xfrm>
                <a:off x="13214350" y="1619250"/>
                <a:ext cx="1882775" cy="57150"/>
              </a:xfrm>
              <a:prstGeom prst="rect">
                <a:avLst/>
              </a:prstGeom>
              <a:solidFill>
                <a:schemeClr val="tx2">
                  <a:lumMod val="40000"/>
                  <a:lumOff val="60000"/>
                </a:schemeClr>
              </a:solidFill>
              <a:ln>
                <a:noFill/>
              </a:ln>
              <a:extLst>
                <a:ext uri="{91240B29-F687-4f45-9708-019B960494DF}">
                  <a14:hiddenLine xmlns="" xmlns:lc="http://schemas.openxmlformats.org/drawingml/2006/lockedCanvas" xmlns:p14="http://schemas.microsoft.com/office/powerpoint/2010/main" xmlns:a14="http://schemas.microsoft.com/office/drawing/2010/main" w="9525">
                    <a:solidFill>
                      <a:srgbClr val="000000"/>
                    </a:solidFill>
                    <a:miter lim="800000"/>
                    <a:headEnd/>
                    <a:tailEnd/>
                  </a14:hiddenLine>
                </a:ext>
              </a:extLst>
            </p:spPr>
            <p:txBody>
              <a:bodyPr anchor="ctr"/>
              <a:lstStyle/>
              <a:p>
                <a:pPr algn="ctr"/>
                <a:endParaRPr sz="2400" dirty="0">
                  <a:latin typeface="微軟正黑體" panose="020B0604030504040204" pitchFamily="34" charset="-120"/>
                  <a:ea typeface="微軟正黑體" panose="020B0604030504040204" pitchFamily="34" charset="-120"/>
                  <a:cs typeface="+mn-ea"/>
                  <a:sym typeface="微软雅黑 Light" panose="020B0502040204020203" pitchFamily="34" charset="-122"/>
                </a:endParaRPr>
              </a:p>
            </p:txBody>
          </p:sp>
          <p:sp>
            <p:nvSpPr>
              <p:cNvPr id="24" name="Rectangle 70">
                <a:extLst>
                  <a:ext uri="{FF2B5EF4-FFF2-40B4-BE49-F238E27FC236}">
                    <a16:creationId xmlns:a16="http://schemas.microsoft.com/office/drawing/2014/main" id="{18447974-2F6C-4BCD-BDE2-B77486F65E73}"/>
                  </a:ext>
                </a:extLst>
              </p:cNvPr>
              <p:cNvSpPr>
                <a:spLocks/>
              </p:cNvSpPr>
              <p:nvPr/>
            </p:nvSpPr>
            <p:spPr bwMode="auto">
              <a:xfrm>
                <a:off x="13214350" y="1822450"/>
                <a:ext cx="1882775" cy="50800"/>
              </a:xfrm>
              <a:prstGeom prst="rect">
                <a:avLst/>
              </a:prstGeom>
              <a:solidFill>
                <a:schemeClr val="tx2">
                  <a:lumMod val="40000"/>
                  <a:lumOff val="60000"/>
                </a:schemeClr>
              </a:solidFill>
              <a:ln>
                <a:noFill/>
              </a:ln>
              <a:extLst>
                <a:ext uri="{91240B29-F687-4f45-9708-019B960494DF}">
                  <a14:hiddenLine xmlns="" xmlns:lc="http://schemas.openxmlformats.org/drawingml/2006/lockedCanvas" xmlns:p14="http://schemas.microsoft.com/office/powerpoint/2010/main" xmlns:a14="http://schemas.microsoft.com/office/drawing/2010/main" w="9525">
                    <a:solidFill>
                      <a:srgbClr val="000000"/>
                    </a:solidFill>
                    <a:miter lim="800000"/>
                    <a:headEnd/>
                    <a:tailEnd/>
                  </a14:hiddenLine>
                </a:ext>
              </a:extLst>
            </p:spPr>
            <p:txBody>
              <a:bodyPr anchor="ctr"/>
              <a:lstStyle/>
              <a:p>
                <a:pPr algn="ctr"/>
                <a:endParaRPr sz="2400" dirty="0">
                  <a:latin typeface="微軟正黑體" panose="020B0604030504040204" pitchFamily="34" charset="-120"/>
                  <a:ea typeface="微軟正黑體" panose="020B0604030504040204" pitchFamily="34" charset="-120"/>
                  <a:cs typeface="+mn-ea"/>
                  <a:sym typeface="微软雅黑 Light" panose="020B0502040204020203" pitchFamily="34" charset="-122"/>
                </a:endParaRPr>
              </a:p>
            </p:txBody>
          </p:sp>
          <p:sp>
            <p:nvSpPr>
              <p:cNvPr id="25" name="Rectangle 71">
                <a:extLst>
                  <a:ext uri="{FF2B5EF4-FFF2-40B4-BE49-F238E27FC236}">
                    <a16:creationId xmlns:a16="http://schemas.microsoft.com/office/drawing/2014/main" id="{2B1E49B4-E8B1-4531-935C-58FC49365EA1}"/>
                  </a:ext>
                </a:extLst>
              </p:cNvPr>
              <p:cNvSpPr>
                <a:spLocks/>
              </p:cNvSpPr>
              <p:nvPr/>
            </p:nvSpPr>
            <p:spPr bwMode="auto">
              <a:xfrm>
                <a:off x="13214350" y="2019300"/>
                <a:ext cx="1882775" cy="57150"/>
              </a:xfrm>
              <a:prstGeom prst="rect">
                <a:avLst/>
              </a:prstGeom>
              <a:solidFill>
                <a:schemeClr val="tx2">
                  <a:lumMod val="40000"/>
                  <a:lumOff val="60000"/>
                </a:schemeClr>
              </a:solidFill>
              <a:ln>
                <a:noFill/>
              </a:ln>
              <a:extLst>
                <a:ext uri="{91240B29-F687-4f45-9708-019B960494DF}">
                  <a14:hiddenLine xmlns="" xmlns:lc="http://schemas.openxmlformats.org/drawingml/2006/lockedCanvas" xmlns:p14="http://schemas.microsoft.com/office/powerpoint/2010/main" xmlns:a14="http://schemas.microsoft.com/office/drawing/2010/main" w="9525">
                    <a:solidFill>
                      <a:srgbClr val="000000"/>
                    </a:solidFill>
                    <a:miter lim="800000"/>
                    <a:headEnd/>
                    <a:tailEnd/>
                  </a14:hiddenLine>
                </a:ext>
              </a:extLst>
            </p:spPr>
            <p:txBody>
              <a:bodyPr anchor="ctr"/>
              <a:lstStyle/>
              <a:p>
                <a:pPr algn="ctr"/>
                <a:endParaRPr sz="2400" dirty="0">
                  <a:latin typeface="微軟正黑體" panose="020B0604030504040204" pitchFamily="34" charset="-120"/>
                  <a:ea typeface="微軟正黑體" panose="020B0604030504040204" pitchFamily="34" charset="-120"/>
                  <a:cs typeface="+mn-ea"/>
                  <a:sym typeface="微软雅黑 Light" panose="020B0502040204020203" pitchFamily="34" charset="-122"/>
                </a:endParaRPr>
              </a:p>
            </p:txBody>
          </p:sp>
          <p:sp>
            <p:nvSpPr>
              <p:cNvPr id="26" name="Rectangle 72">
                <a:extLst>
                  <a:ext uri="{FF2B5EF4-FFF2-40B4-BE49-F238E27FC236}">
                    <a16:creationId xmlns:a16="http://schemas.microsoft.com/office/drawing/2014/main" id="{A3C7F26F-5B65-4798-9DA5-85CF6ED1ADA7}"/>
                  </a:ext>
                </a:extLst>
              </p:cNvPr>
              <p:cNvSpPr>
                <a:spLocks/>
              </p:cNvSpPr>
              <p:nvPr/>
            </p:nvSpPr>
            <p:spPr bwMode="auto">
              <a:xfrm>
                <a:off x="13214350" y="2220913"/>
                <a:ext cx="1882775" cy="57150"/>
              </a:xfrm>
              <a:prstGeom prst="rect">
                <a:avLst/>
              </a:prstGeom>
              <a:solidFill>
                <a:schemeClr val="tx2">
                  <a:lumMod val="40000"/>
                  <a:lumOff val="60000"/>
                </a:schemeClr>
              </a:solidFill>
              <a:ln>
                <a:noFill/>
              </a:ln>
              <a:extLst>
                <a:ext uri="{91240B29-F687-4f45-9708-019B960494DF}">
                  <a14:hiddenLine xmlns="" xmlns:lc="http://schemas.openxmlformats.org/drawingml/2006/lockedCanvas" xmlns:p14="http://schemas.microsoft.com/office/powerpoint/2010/main" xmlns:a14="http://schemas.microsoft.com/office/drawing/2010/main" w="9525">
                    <a:solidFill>
                      <a:srgbClr val="000000"/>
                    </a:solidFill>
                    <a:miter lim="800000"/>
                    <a:headEnd/>
                    <a:tailEnd/>
                  </a14:hiddenLine>
                </a:ext>
              </a:extLst>
            </p:spPr>
            <p:txBody>
              <a:bodyPr anchor="ctr"/>
              <a:lstStyle/>
              <a:p>
                <a:pPr algn="ctr"/>
                <a:endParaRPr sz="2400" dirty="0">
                  <a:latin typeface="微軟正黑體" panose="020B0604030504040204" pitchFamily="34" charset="-120"/>
                  <a:ea typeface="微軟正黑體" panose="020B0604030504040204" pitchFamily="34" charset="-120"/>
                  <a:cs typeface="+mn-ea"/>
                  <a:sym typeface="微软雅黑 Light" panose="020B0502040204020203" pitchFamily="34" charset="-122"/>
                </a:endParaRPr>
              </a:p>
            </p:txBody>
          </p:sp>
          <p:sp>
            <p:nvSpPr>
              <p:cNvPr id="27" name="Rectangle 73">
                <a:extLst>
                  <a:ext uri="{FF2B5EF4-FFF2-40B4-BE49-F238E27FC236}">
                    <a16:creationId xmlns:a16="http://schemas.microsoft.com/office/drawing/2014/main" id="{DF809DFF-A3EC-4A13-8C10-EF5090B906E5}"/>
                  </a:ext>
                </a:extLst>
              </p:cNvPr>
              <p:cNvSpPr>
                <a:spLocks/>
              </p:cNvSpPr>
              <p:nvPr/>
            </p:nvSpPr>
            <p:spPr bwMode="auto">
              <a:xfrm>
                <a:off x="13214350" y="2424113"/>
                <a:ext cx="1882775" cy="50800"/>
              </a:xfrm>
              <a:prstGeom prst="rect">
                <a:avLst/>
              </a:prstGeom>
              <a:solidFill>
                <a:schemeClr val="tx2">
                  <a:lumMod val="40000"/>
                  <a:lumOff val="60000"/>
                </a:schemeClr>
              </a:solidFill>
              <a:ln>
                <a:noFill/>
              </a:ln>
              <a:extLst>
                <a:ext uri="{91240B29-F687-4f45-9708-019B960494DF}">
                  <a14:hiddenLine xmlns="" xmlns:lc="http://schemas.openxmlformats.org/drawingml/2006/lockedCanvas" xmlns:p14="http://schemas.microsoft.com/office/powerpoint/2010/main" xmlns:a14="http://schemas.microsoft.com/office/drawing/2010/main" w="9525">
                    <a:solidFill>
                      <a:srgbClr val="000000"/>
                    </a:solidFill>
                    <a:miter lim="800000"/>
                    <a:headEnd/>
                    <a:tailEnd/>
                  </a14:hiddenLine>
                </a:ext>
              </a:extLst>
            </p:spPr>
            <p:txBody>
              <a:bodyPr anchor="ctr"/>
              <a:lstStyle/>
              <a:p>
                <a:pPr algn="ctr"/>
                <a:endParaRPr sz="2400" dirty="0">
                  <a:latin typeface="微軟正黑體" panose="020B0604030504040204" pitchFamily="34" charset="-120"/>
                  <a:ea typeface="微軟正黑體" panose="020B0604030504040204" pitchFamily="34" charset="-120"/>
                  <a:cs typeface="+mn-ea"/>
                  <a:sym typeface="微软雅黑 Light" panose="020B0502040204020203" pitchFamily="34" charset="-122"/>
                </a:endParaRPr>
              </a:p>
            </p:txBody>
          </p:sp>
          <p:sp>
            <p:nvSpPr>
              <p:cNvPr id="28" name="Rectangle 74">
                <a:extLst>
                  <a:ext uri="{FF2B5EF4-FFF2-40B4-BE49-F238E27FC236}">
                    <a16:creationId xmlns:a16="http://schemas.microsoft.com/office/drawing/2014/main" id="{3539EE54-83EF-4036-92B2-BEABD67684AB}"/>
                  </a:ext>
                </a:extLst>
              </p:cNvPr>
              <p:cNvSpPr>
                <a:spLocks/>
              </p:cNvSpPr>
              <p:nvPr/>
            </p:nvSpPr>
            <p:spPr bwMode="auto">
              <a:xfrm>
                <a:off x="13214350" y="2619375"/>
                <a:ext cx="1882775" cy="57150"/>
              </a:xfrm>
              <a:prstGeom prst="rect">
                <a:avLst/>
              </a:prstGeom>
              <a:solidFill>
                <a:schemeClr val="tx2">
                  <a:lumMod val="40000"/>
                  <a:lumOff val="60000"/>
                </a:schemeClr>
              </a:solidFill>
              <a:ln>
                <a:noFill/>
              </a:ln>
              <a:extLst>
                <a:ext uri="{91240B29-F687-4f45-9708-019B960494DF}">
                  <a14:hiddenLine xmlns="" xmlns:lc="http://schemas.openxmlformats.org/drawingml/2006/lockedCanvas" xmlns:p14="http://schemas.microsoft.com/office/powerpoint/2010/main" xmlns:a14="http://schemas.microsoft.com/office/drawing/2010/main" w="9525">
                    <a:solidFill>
                      <a:srgbClr val="000000"/>
                    </a:solidFill>
                    <a:miter lim="800000"/>
                    <a:headEnd/>
                    <a:tailEnd/>
                  </a14:hiddenLine>
                </a:ext>
              </a:extLst>
            </p:spPr>
            <p:txBody>
              <a:bodyPr anchor="ctr"/>
              <a:lstStyle/>
              <a:p>
                <a:pPr algn="ctr"/>
                <a:endParaRPr sz="2400" dirty="0">
                  <a:latin typeface="微軟正黑體" panose="020B0604030504040204" pitchFamily="34" charset="-120"/>
                  <a:ea typeface="微軟正黑體" panose="020B0604030504040204" pitchFamily="34" charset="-120"/>
                  <a:cs typeface="+mn-ea"/>
                  <a:sym typeface="微软雅黑 Light" panose="020B0502040204020203" pitchFamily="34" charset="-122"/>
                </a:endParaRPr>
              </a:p>
            </p:txBody>
          </p:sp>
          <p:sp>
            <p:nvSpPr>
              <p:cNvPr id="29" name="Rectangle 75">
                <a:extLst>
                  <a:ext uri="{FF2B5EF4-FFF2-40B4-BE49-F238E27FC236}">
                    <a16:creationId xmlns:a16="http://schemas.microsoft.com/office/drawing/2014/main" id="{524F68A2-E82D-470E-B341-0EFAFBFD495C}"/>
                  </a:ext>
                </a:extLst>
              </p:cNvPr>
              <p:cNvSpPr>
                <a:spLocks/>
              </p:cNvSpPr>
              <p:nvPr/>
            </p:nvSpPr>
            <p:spPr bwMode="auto">
              <a:xfrm>
                <a:off x="13214350" y="2822575"/>
                <a:ext cx="1882775" cy="50800"/>
              </a:xfrm>
              <a:prstGeom prst="rect">
                <a:avLst/>
              </a:prstGeom>
              <a:solidFill>
                <a:schemeClr val="tx2">
                  <a:lumMod val="40000"/>
                  <a:lumOff val="60000"/>
                </a:schemeClr>
              </a:solidFill>
              <a:ln>
                <a:noFill/>
              </a:ln>
              <a:extLst>
                <a:ext uri="{91240B29-F687-4f45-9708-019B960494DF}">
                  <a14:hiddenLine xmlns="" xmlns:lc="http://schemas.openxmlformats.org/drawingml/2006/lockedCanvas" xmlns:p14="http://schemas.microsoft.com/office/powerpoint/2010/main" xmlns:a14="http://schemas.microsoft.com/office/drawing/2010/main" w="9525">
                    <a:solidFill>
                      <a:srgbClr val="000000"/>
                    </a:solidFill>
                    <a:miter lim="800000"/>
                    <a:headEnd/>
                    <a:tailEnd/>
                  </a14:hiddenLine>
                </a:ext>
              </a:extLst>
            </p:spPr>
            <p:txBody>
              <a:bodyPr anchor="ctr"/>
              <a:lstStyle/>
              <a:p>
                <a:pPr algn="ctr"/>
                <a:endParaRPr sz="2400" dirty="0">
                  <a:latin typeface="微軟正黑體" panose="020B0604030504040204" pitchFamily="34" charset="-120"/>
                  <a:ea typeface="微軟正黑體" panose="020B0604030504040204" pitchFamily="34" charset="-120"/>
                  <a:cs typeface="+mn-ea"/>
                  <a:sym typeface="微软雅黑 Light" panose="020B0502040204020203" pitchFamily="34" charset="-122"/>
                </a:endParaRPr>
              </a:p>
            </p:txBody>
          </p:sp>
          <p:sp>
            <p:nvSpPr>
              <p:cNvPr id="30" name="Rectangle 76">
                <a:extLst>
                  <a:ext uri="{FF2B5EF4-FFF2-40B4-BE49-F238E27FC236}">
                    <a16:creationId xmlns:a16="http://schemas.microsoft.com/office/drawing/2014/main" id="{3D419972-55FD-47F4-929E-6BC3DACCBE2D}"/>
                  </a:ext>
                </a:extLst>
              </p:cNvPr>
              <p:cNvSpPr>
                <a:spLocks/>
              </p:cNvSpPr>
              <p:nvPr/>
            </p:nvSpPr>
            <p:spPr bwMode="auto">
              <a:xfrm>
                <a:off x="13214350" y="3025775"/>
                <a:ext cx="1882775" cy="50800"/>
              </a:xfrm>
              <a:prstGeom prst="rect">
                <a:avLst/>
              </a:prstGeom>
              <a:solidFill>
                <a:schemeClr val="tx2">
                  <a:lumMod val="40000"/>
                  <a:lumOff val="60000"/>
                </a:schemeClr>
              </a:solidFill>
              <a:ln>
                <a:noFill/>
              </a:ln>
              <a:extLst>
                <a:ext uri="{91240B29-F687-4f45-9708-019B960494DF}">
                  <a14:hiddenLine xmlns="" xmlns:lc="http://schemas.openxmlformats.org/drawingml/2006/lockedCanvas" xmlns:p14="http://schemas.microsoft.com/office/powerpoint/2010/main" xmlns:a14="http://schemas.microsoft.com/office/drawing/2010/main" w="9525">
                    <a:solidFill>
                      <a:srgbClr val="000000"/>
                    </a:solidFill>
                    <a:miter lim="800000"/>
                    <a:headEnd/>
                    <a:tailEnd/>
                  </a14:hiddenLine>
                </a:ext>
              </a:extLst>
            </p:spPr>
            <p:txBody>
              <a:bodyPr anchor="ctr"/>
              <a:lstStyle/>
              <a:p>
                <a:pPr algn="ctr"/>
                <a:endParaRPr sz="2400" dirty="0">
                  <a:latin typeface="微軟正黑體" panose="020B0604030504040204" pitchFamily="34" charset="-120"/>
                  <a:ea typeface="微軟正黑體" panose="020B0604030504040204" pitchFamily="34" charset="-120"/>
                  <a:cs typeface="+mn-ea"/>
                  <a:sym typeface="微软雅黑 Light" panose="020B0502040204020203" pitchFamily="34" charset="-122"/>
                </a:endParaRPr>
              </a:p>
            </p:txBody>
          </p:sp>
          <p:sp>
            <p:nvSpPr>
              <p:cNvPr id="31" name="Rectangle 77">
                <a:extLst>
                  <a:ext uri="{FF2B5EF4-FFF2-40B4-BE49-F238E27FC236}">
                    <a16:creationId xmlns:a16="http://schemas.microsoft.com/office/drawing/2014/main" id="{2E781D38-A904-48B8-AB83-68D8B1B02E16}"/>
                  </a:ext>
                </a:extLst>
              </p:cNvPr>
              <p:cNvSpPr>
                <a:spLocks/>
              </p:cNvSpPr>
              <p:nvPr/>
            </p:nvSpPr>
            <p:spPr bwMode="auto">
              <a:xfrm>
                <a:off x="13511213" y="1006475"/>
                <a:ext cx="1325563" cy="106362"/>
              </a:xfrm>
              <a:prstGeom prst="rect">
                <a:avLst/>
              </a:prstGeom>
              <a:solidFill>
                <a:schemeClr val="tx2">
                  <a:lumMod val="40000"/>
                  <a:lumOff val="60000"/>
                </a:schemeClr>
              </a:solidFill>
              <a:ln>
                <a:noFill/>
              </a:ln>
              <a:extLst>
                <a:ext uri="{91240B29-F687-4f45-9708-019B960494DF}">
                  <a14:hiddenLine xmlns="" xmlns:lc="http://schemas.openxmlformats.org/drawingml/2006/lockedCanvas" xmlns:p14="http://schemas.microsoft.com/office/powerpoint/2010/main" xmlns:a14="http://schemas.microsoft.com/office/drawing/2010/main" w="9525">
                    <a:solidFill>
                      <a:srgbClr val="000000"/>
                    </a:solidFill>
                    <a:miter lim="800000"/>
                    <a:headEnd/>
                    <a:tailEnd/>
                  </a14:hiddenLine>
                </a:ext>
              </a:extLst>
            </p:spPr>
            <p:txBody>
              <a:bodyPr anchor="ctr"/>
              <a:lstStyle/>
              <a:p>
                <a:pPr algn="ctr"/>
                <a:endParaRPr sz="2400" dirty="0">
                  <a:latin typeface="微軟正黑體" panose="020B0604030504040204" pitchFamily="34" charset="-120"/>
                  <a:ea typeface="微軟正黑體" panose="020B0604030504040204" pitchFamily="34" charset="-120"/>
                  <a:cs typeface="+mn-ea"/>
                  <a:sym typeface="微软雅黑 Light" panose="020B0502040204020203" pitchFamily="34" charset="-122"/>
                </a:endParaRPr>
              </a:p>
            </p:txBody>
          </p:sp>
          <p:sp>
            <p:nvSpPr>
              <p:cNvPr id="32" name="Freeform: Shape 78">
                <a:extLst>
                  <a:ext uri="{FF2B5EF4-FFF2-40B4-BE49-F238E27FC236}">
                    <a16:creationId xmlns:a16="http://schemas.microsoft.com/office/drawing/2014/main" id="{5BBDBCA2-2CF1-446A-8B10-7E23C3A1E729}"/>
                  </a:ext>
                </a:extLst>
              </p:cNvPr>
              <p:cNvSpPr>
                <a:spLocks/>
              </p:cNvSpPr>
              <p:nvPr/>
            </p:nvSpPr>
            <p:spPr bwMode="auto">
              <a:xfrm>
                <a:off x="12915900" y="3214688"/>
                <a:ext cx="595313" cy="557212"/>
              </a:xfrm>
              <a:custGeom>
                <a:avLst/>
                <a:gdLst>
                  <a:gd name="T0" fmla="*/ 375 w 375"/>
                  <a:gd name="T1" fmla="*/ 0 h 351"/>
                  <a:gd name="T2" fmla="*/ 0 w 375"/>
                  <a:gd name="T3" fmla="*/ 0 h 351"/>
                  <a:gd name="T4" fmla="*/ 367 w 375"/>
                  <a:gd name="T5" fmla="*/ 351 h 351"/>
                  <a:gd name="T6" fmla="*/ 375 w 375"/>
                  <a:gd name="T7" fmla="*/ 0 h 351"/>
                </a:gdLst>
                <a:ahLst/>
                <a:cxnLst>
                  <a:cxn ang="0">
                    <a:pos x="T0" y="T1"/>
                  </a:cxn>
                  <a:cxn ang="0">
                    <a:pos x="T2" y="T3"/>
                  </a:cxn>
                  <a:cxn ang="0">
                    <a:pos x="T4" y="T5"/>
                  </a:cxn>
                  <a:cxn ang="0">
                    <a:pos x="T6" y="T7"/>
                  </a:cxn>
                </a:cxnLst>
                <a:rect l="0" t="0" r="r" b="b"/>
                <a:pathLst>
                  <a:path w="375" h="351">
                    <a:moveTo>
                      <a:pt x="375" y="0"/>
                    </a:moveTo>
                    <a:lnTo>
                      <a:pt x="0" y="0"/>
                    </a:lnTo>
                    <a:lnTo>
                      <a:pt x="367" y="351"/>
                    </a:lnTo>
                    <a:lnTo>
                      <a:pt x="375" y="0"/>
                    </a:lnTo>
                    <a:close/>
                  </a:path>
                </a:pathLst>
              </a:custGeom>
              <a:solidFill>
                <a:srgbClr val="BCBCB8"/>
              </a:solidFill>
              <a:ln>
                <a:noFill/>
              </a:ln>
              <a:extLst>
                <a:ext uri="{91240B29-F687-4f45-9708-019B960494DF}">
                  <a14:hiddenLine xmlns="" xmlns:lc="http://schemas.openxmlformats.org/drawingml/2006/lockedCanvas" xmlns:p14="http://schemas.microsoft.com/office/powerpoint/2010/main" xmlns:a14="http://schemas.microsoft.com/office/drawing/2010/main" w="9525">
                    <a:solidFill>
                      <a:srgbClr val="000000"/>
                    </a:solidFill>
                    <a:round/>
                    <a:headEnd/>
                    <a:tailEnd/>
                  </a14:hiddenLine>
                </a:ext>
              </a:extLst>
            </p:spPr>
            <p:txBody>
              <a:bodyPr anchor="ctr"/>
              <a:lstStyle/>
              <a:p>
                <a:pPr algn="ctr"/>
                <a:endParaRPr sz="2400" dirty="0">
                  <a:latin typeface="微軟正黑體" panose="020B0604030504040204" pitchFamily="34" charset="-120"/>
                  <a:ea typeface="微軟正黑體" panose="020B0604030504040204" pitchFamily="34" charset="-120"/>
                  <a:cs typeface="+mn-ea"/>
                  <a:sym typeface="微软雅黑 Light" panose="020B0502040204020203" pitchFamily="34" charset="-122"/>
                </a:endParaRPr>
              </a:p>
            </p:txBody>
          </p:sp>
          <p:sp>
            <p:nvSpPr>
              <p:cNvPr id="33" name="Freeform: Shape 79">
                <a:extLst>
                  <a:ext uri="{FF2B5EF4-FFF2-40B4-BE49-F238E27FC236}">
                    <a16:creationId xmlns:a16="http://schemas.microsoft.com/office/drawing/2014/main" id="{87BD7DEA-8160-4D03-A8B9-23C6E2A681FB}"/>
                  </a:ext>
                </a:extLst>
              </p:cNvPr>
              <p:cNvSpPr>
                <a:spLocks/>
              </p:cNvSpPr>
              <p:nvPr/>
            </p:nvSpPr>
            <p:spPr bwMode="auto">
              <a:xfrm>
                <a:off x="12915900" y="3214688"/>
                <a:ext cx="595313" cy="557212"/>
              </a:xfrm>
              <a:custGeom>
                <a:avLst/>
                <a:gdLst>
                  <a:gd name="T0" fmla="*/ 375 w 375"/>
                  <a:gd name="T1" fmla="*/ 0 h 351"/>
                  <a:gd name="T2" fmla="*/ 0 w 375"/>
                  <a:gd name="T3" fmla="*/ 0 h 351"/>
                  <a:gd name="T4" fmla="*/ 367 w 375"/>
                  <a:gd name="T5" fmla="*/ 351 h 351"/>
                  <a:gd name="T6" fmla="*/ 375 w 375"/>
                  <a:gd name="T7" fmla="*/ 0 h 351"/>
                </a:gdLst>
                <a:ahLst/>
                <a:cxnLst>
                  <a:cxn ang="0">
                    <a:pos x="T0" y="T1"/>
                  </a:cxn>
                  <a:cxn ang="0">
                    <a:pos x="T2" y="T3"/>
                  </a:cxn>
                  <a:cxn ang="0">
                    <a:pos x="T4" y="T5"/>
                  </a:cxn>
                  <a:cxn ang="0">
                    <a:pos x="T6" y="T7"/>
                  </a:cxn>
                </a:cxnLst>
                <a:rect l="0" t="0" r="r" b="b"/>
                <a:pathLst>
                  <a:path w="375" h="351">
                    <a:moveTo>
                      <a:pt x="375" y="0"/>
                    </a:moveTo>
                    <a:lnTo>
                      <a:pt x="0" y="0"/>
                    </a:lnTo>
                    <a:lnTo>
                      <a:pt x="367" y="351"/>
                    </a:lnTo>
                    <a:lnTo>
                      <a:pt x="375" y="0"/>
                    </a:lnTo>
                  </a:path>
                </a:pathLst>
              </a:custGeom>
              <a:noFill/>
              <a:ln>
                <a:noFill/>
              </a:ln>
              <a:extLst>
                <a:ext uri="{909E8E84-426E-40dd-AFC4-6F175D3DCCD1}">
                  <a14:hiddenFill xmlns="" xmlns:lc="http://schemas.openxmlformats.org/drawingml/2006/lockedCanvas" xmlns:p14="http://schemas.microsoft.com/office/powerpoint/2010/main" xmlns:a14="http://schemas.microsoft.com/office/drawing/2010/main">
                    <a:solidFill>
                      <a:srgbClr val="FFFFFF"/>
                    </a:solidFill>
                  </a14:hiddenFill>
                </a:ext>
                <a:ext uri="{91240B29-F687-4f45-9708-019B960494DF}">
                  <a14:hiddenLine xmlns="" xmlns:lc="http://schemas.openxmlformats.org/drawingml/2006/lockedCanvas" xmlns:p14="http://schemas.microsoft.com/office/powerpoint/2010/main" xmlns:a14="http://schemas.microsoft.com/office/drawing/2010/main" w="9525">
                    <a:solidFill>
                      <a:srgbClr val="000000"/>
                    </a:solidFill>
                    <a:round/>
                    <a:headEnd/>
                    <a:tailEnd/>
                  </a14:hiddenLine>
                </a:ext>
              </a:extLst>
            </p:spPr>
            <p:txBody>
              <a:bodyPr anchor="ctr"/>
              <a:lstStyle/>
              <a:p>
                <a:pPr algn="ctr"/>
                <a:endParaRPr sz="2400" dirty="0">
                  <a:latin typeface="微軟正黑體" panose="020B0604030504040204" pitchFamily="34" charset="-120"/>
                  <a:ea typeface="微軟正黑體" panose="020B0604030504040204" pitchFamily="34" charset="-120"/>
                  <a:cs typeface="+mn-ea"/>
                  <a:sym typeface="微软雅黑 Light" panose="020B0502040204020203" pitchFamily="34" charset="-122"/>
                </a:endParaRPr>
              </a:p>
            </p:txBody>
          </p:sp>
          <p:sp>
            <p:nvSpPr>
              <p:cNvPr id="34" name="Freeform: Shape 80">
                <a:extLst>
                  <a:ext uri="{FF2B5EF4-FFF2-40B4-BE49-F238E27FC236}">
                    <a16:creationId xmlns:a16="http://schemas.microsoft.com/office/drawing/2014/main" id="{B73565D4-73F2-472A-A737-7D6D08B6A2A9}"/>
                  </a:ext>
                </a:extLst>
              </p:cNvPr>
              <p:cNvSpPr>
                <a:spLocks/>
              </p:cNvSpPr>
              <p:nvPr/>
            </p:nvSpPr>
            <p:spPr bwMode="auto">
              <a:xfrm>
                <a:off x="12915900" y="3214688"/>
                <a:ext cx="582613" cy="557212"/>
              </a:xfrm>
              <a:custGeom>
                <a:avLst/>
                <a:gdLst>
                  <a:gd name="T0" fmla="*/ 351 w 367"/>
                  <a:gd name="T1" fmla="*/ 20 h 351"/>
                  <a:gd name="T2" fmla="*/ 0 w 367"/>
                  <a:gd name="T3" fmla="*/ 0 h 351"/>
                  <a:gd name="T4" fmla="*/ 367 w 367"/>
                  <a:gd name="T5" fmla="*/ 351 h 351"/>
                  <a:gd name="T6" fmla="*/ 351 w 367"/>
                  <a:gd name="T7" fmla="*/ 20 h 351"/>
                </a:gdLst>
                <a:ahLst/>
                <a:cxnLst>
                  <a:cxn ang="0">
                    <a:pos x="T0" y="T1"/>
                  </a:cxn>
                  <a:cxn ang="0">
                    <a:pos x="T2" y="T3"/>
                  </a:cxn>
                  <a:cxn ang="0">
                    <a:pos x="T4" y="T5"/>
                  </a:cxn>
                  <a:cxn ang="0">
                    <a:pos x="T6" y="T7"/>
                  </a:cxn>
                </a:cxnLst>
                <a:rect l="0" t="0" r="r" b="b"/>
                <a:pathLst>
                  <a:path w="367" h="351">
                    <a:moveTo>
                      <a:pt x="351" y="20"/>
                    </a:moveTo>
                    <a:lnTo>
                      <a:pt x="0" y="0"/>
                    </a:lnTo>
                    <a:lnTo>
                      <a:pt x="367" y="351"/>
                    </a:lnTo>
                    <a:lnTo>
                      <a:pt x="351" y="20"/>
                    </a:lnTo>
                    <a:close/>
                  </a:path>
                </a:pathLst>
              </a:custGeom>
              <a:solidFill>
                <a:schemeClr val="tx2">
                  <a:lumMod val="40000"/>
                  <a:lumOff val="60000"/>
                </a:schemeClr>
              </a:solidFill>
              <a:ln>
                <a:noFill/>
              </a:ln>
              <a:extLst>
                <a:ext uri="{91240B29-F687-4f45-9708-019B960494DF}">
                  <a14:hiddenLine xmlns="" xmlns:lc="http://schemas.openxmlformats.org/drawingml/2006/lockedCanvas" xmlns:p14="http://schemas.microsoft.com/office/powerpoint/2010/main" xmlns:a14="http://schemas.microsoft.com/office/drawing/2010/main" w="9525">
                    <a:solidFill>
                      <a:srgbClr val="000000"/>
                    </a:solidFill>
                    <a:round/>
                    <a:headEnd/>
                    <a:tailEnd/>
                  </a14:hiddenLine>
                </a:ext>
              </a:extLst>
            </p:spPr>
            <p:txBody>
              <a:bodyPr anchor="ctr"/>
              <a:lstStyle/>
              <a:p>
                <a:pPr algn="ctr"/>
                <a:endParaRPr sz="2400" dirty="0">
                  <a:latin typeface="微軟正黑體" panose="020B0604030504040204" pitchFamily="34" charset="-120"/>
                  <a:ea typeface="微軟正黑體" panose="020B0604030504040204" pitchFamily="34" charset="-120"/>
                  <a:cs typeface="+mn-ea"/>
                  <a:sym typeface="微软雅黑 Light" panose="020B0502040204020203" pitchFamily="34" charset="-122"/>
                </a:endParaRPr>
              </a:p>
            </p:txBody>
          </p:sp>
          <p:sp>
            <p:nvSpPr>
              <p:cNvPr id="35" name="Rectangle 81">
                <a:extLst>
                  <a:ext uri="{FF2B5EF4-FFF2-40B4-BE49-F238E27FC236}">
                    <a16:creationId xmlns:a16="http://schemas.microsoft.com/office/drawing/2014/main" id="{FE34725A-C192-4EC3-92D5-A1E779263F57}"/>
                  </a:ext>
                </a:extLst>
              </p:cNvPr>
              <p:cNvSpPr>
                <a:spLocks/>
              </p:cNvSpPr>
              <p:nvPr/>
            </p:nvSpPr>
            <p:spPr bwMode="auto">
              <a:xfrm>
                <a:off x="13682662" y="366713"/>
                <a:ext cx="944563" cy="290512"/>
              </a:xfrm>
              <a:prstGeom prst="rect">
                <a:avLst/>
              </a:prstGeom>
              <a:solidFill>
                <a:schemeClr val="tx2"/>
              </a:solidFill>
              <a:ln>
                <a:noFill/>
              </a:ln>
              <a:extLst>
                <a:ext uri="{91240B29-F687-4f45-9708-019B960494DF}">
                  <a14:hiddenLine xmlns="" xmlns:lc="http://schemas.openxmlformats.org/drawingml/2006/lockedCanvas" xmlns:p14="http://schemas.microsoft.com/office/powerpoint/2010/main" xmlns:a14="http://schemas.microsoft.com/office/drawing/2010/main" w="9525">
                    <a:solidFill>
                      <a:srgbClr val="000000"/>
                    </a:solidFill>
                    <a:miter lim="800000"/>
                    <a:headEnd/>
                    <a:tailEnd/>
                  </a14:hiddenLine>
                </a:ext>
              </a:extLst>
            </p:spPr>
            <p:txBody>
              <a:bodyPr anchor="ctr"/>
              <a:lstStyle/>
              <a:p>
                <a:pPr algn="ctr"/>
                <a:endParaRPr sz="2400" dirty="0">
                  <a:latin typeface="微軟正黑體" panose="020B0604030504040204" pitchFamily="34" charset="-120"/>
                  <a:ea typeface="微軟正黑體" panose="020B0604030504040204" pitchFamily="34" charset="-120"/>
                  <a:cs typeface="+mn-ea"/>
                  <a:sym typeface="微软雅黑 Light" panose="020B0502040204020203" pitchFamily="34" charset="-122"/>
                </a:endParaRPr>
              </a:p>
            </p:txBody>
          </p:sp>
        </p:grpSp>
        <p:grpSp>
          <p:nvGrpSpPr>
            <p:cNvPr id="6" name="Group 82">
              <a:extLst>
                <a:ext uri="{FF2B5EF4-FFF2-40B4-BE49-F238E27FC236}">
                  <a16:creationId xmlns:a16="http://schemas.microsoft.com/office/drawing/2014/main" id="{82FCFAA8-AF54-46A9-8BBF-63752B720B38}"/>
                </a:ext>
              </a:extLst>
            </p:cNvPr>
            <p:cNvGrpSpPr/>
            <p:nvPr/>
          </p:nvGrpSpPr>
          <p:grpSpPr>
            <a:xfrm>
              <a:off x="2621498" y="1292090"/>
              <a:ext cx="742587" cy="402073"/>
              <a:chOff x="17801829" y="5891398"/>
              <a:chExt cx="954592" cy="516864"/>
            </a:xfrm>
            <a:solidFill>
              <a:schemeClr val="tx2">
                <a:lumMod val="60000"/>
                <a:lumOff val="40000"/>
              </a:schemeClr>
            </a:solidFill>
          </p:grpSpPr>
          <p:sp>
            <p:nvSpPr>
              <p:cNvPr id="14" name="Freeform: Shape 83">
                <a:extLst>
                  <a:ext uri="{FF2B5EF4-FFF2-40B4-BE49-F238E27FC236}">
                    <a16:creationId xmlns:a16="http://schemas.microsoft.com/office/drawing/2014/main" id="{2B75A944-991D-4571-9A38-C4BD38B6CCD2}"/>
                  </a:ext>
                </a:extLst>
              </p:cNvPr>
              <p:cNvSpPr>
                <a:spLocks/>
              </p:cNvSpPr>
              <p:nvPr/>
            </p:nvSpPr>
            <p:spPr bwMode="auto">
              <a:xfrm>
                <a:off x="17801829" y="5891398"/>
                <a:ext cx="954592" cy="516864"/>
              </a:xfrm>
              <a:custGeom>
                <a:avLst/>
                <a:gdLst>
                  <a:gd name="T0" fmla="*/ 115 w 167"/>
                  <a:gd name="T1" fmla="*/ 42 h 88"/>
                  <a:gd name="T2" fmla="*/ 117 w 167"/>
                  <a:gd name="T3" fmla="*/ 33 h 88"/>
                  <a:gd name="T4" fmla="*/ 83 w 167"/>
                  <a:gd name="T5" fmla="*/ 0 h 88"/>
                  <a:gd name="T6" fmla="*/ 50 w 167"/>
                  <a:gd name="T7" fmla="*/ 33 h 88"/>
                  <a:gd name="T8" fmla="*/ 51 w 167"/>
                  <a:gd name="T9" fmla="*/ 42 h 88"/>
                  <a:gd name="T10" fmla="*/ 0 w 167"/>
                  <a:gd name="T11" fmla="*/ 42 h 88"/>
                  <a:gd name="T12" fmla="*/ 0 w 167"/>
                  <a:gd name="T13" fmla="*/ 88 h 88"/>
                  <a:gd name="T14" fmla="*/ 167 w 167"/>
                  <a:gd name="T15" fmla="*/ 88 h 88"/>
                  <a:gd name="T16" fmla="*/ 167 w 167"/>
                  <a:gd name="T17" fmla="*/ 42 h 88"/>
                  <a:gd name="T18" fmla="*/ 115 w 167"/>
                  <a:gd name="T19" fmla="*/ 4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 h="88">
                    <a:moveTo>
                      <a:pt x="115" y="42"/>
                    </a:moveTo>
                    <a:cubicBezTo>
                      <a:pt x="116" y="39"/>
                      <a:pt x="117" y="36"/>
                      <a:pt x="117" y="33"/>
                    </a:cubicBezTo>
                    <a:cubicBezTo>
                      <a:pt x="117" y="15"/>
                      <a:pt x="102" y="0"/>
                      <a:pt x="83" y="0"/>
                    </a:cubicBezTo>
                    <a:cubicBezTo>
                      <a:pt x="65" y="0"/>
                      <a:pt x="50" y="15"/>
                      <a:pt x="50" y="33"/>
                    </a:cubicBezTo>
                    <a:cubicBezTo>
                      <a:pt x="50" y="36"/>
                      <a:pt x="51" y="39"/>
                      <a:pt x="51" y="42"/>
                    </a:cubicBezTo>
                    <a:cubicBezTo>
                      <a:pt x="0" y="42"/>
                      <a:pt x="0" y="42"/>
                      <a:pt x="0" y="42"/>
                    </a:cubicBezTo>
                    <a:cubicBezTo>
                      <a:pt x="0" y="88"/>
                      <a:pt x="0" y="88"/>
                      <a:pt x="0" y="88"/>
                    </a:cubicBezTo>
                    <a:cubicBezTo>
                      <a:pt x="167" y="88"/>
                      <a:pt x="167" y="88"/>
                      <a:pt x="167" y="88"/>
                    </a:cubicBezTo>
                    <a:cubicBezTo>
                      <a:pt x="167" y="42"/>
                      <a:pt x="167" y="42"/>
                      <a:pt x="167" y="42"/>
                    </a:cubicBezTo>
                    <a:lnTo>
                      <a:pt x="115" y="42"/>
                    </a:lnTo>
                    <a:close/>
                  </a:path>
                </a:pathLst>
              </a:custGeom>
              <a:grpFill/>
              <a:ln>
                <a:noFill/>
              </a:ln>
              <a:extLst>
                <a:ext uri="{91240B29-F687-4f45-9708-019B960494DF}">
                  <a14:hiddenLine xmlns="" xmlns:lc="http://schemas.openxmlformats.org/drawingml/2006/lockedCanvas" xmlns:p14="http://schemas.microsoft.com/office/powerpoint/2010/main" xmlns:a14="http://schemas.microsoft.com/office/drawing/2010/main" w="9525">
                    <a:solidFill>
                      <a:srgbClr val="000000"/>
                    </a:solidFill>
                    <a:round/>
                    <a:headEnd/>
                    <a:tailEnd/>
                  </a14:hiddenLine>
                </a:ext>
              </a:extLst>
            </p:spPr>
            <p:txBody>
              <a:bodyPr anchor="ctr"/>
              <a:lstStyle/>
              <a:p>
                <a:pPr algn="ctr"/>
                <a:endParaRPr sz="2400" dirty="0">
                  <a:latin typeface="微軟正黑體" panose="020B0604030504040204" pitchFamily="34" charset="-120"/>
                  <a:ea typeface="微軟正黑體" panose="020B0604030504040204" pitchFamily="34" charset="-120"/>
                  <a:cs typeface="+mn-ea"/>
                  <a:sym typeface="微软雅黑 Light" panose="020B0502040204020203" pitchFamily="34" charset="-122"/>
                </a:endParaRPr>
              </a:p>
            </p:txBody>
          </p:sp>
          <p:sp>
            <p:nvSpPr>
              <p:cNvPr id="15" name="Oval 84">
                <a:extLst>
                  <a:ext uri="{FF2B5EF4-FFF2-40B4-BE49-F238E27FC236}">
                    <a16:creationId xmlns:a16="http://schemas.microsoft.com/office/drawing/2014/main" id="{C3F9E706-B196-49EA-91C4-457FE79689CF}"/>
                  </a:ext>
                </a:extLst>
              </p:cNvPr>
              <p:cNvSpPr>
                <a:spLocks/>
              </p:cNvSpPr>
              <p:nvPr/>
            </p:nvSpPr>
            <p:spPr bwMode="auto">
              <a:xfrm>
                <a:off x="18167266" y="5973356"/>
                <a:ext cx="229951" cy="230011"/>
              </a:xfrm>
              <a:prstGeom prst="ellipse">
                <a:avLst/>
              </a:prstGeom>
              <a:grpFill/>
              <a:ln>
                <a:noFill/>
              </a:ln>
              <a:extLst>
                <a:ext uri="{91240B29-F687-4f45-9708-019B960494DF}">
                  <a14:hiddenLine xmlns="" xmlns:lc="http://schemas.openxmlformats.org/drawingml/2006/lockedCanvas" xmlns:p14="http://schemas.microsoft.com/office/powerpoint/2010/main" xmlns:a14="http://schemas.microsoft.com/office/drawing/2010/main" w="9525">
                    <a:solidFill>
                      <a:srgbClr val="000000"/>
                    </a:solidFill>
                    <a:round/>
                    <a:headEnd/>
                    <a:tailEnd/>
                  </a14:hiddenLine>
                </a:ext>
              </a:extLst>
            </p:spPr>
            <p:txBody>
              <a:bodyPr anchor="ctr"/>
              <a:lstStyle/>
              <a:p>
                <a:pPr algn="ctr"/>
                <a:endParaRPr sz="2400" dirty="0">
                  <a:latin typeface="微軟正黑體" panose="020B0604030504040204" pitchFamily="34" charset="-120"/>
                  <a:ea typeface="微軟正黑體" panose="020B0604030504040204" pitchFamily="34" charset="-120"/>
                  <a:cs typeface="+mn-ea"/>
                  <a:sym typeface="微软雅黑 Light" panose="020B0502040204020203" pitchFamily="34" charset="-122"/>
                </a:endParaRPr>
              </a:p>
            </p:txBody>
          </p:sp>
        </p:grpSp>
        <p:grpSp>
          <p:nvGrpSpPr>
            <p:cNvPr id="7" name="Group 85">
              <a:extLst>
                <a:ext uri="{FF2B5EF4-FFF2-40B4-BE49-F238E27FC236}">
                  <a16:creationId xmlns:a16="http://schemas.microsoft.com/office/drawing/2014/main" id="{9DD4B53D-47CE-43B1-9D76-E564020F5717}"/>
                </a:ext>
              </a:extLst>
            </p:cNvPr>
            <p:cNvGrpSpPr/>
            <p:nvPr/>
          </p:nvGrpSpPr>
          <p:grpSpPr>
            <a:xfrm rot="1080935">
              <a:off x="1096493" y="1970883"/>
              <a:ext cx="1994506" cy="710956"/>
              <a:chOff x="485775" y="495300"/>
              <a:chExt cx="5238750" cy="1866901"/>
            </a:xfrm>
          </p:grpSpPr>
          <p:sp>
            <p:nvSpPr>
              <p:cNvPr id="8" name="Freeform: Shape 86">
                <a:extLst>
                  <a:ext uri="{FF2B5EF4-FFF2-40B4-BE49-F238E27FC236}">
                    <a16:creationId xmlns:a16="http://schemas.microsoft.com/office/drawing/2014/main" id="{C877BC2A-4F8E-438A-9D55-FA4DF950B4C5}"/>
                  </a:ext>
                </a:extLst>
              </p:cNvPr>
              <p:cNvSpPr>
                <a:spLocks/>
              </p:cNvSpPr>
              <p:nvPr/>
            </p:nvSpPr>
            <p:spPr bwMode="auto">
              <a:xfrm>
                <a:off x="4603750" y="1674813"/>
                <a:ext cx="1120775" cy="687388"/>
              </a:xfrm>
              <a:custGeom>
                <a:avLst/>
                <a:gdLst>
                  <a:gd name="T0" fmla="*/ 6 w 117"/>
                  <a:gd name="T1" fmla="*/ 29 h 71"/>
                  <a:gd name="T2" fmla="*/ 0 w 117"/>
                  <a:gd name="T3" fmla="*/ 58 h 71"/>
                  <a:gd name="T4" fmla="*/ 63 w 117"/>
                  <a:gd name="T5" fmla="*/ 71 h 71"/>
                  <a:gd name="T6" fmla="*/ 115 w 117"/>
                  <a:gd name="T7" fmla="*/ 55 h 71"/>
                  <a:gd name="T8" fmla="*/ 115 w 117"/>
                  <a:gd name="T9" fmla="*/ 55 h 71"/>
                  <a:gd name="T10" fmla="*/ 115 w 117"/>
                  <a:gd name="T11" fmla="*/ 53 h 71"/>
                  <a:gd name="T12" fmla="*/ 68 w 117"/>
                  <a:gd name="T13" fmla="*/ 43 h 71"/>
                  <a:gd name="T14" fmla="*/ 62 w 117"/>
                  <a:gd name="T15" fmla="*/ 46 h 71"/>
                  <a:gd name="T16" fmla="*/ 57 w 117"/>
                  <a:gd name="T17" fmla="*/ 39 h 71"/>
                  <a:gd name="T18" fmla="*/ 64 w 117"/>
                  <a:gd name="T19" fmla="*/ 35 h 71"/>
                  <a:gd name="T20" fmla="*/ 68 w 117"/>
                  <a:gd name="T21" fmla="*/ 40 h 71"/>
                  <a:gd name="T22" fmla="*/ 116 w 117"/>
                  <a:gd name="T23" fmla="*/ 50 h 71"/>
                  <a:gd name="T24" fmla="*/ 117 w 117"/>
                  <a:gd name="T25" fmla="*/ 48 h 71"/>
                  <a:gd name="T26" fmla="*/ 117 w 117"/>
                  <a:gd name="T27" fmla="*/ 48 h 71"/>
                  <a:gd name="T28" fmla="*/ 75 w 117"/>
                  <a:gd name="T29" fmla="*/ 13 h 71"/>
                  <a:gd name="T30" fmla="*/ 12 w 117"/>
                  <a:gd name="T31" fmla="*/ 0 h 71"/>
                  <a:gd name="T32" fmla="*/ 6 w 117"/>
                  <a:gd name="T33" fmla="*/ 29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 h="71">
                    <a:moveTo>
                      <a:pt x="6" y="29"/>
                    </a:moveTo>
                    <a:cubicBezTo>
                      <a:pt x="0" y="58"/>
                      <a:pt x="0" y="58"/>
                      <a:pt x="0" y="58"/>
                    </a:cubicBezTo>
                    <a:cubicBezTo>
                      <a:pt x="63" y="71"/>
                      <a:pt x="63" y="71"/>
                      <a:pt x="63" y="71"/>
                    </a:cubicBezTo>
                    <a:cubicBezTo>
                      <a:pt x="76" y="58"/>
                      <a:pt x="95" y="51"/>
                      <a:pt x="115" y="55"/>
                    </a:cubicBezTo>
                    <a:cubicBezTo>
                      <a:pt x="115" y="55"/>
                      <a:pt x="115" y="55"/>
                      <a:pt x="115" y="55"/>
                    </a:cubicBezTo>
                    <a:cubicBezTo>
                      <a:pt x="115" y="53"/>
                      <a:pt x="115" y="53"/>
                      <a:pt x="115" y="53"/>
                    </a:cubicBezTo>
                    <a:cubicBezTo>
                      <a:pt x="68" y="43"/>
                      <a:pt x="68" y="43"/>
                      <a:pt x="68" y="43"/>
                    </a:cubicBezTo>
                    <a:cubicBezTo>
                      <a:pt x="67" y="45"/>
                      <a:pt x="64" y="47"/>
                      <a:pt x="62" y="46"/>
                    </a:cubicBezTo>
                    <a:cubicBezTo>
                      <a:pt x="59" y="45"/>
                      <a:pt x="57" y="42"/>
                      <a:pt x="57" y="39"/>
                    </a:cubicBezTo>
                    <a:cubicBezTo>
                      <a:pt x="58" y="36"/>
                      <a:pt x="61" y="34"/>
                      <a:pt x="64" y="35"/>
                    </a:cubicBezTo>
                    <a:cubicBezTo>
                      <a:pt x="67" y="36"/>
                      <a:pt x="68" y="38"/>
                      <a:pt x="68" y="40"/>
                    </a:cubicBezTo>
                    <a:cubicBezTo>
                      <a:pt x="116" y="50"/>
                      <a:pt x="116" y="50"/>
                      <a:pt x="116" y="50"/>
                    </a:cubicBezTo>
                    <a:cubicBezTo>
                      <a:pt x="117" y="48"/>
                      <a:pt x="117" y="48"/>
                      <a:pt x="117" y="48"/>
                    </a:cubicBezTo>
                    <a:cubicBezTo>
                      <a:pt x="117" y="48"/>
                      <a:pt x="117" y="48"/>
                      <a:pt x="117" y="48"/>
                    </a:cubicBezTo>
                    <a:cubicBezTo>
                      <a:pt x="97" y="44"/>
                      <a:pt x="82" y="30"/>
                      <a:pt x="75" y="13"/>
                    </a:cubicBezTo>
                    <a:cubicBezTo>
                      <a:pt x="12" y="0"/>
                      <a:pt x="12" y="0"/>
                      <a:pt x="12" y="0"/>
                    </a:cubicBezTo>
                    <a:lnTo>
                      <a:pt x="6" y="29"/>
                    </a:lnTo>
                    <a:close/>
                  </a:path>
                </a:pathLst>
              </a:custGeom>
              <a:solidFill>
                <a:schemeClr val="accent1">
                  <a:lumMod val="60000"/>
                  <a:lumOff val="40000"/>
                </a:schemeClr>
              </a:solidFill>
              <a:ln>
                <a:noFill/>
              </a:ln>
              <a:extLst>
                <a:ext uri="{91240B29-F687-4f45-9708-019B960494DF}">
                  <a14:hiddenLine xmlns="" xmlns:lc="http://schemas.openxmlformats.org/drawingml/2006/lockedCanvas" xmlns:p14="http://schemas.microsoft.com/office/powerpoint/2010/main" xmlns:a14="http://schemas.microsoft.com/office/drawing/2010/main" w="9525">
                    <a:solidFill>
                      <a:srgbClr val="000000"/>
                    </a:solidFill>
                    <a:round/>
                    <a:headEnd/>
                    <a:tailEnd/>
                  </a14:hiddenLine>
                </a:ext>
              </a:extLst>
            </p:spPr>
            <p:txBody>
              <a:bodyPr anchor="ctr"/>
              <a:lstStyle/>
              <a:p>
                <a:pPr algn="ctr"/>
                <a:endParaRPr sz="2400" dirty="0">
                  <a:latin typeface="微軟正黑體" panose="020B0604030504040204" pitchFamily="34" charset="-120"/>
                  <a:ea typeface="微軟正黑體" panose="020B0604030504040204" pitchFamily="34" charset="-120"/>
                  <a:cs typeface="+mn-ea"/>
                  <a:sym typeface="微软雅黑 Light" panose="020B0502040204020203" pitchFamily="34" charset="-122"/>
                </a:endParaRPr>
              </a:p>
            </p:txBody>
          </p:sp>
          <p:sp>
            <p:nvSpPr>
              <p:cNvPr id="9" name="Freeform: Shape 87">
                <a:extLst>
                  <a:ext uri="{FF2B5EF4-FFF2-40B4-BE49-F238E27FC236}">
                    <a16:creationId xmlns:a16="http://schemas.microsoft.com/office/drawing/2014/main" id="{3B9BBE60-53E8-4BD7-89DC-D5B60A29C7B3}"/>
                  </a:ext>
                </a:extLst>
              </p:cNvPr>
              <p:cNvSpPr>
                <a:spLocks/>
              </p:cNvSpPr>
              <p:nvPr/>
            </p:nvSpPr>
            <p:spPr bwMode="auto">
              <a:xfrm>
                <a:off x="1549400" y="989013"/>
                <a:ext cx="3351213" cy="1335088"/>
              </a:xfrm>
              <a:custGeom>
                <a:avLst/>
                <a:gdLst>
                  <a:gd name="T0" fmla="*/ 2111 w 2111"/>
                  <a:gd name="T1" fmla="*/ 420 h 841"/>
                  <a:gd name="T2" fmla="*/ 2027 w 2111"/>
                  <a:gd name="T3" fmla="*/ 841 h 841"/>
                  <a:gd name="T4" fmla="*/ 0 w 2111"/>
                  <a:gd name="T5" fmla="*/ 426 h 841"/>
                  <a:gd name="T6" fmla="*/ 84 w 2111"/>
                  <a:gd name="T7" fmla="*/ 0 h 841"/>
                  <a:gd name="T8" fmla="*/ 2111 w 2111"/>
                  <a:gd name="T9" fmla="*/ 420 h 841"/>
                </a:gdLst>
                <a:ahLst/>
                <a:cxnLst>
                  <a:cxn ang="0">
                    <a:pos x="T0" y="T1"/>
                  </a:cxn>
                  <a:cxn ang="0">
                    <a:pos x="T2" y="T3"/>
                  </a:cxn>
                  <a:cxn ang="0">
                    <a:pos x="T4" y="T5"/>
                  </a:cxn>
                  <a:cxn ang="0">
                    <a:pos x="T6" y="T7"/>
                  </a:cxn>
                  <a:cxn ang="0">
                    <a:pos x="T8" y="T9"/>
                  </a:cxn>
                </a:cxnLst>
                <a:rect l="0" t="0" r="r" b="b"/>
                <a:pathLst>
                  <a:path w="2111" h="841">
                    <a:moveTo>
                      <a:pt x="2111" y="420"/>
                    </a:moveTo>
                    <a:lnTo>
                      <a:pt x="2027" y="841"/>
                    </a:lnTo>
                    <a:lnTo>
                      <a:pt x="0" y="426"/>
                    </a:lnTo>
                    <a:lnTo>
                      <a:pt x="84" y="0"/>
                    </a:lnTo>
                    <a:lnTo>
                      <a:pt x="2111" y="420"/>
                    </a:lnTo>
                    <a:close/>
                  </a:path>
                </a:pathLst>
              </a:custGeom>
              <a:solidFill>
                <a:schemeClr val="accent1"/>
              </a:solidFill>
              <a:ln>
                <a:noFill/>
              </a:ln>
              <a:extLst>
                <a:ext uri="{91240B29-F687-4f45-9708-019B960494DF}">
                  <a14:hiddenLine xmlns="" xmlns:lc="http://schemas.openxmlformats.org/drawingml/2006/lockedCanvas" xmlns:p14="http://schemas.microsoft.com/office/powerpoint/2010/main" xmlns:a14="http://schemas.microsoft.com/office/drawing/2010/main" w="9525">
                    <a:solidFill>
                      <a:srgbClr val="000000"/>
                    </a:solidFill>
                    <a:round/>
                    <a:headEnd/>
                    <a:tailEnd/>
                  </a14:hiddenLine>
                </a:ext>
              </a:extLst>
            </p:spPr>
            <p:txBody>
              <a:bodyPr anchor="ctr"/>
              <a:lstStyle/>
              <a:p>
                <a:pPr algn="ctr"/>
                <a:endParaRPr sz="2400" dirty="0">
                  <a:latin typeface="微軟正黑體" panose="020B0604030504040204" pitchFamily="34" charset="-120"/>
                  <a:ea typeface="微軟正黑體" panose="020B0604030504040204" pitchFamily="34" charset="-120"/>
                  <a:cs typeface="+mn-ea"/>
                  <a:sym typeface="微软雅黑 Light" panose="020B0502040204020203" pitchFamily="34" charset="-122"/>
                </a:endParaRPr>
              </a:p>
            </p:txBody>
          </p:sp>
          <p:sp>
            <p:nvSpPr>
              <p:cNvPr id="10" name="Freeform: Shape 88">
                <a:extLst>
                  <a:ext uri="{FF2B5EF4-FFF2-40B4-BE49-F238E27FC236}">
                    <a16:creationId xmlns:a16="http://schemas.microsoft.com/office/drawing/2014/main" id="{3648C9F7-D46A-4546-B2B8-32E9DFF38A99}"/>
                  </a:ext>
                </a:extLst>
              </p:cNvPr>
              <p:cNvSpPr>
                <a:spLocks/>
              </p:cNvSpPr>
              <p:nvPr/>
            </p:nvSpPr>
            <p:spPr bwMode="auto">
              <a:xfrm>
                <a:off x="1414463" y="958850"/>
                <a:ext cx="3352800" cy="1344613"/>
              </a:xfrm>
              <a:custGeom>
                <a:avLst/>
                <a:gdLst>
                  <a:gd name="T0" fmla="*/ 2112 w 2112"/>
                  <a:gd name="T1" fmla="*/ 421 h 847"/>
                  <a:gd name="T2" fmla="*/ 2027 w 2112"/>
                  <a:gd name="T3" fmla="*/ 847 h 847"/>
                  <a:gd name="T4" fmla="*/ 0 w 2112"/>
                  <a:gd name="T5" fmla="*/ 427 h 847"/>
                  <a:gd name="T6" fmla="*/ 85 w 2112"/>
                  <a:gd name="T7" fmla="*/ 0 h 847"/>
                  <a:gd name="T8" fmla="*/ 2112 w 2112"/>
                  <a:gd name="T9" fmla="*/ 421 h 847"/>
                </a:gdLst>
                <a:ahLst/>
                <a:cxnLst>
                  <a:cxn ang="0">
                    <a:pos x="T0" y="T1"/>
                  </a:cxn>
                  <a:cxn ang="0">
                    <a:pos x="T2" y="T3"/>
                  </a:cxn>
                  <a:cxn ang="0">
                    <a:pos x="T4" y="T5"/>
                  </a:cxn>
                  <a:cxn ang="0">
                    <a:pos x="T6" y="T7"/>
                  </a:cxn>
                  <a:cxn ang="0">
                    <a:pos x="T8" y="T9"/>
                  </a:cxn>
                </a:cxnLst>
                <a:rect l="0" t="0" r="r" b="b"/>
                <a:pathLst>
                  <a:path w="2112" h="847">
                    <a:moveTo>
                      <a:pt x="2112" y="421"/>
                    </a:moveTo>
                    <a:lnTo>
                      <a:pt x="2027" y="847"/>
                    </a:lnTo>
                    <a:lnTo>
                      <a:pt x="0" y="427"/>
                    </a:lnTo>
                    <a:lnTo>
                      <a:pt x="85" y="0"/>
                    </a:lnTo>
                    <a:lnTo>
                      <a:pt x="2112" y="421"/>
                    </a:lnTo>
                    <a:close/>
                  </a:path>
                </a:pathLst>
              </a:custGeom>
              <a:solidFill>
                <a:schemeClr val="accent1">
                  <a:lumMod val="20000"/>
                  <a:lumOff val="80000"/>
                </a:schemeClr>
              </a:solidFill>
              <a:ln>
                <a:noFill/>
              </a:ln>
              <a:extLst>
                <a:ext uri="{91240B29-F687-4f45-9708-019B960494DF}">
                  <a14:hiddenLine xmlns="" xmlns:lc="http://schemas.openxmlformats.org/drawingml/2006/lockedCanvas" xmlns:p14="http://schemas.microsoft.com/office/powerpoint/2010/main" xmlns:a14="http://schemas.microsoft.com/office/drawing/2010/main" w="9525">
                    <a:solidFill>
                      <a:srgbClr val="000000"/>
                    </a:solidFill>
                    <a:round/>
                    <a:headEnd/>
                    <a:tailEnd/>
                  </a14:hiddenLine>
                </a:ext>
              </a:extLst>
            </p:spPr>
            <p:txBody>
              <a:bodyPr anchor="ctr"/>
              <a:lstStyle/>
              <a:p>
                <a:pPr algn="ctr"/>
                <a:endParaRPr sz="2400" dirty="0">
                  <a:latin typeface="微軟正黑體" panose="020B0604030504040204" pitchFamily="34" charset="-120"/>
                  <a:ea typeface="微軟正黑體" panose="020B0604030504040204" pitchFamily="34" charset="-120"/>
                  <a:cs typeface="+mn-ea"/>
                  <a:sym typeface="微软雅黑 Light" panose="020B0502040204020203" pitchFamily="34" charset="-122"/>
                </a:endParaRPr>
              </a:p>
            </p:txBody>
          </p:sp>
          <p:sp>
            <p:nvSpPr>
              <p:cNvPr id="11" name="Freeform: Shape 89">
                <a:extLst>
                  <a:ext uri="{FF2B5EF4-FFF2-40B4-BE49-F238E27FC236}">
                    <a16:creationId xmlns:a16="http://schemas.microsoft.com/office/drawing/2014/main" id="{520C65C4-839B-46A7-8D69-FD73563BF47F}"/>
                  </a:ext>
                </a:extLst>
              </p:cNvPr>
              <p:cNvSpPr>
                <a:spLocks/>
              </p:cNvSpPr>
              <p:nvPr/>
            </p:nvSpPr>
            <p:spPr bwMode="auto">
              <a:xfrm>
                <a:off x="485775" y="736600"/>
                <a:ext cx="536575" cy="862013"/>
              </a:xfrm>
              <a:custGeom>
                <a:avLst/>
                <a:gdLst>
                  <a:gd name="T0" fmla="*/ 37 w 56"/>
                  <a:gd name="T1" fmla="*/ 88 h 89"/>
                  <a:gd name="T2" fmla="*/ 39 w 56"/>
                  <a:gd name="T3" fmla="*/ 89 h 89"/>
                  <a:gd name="T4" fmla="*/ 56 w 56"/>
                  <a:gd name="T5" fmla="*/ 5 h 89"/>
                  <a:gd name="T6" fmla="*/ 54 w 56"/>
                  <a:gd name="T7" fmla="*/ 4 h 89"/>
                  <a:gd name="T8" fmla="*/ 5 w 56"/>
                  <a:gd name="T9" fmla="*/ 38 h 89"/>
                  <a:gd name="T10" fmla="*/ 37 w 56"/>
                  <a:gd name="T11" fmla="*/ 88 h 89"/>
                </a:gdLst>
                <a:ahLst/>
                <a:cxnLst>
                  <a:cxn ang="0">
                    <a:pos x="T0" y="T1"/>
                  </a:cxn>
                  <a:cxn ang="0">
                    <a:pos x="T2" y="T3"/>
                  </a:cxn>
                  <a:cxn ang="0">
                    <a:pos x="T4" y="T5"/>
                  </a:cxn>
                  <a:cxn ang="0">
                    <a:pos x="T6" y="T7"/>
                  </a:cxn>
                  <a:cxn ang="0">
                    <a:pos x="T8" y="T9"/>
                  </a:cxn>
                  <a:cxn ang="0">
                    <a:pos x="T10" y="T11"/>
                  </a:cxn>
                </a:cxnLst>
                <a:rect l="0" t="0" r="r" b="b"/>
                <a:pathLst>
                  <a:path w="56" h="89">
                    <a:moveTo>
                      <a:pt x="37" y="88"/>
                    </a:moveTo>
                    <a:cubicBezTo>
                      <a:pt x="39" y="89"/>
                      <a:pt x="39" y="89"/>
                      <a:pt x="39" y="89"/>
                    </a:cubicBezTo>
                    <a:cubicBezTo>
                      <a:pt x="56" y="5"/>
                      <a:pt x="56" y="5"/>
                      <a:pt x="56" y="5"/>
                    </a:cubicBezTo>
                    <a:cubicBezTo>
                      <a:pt x="54" y="4"/>
                      <a:pt x="54" y="4"/>
                      <a:pt x="54" y="4"/>
                    </a:cubicBezTo>
                    <a:cubicBezTo>
                      <a:pt x="32" y="0"/>
                      <a:pt x="10" y="15"/>
                      <a:pt x="5" y="38"/>
                    </a:cubicBezTo>
                    <a:cubicBezTo>
                      <a:pt x="0" y="61"/>
                      <a:pt x="15" y="83"/>
                      <a:pt x="37" y="88"/>
                    </a:cubicBezTo>
                    <a:close/>
                  </a:path>
                </a:pathLst>
              </a:custGeom>
              <a:solidFill>
                <a:schemeClr val="accent1">
                  <a:lumMod val="20000"/>
                  <a:lumOff val="80000"/>
                </a:schemeClr>
              </a:solidFill>
              <a:ln>
                <a:noFill/>
              </a:ln>
              <a:extLst>
                <a:ext uri="{91240B29-F687-4f45-9708-019B960494DF}">
                  <a14:hiddenLine xmlns="" xmlns:lc="http://schemas.openxmlformats.org/drawingml/2006/lockedCanvas" xmlns:p14="http://schemas.microsoft.com/office/powerpoint/2010/main" xmlns:a14="http://schemas.microsoft.com/office/drawing/2010/main" w="9525">
                    <a:solidFill>
                      <a:srgbClr val="000000"/>
                    </a:solidFill>
                    <a:round/>
                    <a:headEnd/>
                    <a:tailEnd/>
                  </a14:hiddenLine>
                </a:ext>
              </a:extLst>
            </p:spPr>
            <p:txBody>
              <a:bodyPr anchor="ctr"/>
              <a:lstStyle/>
              <a:p>
                <a:pPr algn="ctr"/>
                <a:endParaRPr sz="2400" dirty="0">
                  <a:latin typeface="微軟正黑體" panose="020B0604030504040204" pitchFamily="34" charset="-120"/>
                  <a:ea typeface="微軟正黑體" panose="020B0604030504040204" pitchFamily="34" charset="-120"/>
                  <a:cs typeface="+mn-ea"/>
                  <a:sym typeface="微软雅黑 Light" panose="020B0502040204020203" pitchFamily="34" charset="-122"/>
                </a:endParaRPr>
              </a:p>
            </p:txBody>
          </p:sp>
          <p:sp>
            <p:nvSpPr>
              <p:cNvPr id="12" name="Freeform: Shape 90">
                <a:extLst>
                  <a:ext uri="{FF2B5EF4-FFF2-40B4-BE49-F238E27FC236}">
                    <a16:creationId xmlns:a16="http://schemas.microsoft.com/office/drawing/2014/main" id="{5A3E01F0-2E26-450A-8630-25F610DCFD7B}"/>
                  </a:ext>
                </a:extLst>
              </p:cNvPr>
              <p:cNvSpPr>
                <a:spLocks/>
              </p:cNvSpPr>
              <p:nvPr/>
            </p:nvSpPr>
            <p:spPr bwMode="auto">
              <a:xfrm>
                <a:off x="858838" y="495300"/>
                <a:ext cx="2087563" cy="1373188"/>
              </a:xfrm>
              <a:custGeom>
                <a:avLst/>
                <a:gdLst>
                  <a:gd name="T0" fmla="*/ 17 w 218"/>
                  <a:gd name="T1" fmla="*/ 30 h 142"/>
                  <a:gd name="T2" fmla="*/ 0 w 218"/>
                  <a:gd name="T3" fmla="*/ 114 h 142"/>
                  <a:gd name="T4" fmla="*/ 137 w 218"/>
                  <a:gd name="T5" fmla="*/ 142 h 142"/>
                  <a:gd name="T6" fmla="*/ 145 w 218"/>
                  <a:gd name="T7" fmla="*/ 136 h 142"/>
                  <a:gd name="T8" fmla="*/ 159 w 218"/>
                  <a:gd name="T9" fmla="*/ 65 h 142"/>
                  <a:gd name="T10" fmla="*/ 154 w 218"/>
                  <a:gd name="T11" fmla="*/ 58 h 142"/>
                  <a:gd name="T12" fmla="*/ 31 w 218"/>
                  <a:gd name="T13" fmla="*/ 32 h 142"/>
                  <a:gd name="T14" fmla="*/ 54 w 218"/>
                  <a:gd name="T15" fmla="*/ 18 h 142"/>
                  <a:gd name="T16" fmla="*/ 206 w 218"/>
                  <a:gd name="T17" fmla="*/ 49 h 142"/>
                  <a:gd name="T18" fmla="*/ 206 w 218"/>
                  <a:gd name="T19" fmla="*/ 49 h 142"/>
                  <a:gd name="T20" fmla="*/ 216 w 218"/>
                  <a:gd name="T21" fmla="*/ 44 h 142"/>
                  <a:gd name="T22" fmla="*/ 216 w 218"/>
                  <a:gd name="T23" fmla="*/ 44 h 142"/>
                  <a:gd name="T24" fmla="*/ 218 w 218"/>
                  <a:gd name="T25" fmla="*/ 36 h 142"/>
                  <a:gd name="T26" fmla="*/ 57 w 218"/>
                  <a:gd name="T27" fmla="*/ 3 h 142"/>
                  <a:gd name="T28" fmla="*/ 17 w 218"/>
                  <a:gd name="T29" fmla="*/ 3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8" h="142">
                    <a:moveTo>
                      <a:pt x="17" y="30"/>
                    </a:moveTo>
                    <a:cubicBezTo>
                      <a:pt x="0" y="114"/>
                      <a:pt x="0" y="114"/>
                      <a:pt x="0" y="114"/>
                    </a:cubicBezTo>
                    <a:cubicBezTo>
                      <a:pt x="137" y="142"/>
                      <a:pt x="137" y="142"/>
                      <a:pt x="137" y="142"/>
                    </a:cubicBezTo>
                    <a:cubicBezTo>
                      <a:pt x="140" y="142"/>
                      <a:pt x="144" y="140"/>
                      <a:pt x="145" y="136"/>
                    </a:cubicBezTo>
                    <a:cubicBezTo>
                      <a:pt x="159" y="65"/>
                      <a:pt x="159" y="65"/>
                      <a:pt x="159" y="65"/>
                    </a:cubicBezTo>
                    <a:cubicBezTo>
                      <a:pt x="160" y="62"/>
                      <a:pt x="158" y="58"/>
                      <a:pt x="154" y="58"/>
                    </a:cubicBezTo>
                    <a:cubicBezTo>
                      <a:pt x="31" y="32"/>
                      <a:pt x="31" y="32"/>
                      <a:pt x="31" y="32"/>
                    </a:cubicBezTo>
                    <a:cubicBezTo>
                      <a:pt x="33" y="22"/>
                      <a:pt x="44" y="15"/>
                      <a:pt x="54" y="18"/>
                    </a:cubicBezTo>
                    <a:cubicBezTo>
                      <a:pt x="206" y="49"/>
                      <a:pt x="206" y="49"/>
                      <a:pt x="206" y="49"/>
                    </a:cubicBezTo>
                    <a:cubicBezTo>
                      <a:pt x="206" y="49"/>
                      <a:pt x="206" y="49"/>
                      <a:pt x="206" y="49"/>
                    </a:cubicBezTo>
                    <a:cubicBezTo>
                      <a:pt x="210" y="49"/>
                      <a:pt x="215" y="47"/>
                      <a:pt x="216" y="44"/>
                    </a:cubicBezTo>
                    <a:cubicBezTo>
                      <a:pt x="216" y="44"/>
                      <a:pt x="216" y="44"/>
                      <a:pt x="216" y="44"/>
                    </a:cubicBezTo>
                    <a:cubicBezTo>
                      <a:pt x="218" y="36"/>
                      <a:pt x="218" y="36"/>
                      <a:pt x="218" y="36"/>
                    </a:cubicBezTo>
                    <a:cubicBezTo>
                      <a:pt x="57" y="3"/>
                      <a:pt x="57" y="3"/>
                      <a:pt x="57" y="3"/>
                    </a:cubicBezTo>
                    <a:cubicBezTo>
                      <a:pt x="39" y="0"/>
                      <a:pt x="21" y="11"/>
                      <a:pt x="17" y="30"/>
                    </a:cubicBezTo>
                    <a:close/>
                  </a:path>
                </a:pathLst>
              </a:custGeom>
              <a:solidFill>
                <a:schemeClr val="accent1"/>
              </a:solidFill>
              <a:ln>
                <a:noFill/>
              </a:ln>
              <a:extLst>
                <a:ext uri="{91240B29-F687-4f45-9708-019B960494DF}">
                  <a14:hiddenLine xmlns="" xmlns:lc="http://schemas.openxmlformats.org/drawingml/2006/lockedCanvas" xmlns:p14="http://schemas.microsoft.com/office/powerpoint/2010/main" xmlns:a14="http://schemas.microsoft.com/office/drawing/2010/main" w="9525">
                    <a:solidFill>
                      <a:srgbClr val="000000"/>
                    </a:solidFill>
                    <a:round/>
                    <a:headEnd/>
                    <a:tailEnd/>
                  </a14:hiddenLine>
                </a:ext>
              </a:extLst>
            </p:spPr>
            <p:txBody>
              <a:bodyPr anchor="ctr"/>
              <a:lstStyle/>
              <a:p>
                <a:pPr algn="ctr"/>
                <a:endParaRPr sz="2400" dirty="0">
                  <a:latin typeface="微軟正黑體" panose="020B0604030504040204" pitchFamily="34" charset="-120"/>
                  <a:ea typeface="微軟正黑體" panose="020B0604030504040204" pitchFamily="34" charset="-120"/>
                  <a:cs typeface="+mn-ea"/>
                  <a:sym typeface="微软雅黑 Light" panose="020B0502040204020203" pitchFamily="34" charset="-122"/>
                </a:endParaRPr>
              </a:p>
            </p:txBody>
          </p:sp>
          <p:sp>
            <p:nvSpPr>
              <p:cNvPr id="13" name="Freeform: Shape 91">
                <a:extLst>
                  <a:ext uri="{FF2B5EF4-FFF2-40B4-BE49-F238E27FC236}">
                    <a16:creationId xmlns:a16="http://schemas.microsoft.com/office/drawing/2014/main" id="{1144CF35-7AEE-417B-883A-DAB265828903}"/>
                  </a:ext>
                </a:extLst>
              </p:cNvPr>
              <p:cNvSpPr>
                <a:spLocks/>
              </p:cNvSpPr>
              <p:nvPr/>
            </p:nvSpPr>
            <p:spPr bwMode="auto">
              <a:xfrm>
                <a:off x="993775" y="804863"/>
                <a:ext cx="344488" cy="850900"/>
              </a:xfrm>
              <a:custGeom>
                <a:avLst/>
                <a:gdLst>
                  <a:gd name="T0" fmla="*/ 114 w 217"/>
                  <a:gd name="T1" fmla="*/ 536 h 536"/>
                  <a:gd name="T2" fmla="*/ 217 w 217"/>
                  <a:gd name="T3" fmla="*/ 24 h 536"/>
                  <a:gd name="T4" fmla="*/ 102 w 217"/>
                  <a:gd name="T5" fmla="*/ 0 h 536"/>
                  <a:gd name="T6" fmla="*/ 0 w 217"/>
                  <a:gd name="T7" fmla="*/ 512 h 536"/>
                  <a:gd name="T8" fmla="*/ 114 w 217"/>
                  <a:gd name="T9" fmla="*/ 536 h 536"/>
                </a:gdLst>
                <a:ahLst/>
                <a:cxnLst>
                  <a:cxn ang="0">
                    <a:pos x="T0" y="T1"/>
                  </a:cxn>
                  <a:cxn ang="0">
                    <a:pos x="T2" y="T3"/>
                  </a:cxn>
                  <a:cxn ang="0">
                    <a:pos x="T4" y="T5"/>
                  </a:cxn>
                  <a:cxn ang="0">
                    <a:pos x="T6" y="T7"/>
                  </a:cxn>
                  <a:cxn ang="0">
                    <a:pos x="T8" y="T9"/>
                  </a:cxn>
                </a:cxnLst>
                <a:rect l="0" t="0" r="r" b="b"/>
                <a:pathLst>
                  <a:path w="217" h="536">
                    <a:moveTo>
                      <a:pt x="114" y="536"/>
                    </a:moveTo>
                    <a:lnTo>
                      <a:pt x="217" y="24"/>
                    </a:lnTo>
                    <a:lnTo>
                      <a:pt x="102" y="0"/>
                    </a:lnTo>
                    <a:lnTo>
                      <a:pt x="0" y="512"/>
                    </a:lnTo>
                    <a:lnTo>
                      <a:pt x="114" y="536"/>
                    </a:lnTo>
                    <a:close/>
                  </a:path>
                </a:pathLst>
              </a:custGeom>
              <a:solidFill>
                <a:schemeClr val="accent1">
                  <a:lumMod val="40000"/>
                  <a:lumOff val="60000"/>
                </a:schemeClr>
              </a:solidFill>
              <a:ln>
                <a:noFill/>
              </a:ln>
              <a:extLst>
                <a:ext uri="{91240B29-F687-4f45-9708-019B960494DF}">
                  <a14:hiddenLine xmlns="" xmlns:lc="http://schemas.openxmlformats.org/drawingml/2006/lockedCanvas" xmlns:p14="http://schemas.microsoft.com/office/powerpoint/2010/main" xmlns:a14="http://schemas.microsoft.com/office/drawing/2010/main" w="9525">
                    <a:solidFill>
                      <a:srgbClr val="000000"/>
                    </a:solidFill>
                    <a:round/>
                    <a:headEnd/>
                    <a:tailEnd/>
                  </a14:hiddenLine>
                </a:ext>
              </a:extLst>
            </p:spPr>
            <p:txBody>
              <a:bodyPr anchor="ctr"/>
              <a:lstStyle/>
              <a:p>
                <a:pPr algn="ctr"/>
                <a:endParaRPr sz="2400" dirty="0">
                  <a:latin typeface="微軟正黑體" panose="020B0604030504040204" pitchFamily="34" charset="-120"/>
                  <a:ea typeface="微軟正黑體" panose="020B0604030504040204" pitchFamily="34" charset="-120"/>
                  <a:cs typeface="+mn-ea"/>
                  <a:sym typeface="微软雅黑 Light" panose="020B0502040204020203" pitchFamily="34" charset="-122"/>
                </a:endParaRPr>
              </a:p>
            </p:txBody>
          </p:sp>
        </p:grpSp>
      </p:grpSp>
      <p:sp>
        <p:nvSpPr>
          <p:cNvPr id="36" name="文字方塊 35">
            <a:extLst>
              <a:ext uri="{FF2B5EF4-FFF2-40B4-BE49-F238E27FC236}">
                <a16:creationId xmlns:a16="http://schemas.microsoft.com/office/drawing/2014/main" id="{DEABB916-9C14-42C3-9C57-4269B0D2F175}"/>
              </a:ext>
            </a:extLst>
          </p:cNvPr>
          <p:cNvSpPr txBox="1"/>
          <p:nvPr/>
        </p:nvSpPr>
        <p:spPr>
          <a:xfrm>
            <a:off x="0" y="242008"/>
            <a:ext cx="12192000" cy="830997"/>
          </a:xfrm>
          <a:prstGeom prst="rect">
            <a:avLst/>
          </a:prstGeom>
          <a:noFill/>
        </p:spPr>
        <p:txBody>
          <a:bodyPr wrap="square" rtlCol="0">
            <a:spAutoFit/>
          </a:bodyPr>
          <a:lstStyle/>
          <a:p>
            <a:pPr algn="ctr"/>
            <a:r>
              <a:rPr lang="en-US" altLang="zh-TW" sz="4800" b="1" dirty="0">
                <a:solidFill>
                  <a:schemeClr val="tx1">
                    <a:lumMod val="65000"/>
                    <a:lumOff val="35000"/>
                  </a:schemeClr>
                </a:solidFill>
                <a:latin typeface="微軟正黑體" panose="020B0604030504040204" pitchFamily="34" charset="-120"/>
                <a:ea typeface="微軟正黑體" panose="020B0604030504040204" pitchFamily="34" charset="-120"/>
              </a:rPr>
              <a:t>STEP.5</a:t>
            </a: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 盤查資料保存</a:t>
            </a:r>
          </a:p>
        </p:txBody>
      </p:sp>
      <p:pic>
        <p:nvPicPr>
          <p:cNvPr id="38" name="圖形 37">
            <a:extLst>
              <a:ext uri="{FF2B5EF4-FFF2-40B4-BE49-F238E27FC236}">
                <a16:creationId xmlns:a16="http://schemas.microsoft.com/office/drawing/2014/main" id="{C1DF46B3-84B0-4021-86E6-B85396B858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2963" y="183098"/>
            <a:ext cx="1791313" cy="551629"/>
          </a:xfrm>
          <a:prstGeom prst="rect">
            <a:avLst/>
          </a:prstGeom>
        </p:spPr>
      </p:pic>
    </p:spTree>
    <p:extLst>
      <p:ext uri="{BB962C8B-B14F-4D97-AF65-F5344CB8AC3E}">
        <p14:creationId xmlns:p14="http://schemas.microsoft.com/office/powerpoint/2010/main" val="3143971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E305889-06C5-4EB0-A423-9C59114DFB98}"/>
              </a:ext>
            </a:extLst>
          </p:cNvPr>
          <p:cNvSpPr/>
          <p:nvPr/>
        </p:nvSpPr>
        <p:spPr>
          <a:xfrm>
            <a:off x="7284568" y="2530386"/>
            <a:ext cx="2745257" cy="3644192"/>
          </a:xfrm>
          <a:prstGeom prst="rect">
            <a:avLst/>
          </a:prstGeom>
          <a:solidFill>
            <a:srgbClr val="F1FCFB"/>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 name="圖片 2">
            <a:extLst>
              <a:ext uri="{FF2B5EF4-FFF2-40B4-BE49-F238E27FC236}">
                <a16:creationId xmlns:a16="http://schemas.microsoft.com/office/drawing/2014/main" id="{CE5050C4-1EC3-405A-AA2D-7FDDA137AFF8}"/>
              </a:ext>
            </a:extLst>
          </p:cNvPr>
          <p:cNvPicPr>
            <a:picLocks noChangeAspect="1"/>
          </p:cNvPicPr>
          <p:nvPr/>
        </p:nvPicPr>
        <p:blipFill rotWithShape="1">
          <a:blip r:embed="rId2"/>
          <a:srcRect l="1544" t="20421" r="2022" b="5429"/>
          <a:stretch/>
        </p:blipFill>
        <p:spPr>
          <a:xfrm>
            <a:off x="1543072" y="2870201"/>
            <a:ext cx="4947837" cy="2140014"/>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4" name="文字方塊 3">
            <a:extLst>
              <a:ext uri="{FF2B5EF4-FFF2-40B4-BE49-F238E27FC236}">
                <a16:creationId xmlns:a16="http://schemas.microsoft.com/office/drawing/2014/main" id="{BC620DD2-4990-42E2-ACAE-2706D78F313C}"/>
              </a:ext>
            </a:extLst>
          </p:cNvPr>
          <p:cNvSpPr txBox="1"/>
          <p:nvPr/>
        </p:nvSpPr>
        <p:spPr>
          <a:xfrm>
            <a:off x="1343047" y="5314178"/>
            <a:ext cx="5060928" cy="899798"/>
          </a:xfrm>
          <a:prstGeom prst="rect">
            <a:avLst/>
          </a:prstGeom>
          <a:noFill/>
        </p:spPr>
        <p:txBody>
          <a:bodyPr wrap="square">
            <a:spAutoFit/>
          </a:bodyPr>
          <a:lstStyle/>
          <a:p>
            <a:pPr marL="457200" indent="-457200">
              <a:lnSpc>
                <a:spcPct val="114000"/>
              </a:lnSpc>
              <a:spcBef>
                <a:spcPts val="800"/>
              </a:spcBef>
              <a:spcAft>
                <a:spcPts val="800"/>
              </a:spcAft>
              <a:buFont typeface="Wingdings" panose="05000000000000000000" pitchFamily="2" charset="2"/>
              <a:buChar char="p"/>
            </a:pPr>
            <a:r>
              <a:rPr lang="zh-TW" altLang="en-US" sz="2400" dirty="0">
                <a:solidFill>
                  <a:schemeClr val="tx1">
                    <a:lumMod val="65000"/>
                    <a:lumOff val="35000"/>
                  </a:schemeClr>
                </a:solidFill>
                <a:latin typeface="微軟正黑體" panose="020B0604030504040204" pitchFamily="34" charset="-120"/>
                <a:ea typeface="微軟正黑體" panose="020B0604030504040204" pitchFamily="34" charset="-120"/>
              </a:rPr>
              <a:t>盤查報告書須注意符合管理辦法第</a:t>
            </a:r>
            <a:r>
              <a:rPr lang="en-US" altLang="zh-TW" sz="2400" dirty="0">
                <a:solidFill>
                  <a:schemeClr val="tx1">
                    <a:lumMod val="65000"/>
                    <a:lumOff val="35000"/>
                  </a:schemeClr>
                </a:solidFill>
                <a:latin typeface="微軟正黑體" panose="020B0604030504040204" pitchFamily="34" charset="-120"/>
                <a:ea typeface="微軟正黑體" panose="020B0604030504040204" pitchFamily="34" charset="-120"/>
              </a:rPr>
              <a:t>7</a:t>
            </a:r>
            <a:r>
              <a:rPr lang="zh-TW" altLang="en-US" sz="2400" dirty="0">
                <a:solidFill>
                  <a:schemeClr val="tx1">
                    <a:lumMod val="65000"/>
                    <a:lumOff val="35000"/>
                  </a:schemeClr>
                </a:solidFill>
                <a:latin typeface="微軟正黑體" panose="020B0604030504040204" pitchFamily="34" charset="-120"/>
                <a:ea typeface="微軟正黑體" panose="020B0604030504040204" pitchFamily="34" charset="-120"/>
              </a:rPr>
              <a:t>條規定事項</a:t>
            </a:r>
          </a:p>
        </p:txBody>
      </p:sp>
      <p:sp>
        <p:nvSpPr>
          <p:cNvPr id="5" name="文字方塊 4">
            <a:extLst>
              <a:ext uri="{FF2B5EF4-FFF2-40B4-BE49-F238E27FC236}">
                <a16:creationId xmlns:a16="http://schemas.microsoft.com/office/drawing/2014/main" id="{E3C904F2-65FB-4F80-BAEC-3C55700B1254}"/>
              </a:ext>
            </a:extLst>
          </p:cNvPr>
          <p:cNvSpPr txBox="1"/>
          <p:nvPr/>
        </p:nvSpPr>
        <p:spPr>
          <a:xfrm>
            <a:off x="824619" y="1294102"/>
            <a:ext cx="9935581" cy="1647246"/>
          </a:xfrm>
          <a:prstGeom prst="rect">
            <a:avLst/>
          </a:prstGeom>
          <a:noFill/>
        </p:spPr>
        <p:txBody>
          <a:bodyPr wrap="square">
            <a:spAutoFit/>
          </a:bodyPr>
          <a:lstStyle/>
          <a:p>
            <a:pPr marL="457200" indent="-457200">
              <a:lnSpc>
                <a:spcPct val="114000"/>
              </a:lnSpc>
              <a:spcBef>
                <a:spcPts val="800"/>
              </a:spcBef>
              <a:spcAft>
                <a:spcPts val="800"/>
              </a:spcAft>
              <a:buBlip>
                <a:blip r:embed="rId3"/>
              </a:buBlip>
            </a:pP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排放量清冊及盤查報告書應登錄於「事業溫室氣體排放量資訊平台」</a:t>
            </a:r>
            <a:endPar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marL="457200" indent="-457200">
              <a:lnSpc>
                <a:spcPct val="114000"/>
              </a:lnSpc>
              <a:spcBef>
                <a:spcPts val="800"/>
              </a:spcBef>
              <a:spcAft>
                <a:spcPts val="800"/>
              </a:spcAft>
              <a:buBlip>
                <a:blip r:embed="rId3"/>
              </a:buBlip>
            </a:pP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排放量清冊及盤查報告書應經取得中央主管機關許可之查驗機構查驗</a:t>
            </a:r>
            <a:endPar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algn="l">
              <a:lnSpc>
                <a:spcPct val="150000"/>
              </a:lnSpc>
            </a:pPr>
            <a:endParaRPr lang="zh-TW" altLang="en-US" sz="2000" b="1" dirty="0">
              <a:solidFill>
                <a:schemeClr val="bg2">
                  <a:lumMod val="25000"/>
                </a:schemeClr>
              </a:solidFill>
              <a:latin typeface="微軟正黑體" panose="020B0604030504040204" pitchFamily="34" charset="-120"/>
              <a:ea typeface="微軟正黑體" panose="020B0604030504040204" pitchFamily="34" charset="-120"/>
            </a:endParaRPr>
          </a:p>
        </p:txBody>
      </p:sp>
      <p:sp>
        <p:nvSpPr>
          <p:cNvPr id="6" name="文字方塊 5">
            <a:extLst>
              <a:ext uri="{FF2B5EF4-FFF2-40B4-BE49-F238E27FC236}">
                <a16:creationId xmlns:a16="http://schemas.microsoft.com/office/drawing/2014/main" id="{F1BFB1F4-E881-4F8C-B9F7-D868E1316007}"/>
              </a:ext>
            </a:extLst>
          </p:cNvPr>
          <p:cNvSpPr txBox="1"/>
          <p:nvPr/>
        </p:nvSpPr>
        <p:spPr>
          <a:xfrm>
            <a:off x="7248708" y="2636627"/>
            <a:ext cx="2836585" cy="3285515"/>
          </a:xfrm>
          <a:prstGeom prst="rect">
            <a:avLst/>
          </a:prstGeom>
          <a:noFill/>
        </p:spPr>
        <p:txBody>
          <a:bodyPr wrap="square" rtlCol="0">
            <a:spAutoFit/>
          </a:bodyPr>
          <a:lstStyle/>
          <a:p>
            <a:endParaRPr lang="en-US" altLang="zh-TW"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a:p>
            <a:pPr algn="ctr">
              <a:lnSpc>
                <a:spcPct val="150000"/>
              </a:lnSpc>
            </a:pPr>
            <a:r>
              <a:rPr lang="zh-TW" altLang="en-US" sz="1600" dirty="0">
                <a:latin typeface="微軟正黑體" panose="020B0604030504040204" pitchFamily="34" charset="-120"/>
                <a:ea typeface="微軟正黑體" panose="020B0604030504040204" pitchFamily="34" charset="-120"/>
              </a:rPr>
              <a:t>環保股份有限公司</a:t>
            </a:r>
            <a:endParaRPr lang="en-US" altLang="zh-TW" sz="1600" dirty="0">
              <a:latin typeface="微軟正黑體" panose="020B0604030504040204" pitchFamily="34" charset="-120"/>
              <a:ea typeface="微軟正黑體" panose="020B0604030504040204" pitchFamily="34" charset="-120"/>
            </a:endParaRPr>
          </a:p>
          <a:p>
            <a:pPr algn="ctr">
              <a:lnSpc>
                <a:spcPct val="150000"/>
              </a:lnSpc>
            </a:pPr>
            <a:r>
              <a:rPr lang="en-US" altLang="zh-TW" sz="1600" dirty="0">
                <a:latin typeface="微軟正黑體" panose="020B0604030504040204" pitchFamily="34" charset="-120"/>
                <a:ea typeface="微軟正黑體" panose="020B0604030504040204" pitchFamily="34" charset="-120"/>
              </a:rPr>
              <a:t>114</a:t>
            </a:r>
            <a:r>
              <a:rPr lang="zh-TW" altLang="en-US" sz="1600" dirty="0">
                <a:latin typeface="微軟正黑體" panose="020B0604030504040204" pitchFamily="34" charset="-120"/>
                <a:ea typeface="微軟正黑體" panose="020B0604030504040204" pitchFamily="34" charset="-120"/>
              </a:rPr>
              <a:t>年度溫室氣體盤查報告書</a:t>
            </a:r>
            <a:endParaRPr lang="en-US" altLang="zh-TW" sz="1600" dirty="0">
              <a:latin typeface="微軟正黑體" panose="020B0604030504040204" pitchFamily="34" charset="-120"/>
              <a:ea typeface="微軟正黑體" panose="020B0604030504040204" pitchFamily="34" charset="-120"/>
            </a:endParaRPr>
          </a:p>
          <a:p>
            <a:pPr algn="ctr"/>
            <a:endParaRPr lang="en-US" altLang="zh-TW" dirty="0">
              <a:latin typeface="微軟正黑體" panose="020B0604030504040204" pitchFamily="34" charset="-120"/>
              <a:ea typeface="微軟正黑體" panose="020B0604030504040204" pitchFamily="34" charset="-120"/>
            </a:endParaRPr>
          </a:p>
          <a:p>
            <a:pPr algn="ctr"/>
            <a:endParaRPr lang="en-US" altLang="zh-TW" dirty="0">
              <a:latin typeface="微軟正黑體" panose="020B0604030504040204" pitchFamily="34" charset="-120"/>
              <a:ea typeface="微軟正黑體" panose="020B0604030504040204" pitchFamily="34" charset="-120"/>
            </a:endParaRPr>
          </a:p>
          <a:p>
            <a:pPr algn="ctr"/>
            <a:endParaRPr lang="en-US" altLang="zh-TW" dirty="0">
              <a:latin typeface="微軟正黑體" panose="020B0604030504040204" pitchFamily="34" charset="-120"/>
              <a:ea typeface="微軟正黑體" panose="020B0604030504040204" pitchFamily="34" charset="-120"/>
            </a:endParaRPr>
          </a:p>
          <a:p>
            <a:pPr algn="ctr"/>
            <a:endParaRPr lang="en-US" altLang="zh-TW" dirty="0">
              <a:latin typeface="微軟正黑體" panose="020B0604030504040204" pitchFamily="34" charset="-120"/>
              <a:ea typeface="微軟正黑體" panose="020B0604030504040204" pitchFamily="34" charset="-120"/>
            </a:endParaRPr>
          </a:p>
          <a:p>
            <a:pPr algn="ctr"/>
            <a:endParaRPr lang="en-US" altLang="zh-TW" dirty="0">
              <a:latin typeface="微軟正黑體" panose="020B0604030504040204" pitchFamily="34" charset="-120"/>
              <a:ea typeface="微軟正黑體" panose="020B0604030504040204" pitchFamily="34" charset="-120"/>
            </a:endParaRPr>
          </a:p>
          <a:p>
            <a:pPr algn="ctr"/>
            <a:endParaRPr lang="en-US" altLang="zh-TW" sz="1200" dirty="0">
              <a:latin typeface="微軟正黑體" panose="020B0604030504040204" pitchFamily="34" charset="-120"/>
              <a:ea typeface="微軟正黑體" panose="020B0604030504040204" pitchFamily="34" charset="-120"/>
            </a:endParaRPr>
          </a:p>
          <a:p>
            <a:pPr algn="ctr"/>
            <a:r>
              <a:rPr lang="zh-TW" altLang="en-US" sz="1050" dirty="0">
                <a:latin typeface="微軟正黑體" panose="020B0604030504040204" pitchFamily="34" charset="-120"/>
                <a:ea typeface="微軟正黑體" panose="020B0604030504040204" pitchFamily="34" charset="-120"/>
              </a:rPr>
              <a:t>盤查期間：</a:t>
            </a:r>
            <a:r>
              <a:rPr lang="en-US" altLang="zh-TW" sz="1050" dirty="0">
                <a:latin typeface="微軟正黑體" panose="020B0604030504040204" pitchFamily="34" charset="-120"/>
                <a:ea typeface="微軟正黑體" panose="020B0604030504040204" pitchFamily="34" charset="-120"/>
              </a:rPr>
              <a:t>114</a:t>
            </a:r>
            <a:r>
              <a:rPr lang="zh-TW" altLang="en-US" sz="1050" dirty="0">
                <a:latin typeface="微軟正黑體" panose="020B0604030504040204" pitchFamily="34" charset="-120"/>
                <a:ea typeface="微軟正黑體" panose="020B0604030504040204" pitchFamily="34" charset="-120"/>
              </a:rPr>
              <a:t>年</a:t>
            </a:r>
            <a:r>
              <a:rPr lang="en-US" altLang="zh-TW" sz="1050" dirty="0">
                <a:latin typeface="微軟正黑體" panose="020B0604030504040204" pitchFamily="34" charset="-120"/>
                <a:ea typeface="微軟正黑體" panose="020B0604030504040204" pitchFamily="34" charset="-120"/>
              </a:rPr>
              <a:t>1</a:t>
            </a:r>
            <a:r>
              <a:rPr lang="zh-TW" altLang="en-US" sz="1050" dirty="0">
                <a:latin typeface="微軟正黑體" panose="020B0604030504040204" pitchFamily="34" charset="-120"/>
                <a:ea typeface="微軟正黑體" panose="020B0604030504040204" pitchFamily="34" charset="-120"/>
              </a:rPr>
              <a:t>月</a:t>
            </a:r>
            <a:r>
              <a:rPr lang="en-US" altLang="zh-TW" sz="1050" dirty="0">
                <a:latin typeface="微軟正黑體" panose="020B0604030504040204" pitchFamily="34" charset="-120"/>
                <a:ea typeface="微軟正黑體" panose="020B0604030504040204" pitchFamily="34" charset="-120"/>
              </a:rPr>
              <a:t>1</a:t>
            </a:r>
            <a:r>
              <a:rPr lang="zh-TW" altLang="en-US" sz="1050" dirty="0">
                <a:latin typeface="微軟正黑體" panose="020B0604030504040204" pitchFamily="34" charset="-120"/>
                <a:ea typeface="微軟正黑體" panose="020B0604030504040204" pitchFamily="34" charset="-120"/>
              </a:rPr>
              <a:t>日至</a:t>
            </a:r>
            <a:r>
              <a:rPr lang="en-US" altLang="zh-TW" sz="1050" dirty="0">
                <a:latin typeface="微軟正黑體" panose="020B0604030504040204" pitchFamily="34" charset="-120"/>
                <a:ea typeface="微軟正黑體" panose="020B0604030504040204" pitchFamily="34" charset="-120"/>
              </a:rPr>
              <a:t>114</a:t>
            </a:r>
            <a:r>
              <a:rPr lang="zh-TW" altLang="en-US" sz="1050" dirty="0">
                <a:latin typeface="微軟正黑體" panose="020B0604030504040204" pitchFamily="34" charset="-120"/>
                <a:ea typeface="微軟正黑體" panose="020B0604030504040204" pitchFamily="34" charset="-120"/>
              </a:rPr>
              <a:t>年</a:t>
            </a:r>
            <a:r>
              <a:rPr lang="en-US" altLang="zh-TW" sz="1050" dirty="0">
                <a:latin typeface="微軟正黑體" panose="020B0604030504040204" pitchFamily="34" charset="-120"/>
                <a:ea typeface="微軟正黑體" panose="020B0604030504040204" pitchFamily="34" charset="-120"/>
              </a:rPr>
              <a:t>12</a:t>
            </a:r>
            <a:r>
              <a:rPr lang="zh-TW" altLang="en-US" sz="1050" dirty="0">
                <a:latin typeface="微軟正黑體" panose="020B0604030504040204" pitchFamily="34" charset="-120"/>
                <a:ea typeface="微軟正黑體" panose="020B0604030504040204" pitchFamily="34" charset="-120"/>
              </a:rPr>
              <a:t>月</a:t>
            </a:r>
            <a:r>
              <a:rPr lang="en-US" altLang="zh-TW" sz="1050" dirty="0">
                <a:latin typeface="微軟正黑體" panose="020B0604030504040204" pitchFamily="34" charset="-120"/>
                <a:ea typeface="微軟正黑體" panose="020B0604030504040204" pitchFamily="34" charset="-120"/>
              </a:rPr>
              <a:t>31</a:t>
            </a:r>
            <a:r>
              <a:rPr lang="zh-TW" altLang="en-US" sz="1050" dirty="0">
                <a:latin typeface="微軟正黑體" panose="020B0604030504040204" pitchFamily="34" charset="-120"/>
                <a:ea typeface="微軟正黑體" panose="020B0604030504040204" pitchFamily="34" charset="-120"/>
              </a:rPr>
              <a:t>日</a:t>
            </a:r>
            <a:endParaRPr lang="en-US" altLang="zh-TW" sz="1050" dirty="0">
              <a:latin typeface="微軟正黑體" panose="020B0604030504040204" pitchFamily="34" charset="-120"/>
              <a:ea typeface="微軟正黑體" panose="020B0604030504040204" pitchFamily="34" charset="-120"/>
            </a:endParaRPr>
          </a:p>
          <a:p>
            <a:pPr algn="ctr"/>
            <a:r>
              <a:rPr lang="zh-TW" altLang="en-US" sz="1100" dirty="0">
                <a:latin typeface="微軟正黑體" panose="020B0604030504040204" pitchFamily="34" charset="-120"/>
                <a:ea typeface="微軟正黑體" panose="020B0604030504040204" pitchFamily="34" charset="-120"/>
              </a:rPr>
              <a:t>出版日期：</a:t>
            </a:r>
            <a:r>
              <a:rPr lang="en-US" altLang="zh-TW" sz="1100" dirty="0">
                <a:latin typeface="微軟正黑體" panose="020B0604030504040204" pitchFamily="34" charset="-120"/>
                <a:ea typeface="微軟正黑體" panose="020B0604030504040204" pitchFamily="34" charset="-120"/>
              </a:rPr>
              <a:t>115</a:t>
            </a:r>
            <a:r>
              <a:rPr lang="zh-TW" altLang="en-US" sz="1100" dirty="0">
                <a:latin typeface="微軟正黑體" panose="020B0604030504040204" pitchFamily="34" charset="-120"/>
                <a:ea typeface="微軟正黑體" panose="020B0604030504040204" pitchFamily="34" charset="-120"/>
              </a:rPr>
              <a:t>年</a:t>
            </a:r>
            <a:r>
              <a:rPr lang="en-US" altLang="zh-TW" sz="1100" dirty="0">
                <a:latin typeface="微軟正黑體" panose="020B0604030504040204" pitchFamily="34" charset="-120"/>
                <a:ea typeface="微軟正黑體" panose="020B0604030504040204" pitchFamily="34" charset="-120"/>
              </a:rPr>
              <a:t>4</a:t>
            </a:r>
            <a:r>
              <a:rPr lang="zh-TW" altLang="en-US" sz="1100" dirty="0">
                <a:latin typeface="微軟正黑體" panose="020B0604030504040204" pitchFamily="34" charset="-120"/>
                <a:ea typeface="微軟正黑體" panose="020B0604030504040204" pitchFamily="34" charset="-120"/>
              </a:rPr>
              <a:t>月</a:t>
            </a:r>
            <a:r>
              <a:rPr lang="en-US" altLang="zh-TW" sz="1100" dirty="0">
                <a:latin typeface="微軟正黑體" panose="020B0604030504040204" pitchFamily="34" charset="-120"/>
                <a:ea typeface="微軟正黑體" panose="020B0604030504040204" pitchFamily="34" charset="-120"/>
              </a:rPr>
              <a:t>30</a:t>
            </a:r>
            <a:r>
              <a:rPr lang="zh-TW" altLang="en-US" sz="1100" dirty="0">
                <a:latin typeface="微軟正黑體" panose="020B0604030504040204" pitchFamily="34" charset="-120"/>
                <a:ea typeface="微軟正黑體" panose="020B0604030504040204" pitchFamily="34" charset="-120"/>
              </a:rPr>
              <a:t>日</a:t>
            </a:r>
          </a:p>
        </p:txBody>
      </p:sp>
      <p:grpSp>
        <p:nvGrpSpPr>
          <p:cNvPr id="7" name="群組 6">
            <a:extLst>
              <a:ext uri="{FF2B5EF4-FFF2-40B4-BE49-F238E27FC236}">
                <a16:creationId xmlns:a16="http://schemas.microsoft.com/office/drawing/2014/main" id="{5CA4B4B1-1456-4E31-A879-49E6CD894D0D}"/>
              </a:ext>
            </a:extLst>
          </p:cNvPr>
          <p:cNvGrpSpPr/>
          <p:nvPr/>
        </p:nvGrpSpPr>
        <p:grpSpPr>
          <a:xfrm>
            <a:off x="8157307" y="4239705"/>
            <a:ext cx="999778" cy="885519"/>
            <a:chOff x="1259629" y="1995485"/>
            <a:chExt cx="953581" cy="844601"/>
          </a:xfrm>
        </p:grpSpPr>
        <p:pic>
          <p:nvPicPr>
            <p:cNvPr id="8" name="圖形 7">
              <a:extLst>
                <a:ext uri="{FF2B5EF4-FFF2-40B4-BE49-F238E27FC236}">
                  <a16:creationId xmlns:a16="http://schemas.microsoft.com/office/drawing/2014/main" id="{99F29FD6-6135-43C5-85C5-E08B8867DE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9629" y="1995485"/>
              <a:ext cx="953581" cy="844601"/>
            </a:xfrm>
            <a:prstGeom prst="rect">
              <a:avLst/>
            </a:prstGeom>
          </p:spPr>
        </p:pic>
        <p:pic>
          <p:nvPicPr>
            <p:cNvPr id="9" name="圖形 8">
              <a:extLst>
                <a:ext uri="{FF2B5EF4-FFF2-40B4-BE49-F238E27FC236}">
                  <a16:creationId xmlns:a16="http://schemas.microsoft.com/office/drawing/2014/main" id="{AC193BE0-151F-480E-A6B2-A788630287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02486" y="2094208"/>
              <a:ext cx="623758" cy="599767"/>
            </a:xfrm>
            <a:prstGeom prst="rect">
              <a:avLst/>
            </a:prstGeom>
          </p:spPr>
        </p:pic>
      </p:grpSp>
      <p:sp>
        <p:nvSpPr>
          <p:cNvPr id="11" name="文字方塊 10">
            <a:extLst>
              <a:ext uri="{FF2B5EF4-FFF2-40B4-BE49-F238E27FC236}">
                <a16:creationId xmlns:a16="http://schemas.microsoft.com/office/drawing/2014/main" id="{E4A62089-F52D-40D1-8479-8BB248CD8DD8}"/>
              </a:ext>
            </a:extLst>
          </p:cNvPr>
          <p:cNvSpPr txBox="1"/>
          <p:nvPr/>
        </p:nvSpPr>
        <p:spPr>
          <a:xfrm>
            <a:off x="0" y="242008"/>
            <a:ext cx="12192000" cy="830997"/>
          </a:xfrm>
          <a:prstGeom prst="rect">
            <a:avLst/>
          </a:prstGeom>
          <a:noFill/>
        </p:spPr>
        <p:txBody>
          <a:bodyPr wrap="square" rtlCol="0">
            <a:spAutoFit/>
          </a:bodyPr>
          <a:lstStyle/>
          <a:p>
            <a:pPr algn="ctr"/>
            <a:r>
              <a:rPr lang="en-US" altLang="zh-TW" sz="4800" b="1" dirty="0">
                <a:solidFill>
                  <a:schemeClr val="tx1">
                    <a:lumMod val="65000"/>
                    <a:lumOff val="35000"/>
                  </a:schemeClr>
                </a:solidFill>
                <a:latin typeface="微軟正黑體" panose="020B0604030504040204" pitchFamily="34" charset="-120"/>
                <a:ea typeface="微軟正黑體" panose="020B0604030504040204" pitchFamily="34" charset="-120"/>
              </a:rPr>
              <a:t>STEP.6</a:t>
            </a: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 排放量清冊及盤查報告書撰寫</a:t>
            </a:r>
          </a:p>
        </p:txBody>
      </p:sp>
      <p:pic>
        <p:nvPicPr>
          <p:cNvPr id="13" name="圖形 12">
            <a:extLst>
              <a:ext uri="{FF2B5EF4-FFF2-40B4-BE49-F238E27FC236}">
                <a16:creationId xmlns:a16="http://schemas.microsoft.com/office/drawing/2014/main" id="{E51FF9D1-8BDB-4F30-8BF7-B874DCB3CDA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2963" y="183098"/>
            <a:ext cx="1791313" cy="551629"/>
          </a:xfrm>
          <a:prstGeom prst="rect">
            <a:avLst/>
          </a:prstGeom>
        </p:spPr>
      </p:pic>
    </p:spTree>
    <p:extLst>
      <p:ext uri="{BB962C8B-B14F-4D97-AF65-F5344CB8AC3E}">
        <p14:creationId xmlns:p14="http://schemas.microsoft.com/office/powerpoint/2010/main" val="11645579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投影片編號版面配置區 8">
            <a:extLst>
              <a:ext uri="{FF2B5EF4-FFF2-40B4-BE49-F238E27FC236}">
                <a16:creationId xmlns:a16="http://schemas.microsoft.com/office/drawing/2014/main" id="{E56960AA-7EA9-4DB5-899B-D557CD1D0262}"/>
              </a:ext>
            </a:extLst>
          </p:cNvPr>
          <p:cNvSpPr txBox="1">
            <a:spLocks/>
          </p:cNvSpPr>
          <p:nvPr/>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01CC4-3E67-4728-A622-C7FB40383D11}" type="slidenum">
              <a:rPr lang="zh-TW" altLang="en-US" sz="1600" smtClean="0">
                <a:solidFill>
                  <a:schemeClr val="tx1">
                    <a:lumMod val="65000"/>
                    <a:lumOff val="35000"/>
                  </a:schemeClr>
                </a:solidFill>
                <a:latin typeface="微軟正黑體" panose="020B0604030504040204" pitchFamily="34" charset="-120"/>
                <a:ea typeface="微軟正黑體" panose="020B0604030504040204" pitchFamily="34" charset="-120"/>
              </a:rPr>
              <a:pPr/>
              <a:t>78</a:t>
            </a:fld>
            <a:endParaRPr lang="zh-TW" altLang="en-US" sz="16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pic>
        <p:nvPicPr>
          <p:cNvPr id="9" name="圖片 8" descr="畫面剪輯">
            <a:extLst>
              <a:ext uri="{FF2B5EF4-FFF2-40B4-BE49-F238E27FC236}">
                <a16:creationId xmlns:a16="http://schemas.microsoft.com/office/drawing/2014/main" id="{FDB93EF7-FC87-451C-8A73-0576A3A438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1366" y="3619905"/>
            <a:ext cx="7826400" cy="459593"/>
          </a:xfrm>
          <a:prstGeom prst="rect">
            <a:avLst/>
          </a:prstGeom>
        </p:spPr>
      </p:pic>
      <p:pic>
        <p:nvPicPr>
          <p:cNvPr id="10" name="圖片 9" descr="畫面剪輯">
            <a:extLst>
              <a:ext uri="{FF2B5EF4-FFF2-40B4-BE49-F238E27FC236}">
                <a16:creationId xmlns:a16="http://schemas.microsoft.com/office/drawing/2014/main" id="{7C7741FC-449D-4A8D-AAA0-EF6650F6A5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7516" y="5942754"/>
            <a:ext cx="962821" cy="361058"/>
          </a:xfrm>
          <a:prstGeom prst="rect">
            <a:avLst/>
          </a:prstGeom>
        </p:spPr>
      </p:pic>
      <p:pic>
        <p:nvPicPr>
          <p:cNvPr id="11" name="圖片 10" descr="畫面剪輯">
            <a:extLst>
              <a:ext uri="{FF2B5EF4-FFF2-40B4-BE49-F238E27FC236}">
                <a16:creationId xmlns:a16="http://schemas.microsoft.com/office/drawing/2014/main" id="{8F0A1C8C-38FA-4E39-A4BF-B3E9EAB7E592}"/>
              </a:ext>
            </a:extLst>
          </p:cNvPr>
          <p:cNvPicPr>
            <a:picLocks noChangeAspect="1"/>
          </p:cNvPicPr>
          <p:nvPr/>
        </p:nvPicPr>
        <p:blipFill rotWithShape="1">
          <a:blip r:embed="rId4">
            <a:extLst>
              <a:ext uri="{28A0092B-C50C-407E-A947-70E740481C1C}">
                <a14:useLocalDpi xmlns:a14="http://schemas.microsoft.com/office/drawing/2010/main" val="0"/>
              </a:ext>
            </a:extLst>
          </a:blip>
          <a:srcRect l="32598" r="36575" b="70415"/>
          <a:stretch/>
        </p:blipFill>
        <p:spPr>
          <a:xfrm>
            <a:off x="195209" y="1266696"/>
            <a:ext cx="3455377" cy="2028938"/>
          </a:xfrm>
          <a:prstGeom prst="rect">
            <a:avLst/>
          </a:prstGeom>
        </p:spPr>
      </p:pic>
      <p:pic>
        <p:nvPicPr>
          <p:cNvPr id="12" name="圖片 11" descr="畫面剪輯">
            <a:extLst>
              <a:ext uri="{FF2B5EF4-FFF2-40B4-BE49-F238E27FC236}">
                <a16:creationId xmlns:a16="http://schemas.microsoft.com/office/drawing/2014/main" id="{661130BB-0FED-4285-8650-950B6E1A31FB}"/>
              </a:ext>
            </a:extLst>
          </p:cNvPr>
          <p:cNvPicPr>
            <a:picLocks noChangeAspect="1"/>
          </p:cNvPicPr>
          <p:nvPr/>
        </p:nvPicPr>
        <p:blipFill rotWithShape="1">
          <a:blip r:embed="rId5">
            <a:extLst>
              <a:ext uri="{28A0092B-C50C-407E-A947-70E740481C1C}">
                <a14:useLocalDpi xmlns:a14="http://schemas.microsoft.com/office/drawing/2010/main" val="0"/>
              </a:ext>
            </a:extLst>
          </a:blip>
          <a:srcRect l="5767" t="24259" r="4928" b="34769"/>
          <a:stretch/>
        </p:blipFill>
        <p:spPr>
          <a:xfrm>
            <a:off x="3921366" y="1430572"/>
            <a:ext cx="7824917" cy="2226087"/>
          </a:xfrm>
          <a:prstGeom prst="rect">
            <a:avLst/>
          </a:prstGeom>
          <a:ln w="25400">
            <a:noFill/>
          </a:ln>
        </p:spPr>
      </p:pic>
      <p:sp>
        <p:nvSpPr>
          <p:cNvPr id="13" name="矩形圖說文字 11">
            <a:extLst>
              <a:ext uri="{FF2B5EF4-FFF2-40B4-BE49-F238E27FC236}">
                <a16:creationId xmlns:a16="http://schemas.microsoft.com/office/drawing/2014/main" id="{D32531A7-584A-495D-90D5-FD9FF14B5C1E}"/>
              </a:ext>
            </a:extLst>
          </p:cNvPr>
          <p:cNvSpPr/>
          <p:nvPr/>
        </p:nvSpPr>
        <p:spPr>
          <a:xfrm>
            <a:off x="1353609" y="2964239"/>
            <a:ext cx="2209388" cy="433266"/>
          </a:xfrm>
          <a:prstGeom prst="wedgeRectCallout">
            <a:avLst>
              <a:gd name="adj1" fmla="val 20998"/>
              <a:gd name="adj2" fmla="val -106097"/>
            </a:avLst>
          </a:prstGeom>
          <a:solidFill>
            <a:schemeClr val="accent4">
              <a:lumMod val="20000"/>
              <a:lumOff val="80000"/>
            </a:schemeClr>
          </a:solidFill>
          <a:ln w="19050" cap="flat" cmpd="sng" algn="ctr">
            <a:solidFill>
              <a:schemeClr val="accent6">
                <a:lumMod val="75000"/>
              </a:scheme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98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點選</a:t>
            </a:r>
            <a:r>
              <a:rPr kumimoji="0" lang="en-US" altLang="zh-TW" sz="198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a:t>
            </a:r>
            <a:r>
              <a:rPr kumimoji="0" lang="zh-TW" altLang="en-US" sz="1980" b="1" i="0" u="none" strike="noStrike" kern="0" cap="none" spc="0" normalizeH="0" baseline="0" noProof="0" dirty="0">
                <a:ln>
                  <a:noFill/>
                </a:ln>
                <a:solidFill>
                  <a:schemeClr val="accent1"/>
                </a:solidFill>
                <a:effectLst/>
                <a:uLnTx/>
                <a:uFillTx/>
                <a:latin typeface="微軟正黑體" panose="020B0604030504040204" pitchFamily="34" charset="-120"/>
                <a:ea typeface="微軟正黑體" panose="020B0604030504040204" pitchFamily="34" charset="-120"/>
              </a:rPr>
              <a:t>試算工具</a:t>
            </a:r>
            <a:r>
              <a:rPr kumimoji="0" lang="en-US" altLang="zh-TW" sz="1980" b="1"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a:t>
            </a:r>
            <a:endParaRPr kumimoji="0" lang="en-US" altLang="zh-TW" sz="1600" b="1" i="0" u="none" strike="noStrike" kern="0" cap="none" spc="0" normalizeH="0" baseline="0" noProof="0" dirty="0">
              <a:ln>
                <a:noFill/>
              </a:ln>
              <a:solidFill>
                <a:srgbClr val="404040"/>
              </a:solidFill>
              <a:effectLst/>
              <a:uLnTx/>
              <a:uFillTx/>
              <a:latin typeface="微軟正黑體" panose="020B0604030504040204" pitchFamily="34" charset="-120"/>
              <a:ea typeface="微軟正黑體" panose="020B0604030504040204" pitchFamily="34" charset="-120"/>
              <a:sym typeface="Wingdings" panose="05000000000000000000" pitchFamily="2" charset="2"/>
            </a:endParaRPr>
          </a:p>
        </p:txBody>
      </p:sp>
      <p:sp>
        <p:nvSpPr>
          <p:cNvPr id="14" name="矩形 13">
            <a:extLst>
              <a:ext uri="{FF2B5EF4-FFF2-40B4-BE49-F238E27FC236}">
                <a16:creationId xmlns:a16="http://schemas.microsoft.com/office/drawing/2014/main" id="{ACB9D3F9-50E2-4F00-8AD4-942BADBD3F6C}"/>
              </a:ext>
            </a:extLst>
          </p:cNvPr>
          <p:cNvSpPr/>
          <p:nvPr/>
        </p:nvSpPr>
        <p:spPr>
          <a:xfrm>
            <a:off x="6166659" y="1296602"/>
            <a:ext cx="3600000" cy="400110"/>
          </a:xfrm>
          <a:prstGeom prst="rect">
            <a:avLst/>
          </a:prstGeom>
          <a:noFill/>
        </p:spPr>
        <p:txBody>
          <a:bodyPr wrap="square">
            <a:spAutoFit/>
          </a:bodyPr>
          <a:lstStyle/>
          <a:p>
            <a:pPr algn="ctr"/>
            <a:r>
              <a:rPr lang="zh-TW" altLang="en-US" sz="2000" b="1" dirty="0">
                <a:solidFill>
                  <a:schemeClr val="tx2">
                    <a:lumMod val="50000"/>
                  </a:schemeClr>
                </a:solidFill>
                <a:latin typeface="微軟正黑體" panose="020B0604030504040204" pitchFamily="34" charset="-120"/>
                <a:ea typeface="微軟正黑體" panose="020B0604030504040204" pitchFamily="34" charset="-120"/>
              </a:rPr>
              <a:t>試算工具</a:t>
            </a:r>
          </a:p>
        </p:txBody>
      </p:sp>
      <p:pic>
        <p:nvPicPr>
          <p:cNvPr id="15" name="圖片 14" descr="畫面剪輯">
            <a:extLst>
              <a:ext uri="{FF2B5EF4-FFF2-40B4-BE49-F238E27FC236}">
                <a16:creationId xmlns:a16="http://schemas.microsoft.com/office/drawing/2014/main" id="{78047F17-2D53-4215-92A7-2D7BCA420A22}"/>
              </a:ext>
            </a:extLst>
          </p:cNvPr>
          <p:cNvPicPr>
            <a:picLocks noChangeAspect="1"/>
          </p:cNvPicPr>
          <p:nvPr/>
        </p:nvPicPr>
        <p:blipFill rotWithShape="1">
          <a:blip r:embed="rId6">
            <a:extLst>
              <a:ext uri="{28A0092B-C50C-407E-A947-70E740481C1C}">
                <a14:useLocalDpi xmlns:a14="http://schemas.microsoft.com/office/drawing/2010/main" val="0"/>
              </a:ext>
            </a:extLst>
          </a:blip>
          <a:srcRect t="3123"/>
          <a:stretch/>
        </p:blipFill>
        <p:spPr>
          <a:xfrm>
            <a:off x="3921365" y="4220762"/>
            <a:ext cx="6028972" cy="1763119"/>
          </a:xfrm>
          <a:prstGeom prst="rect">
            <a:avLst/>
          </a:prstGeom>
          <a:ln w="38100">
            <a:noFill/>
          </a:ln>
        </p:spPr>
      </p:pic>
      <p:sp>
        <p:nvSpPr>
          <p:cNvPr id="16" name="圓角矩形 20">
            <a:extLst>
              <a:ext uri="{FF2B5EF4-FFF2-40B4-BE49-F238E27FC236}">
                <a16:creationId xmlns:a16="http://schemas.microsoft.com/office/drawing/2014/main" id="{440840F6-F0D1-4A1D-A652-B64F61CBDF88}"/>
              </a:ext>
            </a:extLst>
          </p:cNvPr>
          <p:cNvSpPr/>
          <p:nvPr/>
        </p:nvSpPr>
        <p:spPr>
          <a:xfrm>
            <a:off x="11159853" y="3754421"/>
            <a:ext cx="595222" cy="337925"/>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17" name="圓角矩形 17">
            <a:extLst>
              <a:ext uri="{FF2B5EF4-FFF2-40B4-BE49-F238E27FC236}">
                <a16:creationId xmlns:a16="http://schemas.microsoft.com/office/drawing/2014/main" id="{84341E0E-0438-40AF-B964-F88B52CAB4DD}"/>
              </a:ext>
            </a:extLst>
          </p:cNvPr>
          <p:cNvSpPr/>
          <p:nvPr/>
        </p:nvSpPr>
        <p:spPr>
          <a:xfrm>
            <a:off x="9246034" y="1908461"/>
            <a:ext cx="1977633" cy="342000"/>
          </a:xfrm>
          <a:prstGeom prst="roundRect">
            <a:avLst/>
          </a:prstGeom>
          <a:solidFill>
            <a:schemeClr val="accent4">
              <a:lumMod val="20000"/>
              <a:lumOff val="80000"/>
              <a:alpha val="90000"/>
            </a:schemeClr>
          </a:solidFill>
          <a:ln w="25400" cmpd="sng">
            <a:solidFill>
              <a:schemeClr val="accent4">
                <a:lumMod val="50000"/>
              </a:schemeClr>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TW" sz="1600" b="1" dirty="0">
                <a:solidFill>
                  <a:schemeClr val="accent6">
                    <a:lumMod val="50000"/>
                  </a:schemeClr>
                </a:solidFill>
                <a:latin typeface="微軟正黑體" panose="020B0604030504040204" pitchFamily="34" charset="-120"/>
                <a:ea typeface="微軟正黑體" panose="020B0604030504040204" pitchFamily="34" charset="-120"/>
              </a:rPr>
              <a:t>1.</a:t>
            </a:r>
            <a:r>
              <a:rPr lang="zh-TW" altLang="en-US" sz="1600" b="1" dirty="0">
                <a:solidFill>
                  <a:schemeClr val="accent6">
                    <a:lumMod val="50000"/>
                  </a:schemeClr>
                </a:solidFill>
                <a:latin typeface="微軟正黑體" panose="020B0604030504040204" pitchFamily="34" charset="-120"/>
                <a:ea typeface="微軟正黑體" panose="020B0604030504040204" pitchFamily="34" charset="-120"/>
              </a:rPr>
              <a:t>填寫 排放源資料</a:t>
            </a:r>
          </a:p>
        </p:txBody>
      </p:sp>
      <p:sp>
        <p:nvSpPr>
          <p:cNvPr id="18" name="圓角矩形 27">
            <a:extLst>
              <a:ext uri="{FF2B5EF4-FFF2-40B4-BE49-F238E27FC236}">
                <a16:creationId xmlns:a16="http://schemas.microsoft.com/office/drawing/2014/main" id="{DF73C5E2-41FD-4432-AF08-302D4211E67C}"/>
              </a:ext>
            </a:extLst>
          </p:cNvPr>
          <p:cNvSpPr/>
          <p:nvPr/>
        </p:nvSpPr>
        <p:spPr>
          <a:xfrm>
            <a:off x="3921366" y="4203066"/>
            <a:ext cx="6106641" cy="2168809"/>
          </a:xfrm>
          <a:prstGeom prst="roundRect">
            <a:avLst>
              <a:gd name="adj" fmla="val 0"/>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19" name="圓角矩形 18">
            <a:extLst>
              <a:ext uri="{FF2B5EF4-FFF2-40B4-BE49-F238E27FC236}">
                <a16:creationId xmlns:a16="http://schemas.microsoft.com/office/drawing/2014/main" id="{59E1C841-8B5D-487A-A8F4-838D4CBD408C}"/>
              </a:ext>
            </a:extLst>
          </p:cNvPr>
          <p:cNvSpPr/>
          <p:nvPr/>
        </p:nvSpPr>
        <p:spPr>
          <a:xfrm>
            <a:off x="8490857" y="4427343"/>
            <a:ext cx="2922680" cy="342265"/>
          </a:xfrm>
          <a:prstGeom prst="roundRect">
            <a:avLst/>
          </a:prstGeom>
          <a:solidFill>
            <a:schemeClr val="accent4">
              <a:lumMod val="20000"/>
              <a:lumOff val="80000"/>
              <a:alpha val="90000"/>
            </a:schemeClr>
          </a:solidFill>
          <a:ln w="25400" cmpd="sng">
            <a:solidFill>
              <a:schemeClr val="accent4">
                <a:lumMod val="50000"/>
              </a:schemeClr>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TW" sz="1600" b="1" dirty="0">
                <a:solidFill>
                  <a:schemeClr val="accent6">
                    <a:lumMod val="50000"/>
                  </a:schemeClr>
                </a:solidFill>
                <a:latin typeface="微軟正黑體" panose="020B0604030504040204" pitchFamily="34" charset="-120"/>
                <a:ea typeface="微軟正黑體" panose="020B0604030504040204" pitchFamily="34" charset="-120"/>
              </a:rPr>
              <a:t>2.</a:t>
            </a:r>
            <a:r>
              <a:rPr lang="zh-TW" altLang="en-US" sz="1600" b="1" dirty="0">
                <a:solidFill>
                  <a:schemeClr val="accent6">
                    <a:lumMod val="50000"/>
                  </a:schemeClr>
                </a:solidFill>
                <a:latin typeface="微軟正黑體" panose="020B0604030504040204" pitchFamily="34" charset="-120"/>
                <a:ea typeface="微軟正黑體" panose="020B0604030504040204" pitchFamily="34" charset="-120"/>
              </a:rPr>
              <a:t>填寫 排放係數（預設或自訂）</a:t>
            </a:r>
          </a:p>
        </p:txBody>
      </p:sp>
      <p:sp>
        <p:nvSpPr>
          <p:cNvPr id="20" name="圓角矩形 21">
            <a:extLst>
              <a:ext uri="{FF2B5EF4-FFF2-40B4-BE49-F238E27FC236}">
                <a16:creationId xmlns:a16="http://schemas.microsoft.com/office/drawing/2014/main" id="{586E7981-2286-47AD-BB64-BE3A5200E75A}"/>
              </a:ext>
            </a:extLst>
          </p:cNvPr>
          <p:cNvSpPr/>
          <p:nvPr/>
        </p:nvSpPr>
        <p:spPr>
          <a:xfrm>
            <a:off x="9367357" y="5954660"/>
            <a:ext cx="595222" cy="337925"/>
          </a:xfrm>
          <a:prstGeom prst="roundRect">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cxnSp>
        <p:nvCxnSpPr>
          <p:cNvPr id="21" name="肘形接點 23">
            <a:extLst>
              <a:ext uri="{FF2B5EF4-FFF2-40B4-BE49-F238E27FC236}">
                <a16:creationId xmlns:a16="http://schemas.microsoft.com/office/drawing/2014/main" id="{E3BBAEBC-45CF-4D6A-95F9-0C7F15C2D913}"/>
              </a:ext>
            </a:extLst>
          </p:cNvPr>
          <p:cNvCxnSpPr>
            <a:cxnSpLocks/>
            <a:stCxn id="20" idx="1"/>
          </p:cNvCxnSpPr>
          <p:nvPr/>
        </p:nvCxnSpPr>
        <p:spPr>
          <a:xfrm rot="10800000" flipV="1">
            <a:off x="7794311" y="6123622"/>
            <a:ext cx="1573046" cy="320941"/>
          </a:xfrm>
          <a:prstGeom prst="bentConnector2">
            <a:avLst/>
          </a:prstGeom>
          <a:ln w="38100">
            <a:solidFill>
              <a:schemeClr val="accent4">
                <a:lumMod val="50000"/>
              </a:schemeClr>
            </a:solidFill>
            <a:headEnd w="sm" len="med"/>
            <a:tailEnd type="triangle" w="lg" len="lg"/>
          </a:ln>
        </p:spPr>
        <p:style>
          <a:lnRef idx="1">
            <a:schemeClr val="accent1"/>
          </a:lnRef>
          <a:fillRef idx="0">
            <a:schemeClr val="accent1"/>
          </a:fillRef>
          <a:effectRef idx="0">
            <a:schemeClr val="accent1"/>
          </a:effectRef>
          <a:fontRef idx="minor">
            <a:schemeClr val="tx1"/>
          </a:fontRef>
        </p:style>
      </p:cxnSp>
      <p:sp>
        <p:nvSpPr>
          <p:cNvPr id="22" name="圓角矩形 28">
            <a:extLst>
              <a:ext uri="{FF2B5EF4-FFF2-40B4-BE49-F238E27FC236}">
                <a16:creationId xmlns:a16="http://schemas.microsoft.com/office/drawing/2014/main" id="{7727C881-F385-43C0-A68B-923F485C38DC}"/>
              </a:ext>
            </a:extLst>
          </p:cNvPr>
          <p:cNvSpPr/>
          <p:nvPr/>
        </p:nvSpPr>
        <p:spPr>
          <a:xfrm>
            <a:off x="3930158" y="1293611"/>
            <a:ext cx="7956843" cy="2847114"/>
          </a:xfrm>
          <a:prstGeom prst="roundRect">
            <a:avLst>
              <a:gd name="adj" fmla="val 0"/>
            </a:avLst>
          </a:prstGeom>
          <a:noFill/>
          <a:ln w="25400">
            <a:solidFill>
              <a:srgbClr val="F4D3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cxnSp>
        <p:nvCxnSpPr>
          <p:cNvPr id="23" name="肘形接點 3">
            <a:extLst>
              <a:ext uri="{FF2B5EF4-FFF2-40B4-BE49-F238E27FC236}">
                <a16:creationId xmlns:a16="http://schemas.microsoft.com/office/drawing/2014/main" id="{D2E35561-AE9A-4971-8015-929029948D95}"/>
              </a:ext>
            </a:extLst>
          </p:cNvPr>
          <p:cNvCxnSpPr>
            <a:cxnSpLocks/>
            <a:stCxn id="16" idx="2"/>
            <a:endCxn id="18" idx="3"/>
          </p:cNvCxnSpPr>
          <p:nvPr/>
        </p:nvCxnSpPr>
        <p:spPr>
          <a:xfrm rot="5400000">
            <a:off x="10145174" y="3975180"/>
            <a:ext cx="1195125" cy="1429457"/>
          </a:xfrm>
          <a:prstGeom prst="bentConnector2">
            <a:avLst/>
          </a:prstGeom>
          <a:ln w="38100">
            <a:solidFill>
              <a:srgbClr val="00B050"/>
            </a:solidFill>
            <a:headEnd w="sm" len="med"/>
            <a:tailEnd type="triangle" w="lg" len="lg"/>
          </a:ln>
        </p:spPr>
        <p:style>
          <a:lnRef idx="1">
            <a:schemeClr val="accent1"/>
          </a:lnRef>
          <a:fillRef idx="0">
            <a:schemeClr val="accent1"/>
          </a:fillRef>
          <a:effectRef idx="0">
            <a:schemeClr val="accent1"/>
          </a:effectRef>
          <a:fontRef idx="minor">
            <a:schemeClr val="tx1"/>
          </a:fontRef>
        </p:style>
      </p:cxnSp>
      <p:sp>
        <p:nvSpPr>
          <p:cNvPr id="24" name="圓角矩形 26">
            <a:extLst>
              <a:ext uri="{FF2B5EF4-FFF2-40B4-BE49-F238E27FC236}">
                <a16:creationId xmlns:a16="http://schemas.microsoft.com/office/drawing/2014/main" id="{F8447735-C679-46B1-8753-E33478D4C5D0}"/>
              </a:ext>
            </a:extLst>
          </p:cNvPr>
          <p:cNvSpPr/>
          <p:nvPr/>
        </p:nvSpPr>
        <p:spPr>
          <a:xfrm>
            <a:off x="2229955" y="1470438"/>
            <a:ext cx="1340172" cy="438023"/>
          </a:xfrm>
          <a:prstGeom prst="roundRect">
            <a:avLst/>
          </a:prstGeom>
          <a:noFill/>
          <a:ln w="38100">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25" name="圓角矩形 29">
            <a:extLst>
              <a:ext uri="{FF2B5EF4-FFF2-40B4-BE49-F238E27FC236}">
                <a16:creationId xmlns:a16="http://schemas.microsoft.com/office/drawing/2014/main" id="{99A0E41E-5F86-4FF5-ACB2-15E8D2EA74A2}"/>
              </a:ext>
            </a:extLst>
          </p:cNvPr>
          <p:cNvSpPr/>
          <p:nvPr/>
        </p:nvSpPr>
        <p:spPr>
          <a:xfrm>
            <a:off x="90079" y="3461113"/>
            <a:ext cx="3753618" cy="3167950"/>
          </a:xfrm>
          <a:prstGeom prst="roundRect">
            <a:avLst/>
          </a:prstGeom>
          <a:solidFill>
            <a:schemeClr val="accent4">
              <a:lumMod val="20000"/>
              <a:lumOff val="80000"/>
            </a:schemeClr>
          </a:solidFill>
          <a:ln w="19050">
            <a:solidFill>
              <a:schemeClr val="accent6">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defRPr/>
            </a:pPr>
            <a:r>
              <a:rPr lang="zh-TW" altLang="en-US" sz="2000" b="1" kern="0" dirty="0">
                <a:solidFill>
                  <a:srgbClr val="B34A3E"/>
                </a:solidFill>
                <a:latin typeface="微軟正黑體" panose="020B0604030504040204" pitchFamily="34" charset="-120"/>
                <a:ea typeface="微軟正黑體" panose="020B0604030504040204" pitchFamily="34" charset="-120"/>
                <a:sym typeface="Wingdings" panose="05000000000000000000" pitchFamily="2" charset="2"/>
              </a:rPr>
              <a:t>試算工具</a:t>
            </a:r>
            <a:endParaRPr lang="en-US" altLang="zh-TW" sz="2000" b="1" kern="0" dirty="0">
              <a:solidFill>
                <a:srgbClr val="B34A3E"/>
              </a:solidFill>
              <a:latin typeface="微軟正黑體" panose="020B0604030504040204" pitchFamily="34" charset="-120"/>
              <a:ea typeface="微軟正黑體" panose="020B0604030504040204" pitchFamily="34" charset="-120"/>
              <a:sym typeface="Wingdings" panose="05000000000000000000" pitchFamily="2" charset="2"/>
            </a:endParaRPr>
          </a:p>
          <a:p>
            <a:pPr>
              <a:defRPr/>
            </a:pPr>
            <a:r>
              <a:rPr lang="zh-TW" altLang="en-US" sz="1600" b="1" kern="0" dirty="0">
                <a:solidFill>
                  <a:prstClr val="black"/>
                </a:solidFill>
                <a:latin typeface="微軟正黑體" panose="020B0604030504040204" pitchFamily="34" charset="-120"/>
                <a:ea typeface="微軟正黑體" panose="020B0604030504040204" pitchFamily="34" charset="-120"/>
                <a:sym typeface="Wingdings" panose="05000000000000000000" pitchFamily="2" charset="2"/>
              </a:rPr>
              <a:t>將排放源資料一筆一筆鍵入之後，</a:t>
            </a:r>
            <a:r>
              <a:rPr lang="zh-TW" altLang="en-US" sz="1600" b="1" kern="0" dirty="0">
                <a:latin typeface="微軟正黑體" panose="020B0604030504040204" pitchFamily="34" charset="-120"/>
                <a:ea typeface="微軟正黑體" panose="020B0604030504040204" pitchFamily="34" charset="-120"/>
                <a:sym typeface="Wingdings" panose="05000000000000000000" pitchFamily="2" charset="2"/>
              </a:rPr>
              <a:t>即可進行溫室氣體排放量估算</a:t>
            </a:r>
            <a:endParaRPr lang="en-US" altLang="zh-TW" sz="1600" b="1" kern="0" dirty="0">
              <a:solidFill>
                <a:prstClr val="black"/>
              </a:solidFill>
              <a:latin typeface="微軟正黑體" panose="020B0604030504040204" pitchFamily="34" charset="-120"/>
              <a:ea typeface="微軟正黑體" panose="020B0604030504040204" pitchFamily="34" charset="-120"/>
              <a:sym typeface="Wingdings" panose="05000000000000000000" pitchFamily="2" charset="2"/>
            </a:endParaRPr>
          </a:p>
          <a:p>
            <a:pPr>
              <a:defRPr/>
            </a:pPr>
            <a:endParaRPr lang="en-US" altLang="zh-TW" sz="2000" b="1" kern="0" dirty="0">
              <a:solidFill>
                <a:prstClr val="black"/>
              </a:solidFill>
              <a:latin typeface="微軟正黑體" panose="020B0604030504040204" pitchFamily="34" charset="-120"/>
              <a:ea typeface="微軟正黑體" panose="020B0604030504040204" pitchFamily="34" charset="-120"/>
              <a:sym typeface="Wingdings" panose="05000000000000000000" pitchFamily="2" charset="2"/>
            </a:endParaRPr>
          </a:p>
          <a:p>
            <a:pPr>
              <a:defRPr/>
            </a:pPr>
            <a:r>
              <a:rPr lang="zh-TW" altLang="en-US" sz="1600" b="1" u="sng" kern="0" dirty="0">
                <a:solidFill>
                  <a:schemeClr val="accent5">
                    <a:lumMod val="50000"/>
                  </a:schemeClr>
                </a:solidFill>
                <a:latin typeface="微軟正黑體" panose="020B0604030504040204" pitchFamily="34" charset="-120"/>
                <a:ea typeface="微軟正黑體" panose="020B0604030504040204" pitchFamily="34" charset="-120"/>
                <a:sym typeface="Wingdings" panose="05000000000000000000" pitchFamily="2" charset="2"/>
              </a:rPr>
              <a:t>填寫方式</a:t>
            </a:r>
            <a:endParaRPr lang="en-US" altLang="zh-TW" sz="1600" b="1" u="sng" kern="0" dirty="0">
              <a:solidFill>
                <a:schemeClr val="accent5">
                  <a:lumMod val="50000"/>
                </a:schemeClr>
              </a:solidFill>
              <a:latin typeface="微軟正黑體" panose="020B0604030504040204" pitchFamily="34" charset="-120"/>
              <a:ea typeface="微軟正黑體" panose="020B0604030504040204" pitchFamily="34" charset="-120"/>
              <a:sym typeface="Wingdings" panose="05000000000000000000" pitchFamily="2" charset="2"/>
            </a:endParaRPr>
          </a:p>
          <a:p>
            <a:pPr lvl="0">
              <a:defRPr/>
            </a:pPr>
            <a:r>
              <a:rPr lang="en-US" altLang="zh-TW" sz="1600" b="1" kern="0" dirty="0">
                <a:solidFill>
                  <a:schemeClr val="accent6">
                    <a:lumMod val="50000"/>
                  </a:schemeClr>
                </a:solidFill>
                <a:latin typeface="微軟正黑體" panose="020B0604030504040204" pitchFamily="34" charset="-120"/>
                <a:ea typeface="微軟正黑體" panose="020B0604030504040204" pitchFamily="34" charset="-120"/>
                <a:sym typeface="Wingdings" panose="05000000000000000000" pitchFamily="2" charset="2"/>
              </a:rPr>
              <a:t>1.</a:t>
            </a:r>
            <a:r>
              <a:rPr lang="zh-TW" altLang="en-US" sz="1600" b="1" kern="0" dirty="0">
                <a:solidFill>
                  <a:schemeClr val="accent6">
                    <a:lumMod val="50000"/>
                  </a:schemeClr>
                </a:solidFill>
                <a:latin typeface="微軟正黑體" panose="020B0604030504040204" pitchFamily="34" charset="-120"/>
                <a:ea typeface="微軟正黑體" panose="020B0604030504040204" pitchFamily="34" charset="-120"/>
                <a:sym typeface="Wingdings" panose="05000000000000000000" pitchFamily="2" charset="2"/>
              </a:rPr>
              <a:t>填寫 排放源資料：</a:t>
            </a:r>
            <a:endParaRPr lang="en-US" altLang="zh-TW" sz="1600" b="1" kern="0" dirty="0">
              <a:solidFill>
                <a:schemeClr val="accent6">
                  <a:lumMod val="50000"/>
                </a:schemeClr>
              </a:solidFill>
              <a:latin typeface="微軟正黑體" panose="020B0604030504040204" pitchFamily="34" charset="-120"/>
              <a:ea typeface="微軟正黑體" panose="020B0604030504040204" pitchFamily="34" charset="-120"/>
              <a:sym typeface="Wingdings" panose="05000000000000000000" pitchFamily="2" charset="2"/>
            </a:endParaRPr>
          </a:p>
          <a:p>
            <a:pPr lvl="0">
              <a:defRPr/>
            </a:pPr>
            <a:r>
              <a:rPr lang="zh-TW" altLang="en-US" sz="1200" b="1" kern="0" dirty="0">
                <a:solidFill>
                  <a:schemeClr val="tx2">
                    <a:lumMod val="50000"/>
                  </a:schemeClr>
                </a:solidFill>
                <a:latin typeface="微軟正黑體" panose="020B0604030504040204" pitchFamily="34" charset="-120"/>
                <a:ea typeface="微軟正黑體" panose="020B0604030504040204" pitchFamily="34" charset="-120"/>
                <a:sym typeface="Wingdings" panose="05000000000000000000" pitchFamily="2" charset="2"/>
              </a:rPr>
              <a:t>     </a:t>
            </a:r>
            <a:r>
              <a:rPr lang="en-US" altLang="zh-TW" sz="1200" b="1" kern="0" dirty="0">
                <a:solidFill>
                  <a:schemeClr val="tx2">
                    <a:lumMod val="50000"/>
                  </a:schemeClr>
                </a:solidFill>
                <a:latin typeface="微軟正黑體" panose="020B0604030504040204" pitchFamily="34" charset="-120"/>
                <a:ea typeface="微軟正黑體" panose="020B0604030504040204" pitchFamily="34" charset="-120"/>
                <a:sym typeface="Wingdings" panose="05000000000000000000" pitchFamily="2" charset="2"/>
              </a:rPr>
              <a:t>(a) </a:t>
            </a:r>
            <a:r>
              <a:rPr lang="zh-TW" altLang="en-US" sz="1200" b="1" kern="0" dirty="0">
                <a:solidFill>
                  <a:schemeClr val="tx2">
                    <a:lumMod val="50000"/>
                  </a:schemeClr>
                </a:solidFill>
                <a:latin typeface="微軟正黑體" panose="020B0604030504040204" pitchFamily="34" charset="-120"/>
                <a:ea typeface="微軟正黑體" panose="020B0604030504040204" pitchFamily="34" charset="-120"/>
                <a:sym typeface="Wingdings" panose="05000000000000000000" pitchFamily="2" charset="2"/>
              </a:rPr>
              <a:t>溫室氣體排放來源</a:t>
            </a:r>
            <a:endParaRPr lang="en-US" altLang="zh-TW" sz="1200" b="1" kern="0" dirty="0">
              <a:solidFill>
                <a:schemeClr val="tx2">
                  <a:lumMod val="50000"/>
                </a:schemeClr>
              </a:solidFill>
              <a:latin typeface="微軟正黑體" panose="020B0604030504040204" pitchFamily="34" charset="-120"/>
              <a:ea typeface="微軟正黑體" panose="020B0604030504040204" pitchFamily="34" charset="-120"/>
              <a:sym typeface="Wingdings" panose="05000000000000000000" pitchFamily="2" charset="2"/>
            </a:endParaRPr>
          </a:p>
          <a:p>
            <a:pPr lvl="0">
              <a:defRPr/>
            </a:pPr>
            <a:r>
              <a:rPr lang="zh-TW" altLang="en-US" sz="1200" b="1" kern="0" dirty="0">
                <a:solidFill>
                  <a:schemeClr val="tx2">
                    <a:lumMod val="50000"/>
                  </a:schemeClr>
                </a:solidFill>
                <a:latin typeface="微軟正黑體" panose="020B0604030504040204" pitchFamily="34" charset="-120"/>
                <a:ea typeface="微軟正黑體" panose="020B0604030504040204" pitchFamily="34" charset="-120"/>
                <a:sym typeface="Wingdings" panose="05000000000000000000" pitchFamily="2" charset="2"/>
              </a:rPr>
              <a:t>     </a:t>
            </a:r>
            <a:r>
              <a:rPr lang="en-US" altLang="zh-TW" sz="1200" b="1" kern="0" dirty="0">
                <a:solidFill>
                  <a:schemeClr val="tx2">
                    <a:lumMod val="50000"/>
                  </a:schemeClr>
                </a:solidFill>
                <a:latin typeface="微軟正黑體" panose="020B0604030504040204" pitchFamily="34" charset="-120"/>
                <a:ea typeface="微軟正黑體" panose="020B0604030504040204" pitchFamily="34" charset="-120"/>
                <a:sym typeface="Wingdings" panose="05000000000000000000" pitchFamily="2" charset="2"/>
              </a:rPr>
              <a:t>(b) </a:t>
            </a:r>
            <a:r>
              <a:rPr lang="zh-TW" altLang="en-US" sz="1200" b="1" kern="0" dirty="0">
                <a:solidFill>
                  <a:schemeClr val="tx2">
                    <a:lumMod val="50000"/>
                  </a:schemeClr>
                </a:solidFill>
                <a:latin typeface="微軟正黑體" panose="020B0604030504040204" pitchFamily="34" charset="-120"/>
                <a:ea typeface="微軟正黑體" panose="020B0604030504040204" pitchFamily="34" charset="-120"/>
                <a:sym typeface="Wingdings" panose="05000000000000000000" pitchFamily="2" charset="2"/>
              </a:rPr>
              <a:t>原燃物料代碼</a:t>
            </a:r>
            <a:endParaRPr lang="en-US" altLang="zh-TW" sz="1200" b="1" kern="0" dirty="0">
              <a:solidFill>
                <a:schemeClr val="tx2">
                  <a:lumMod val="50000"/>
                </a:schemeClr>
              </a:solidFill>
              <a:latin typeface="微軟正黑體" panose="020B0604030504040204" pitchFamily="34" charset="-120"/>
              <a:ea typeface="微軟正黑體" panose="020B0604030504040204" pitchFamily="34" charset="-120"/>
              <a:sym typeface="Wingdings" panose="05000000000000000000" pitchFamily="2" charset="2"/>
            </a:endParaRPr>
          </a:p>
          <a:p>
            <a:pPr lvl="0">
              <a:defRPr/>
            </a:pPr>
            <a:r>
              <a:rPr lang="zh-TW" altLang="en-US" sz="1200" b="1" kern="0" dirty="0">
                <a:solidFill>
                  <a:schemeClr val="tx2">
                    <a:lumMod val="50000"/>
                  </a:schemeClr>
                </a:solidFill>
                <a:latin typeface="微軟正黑體" panose="020B0604030504040204" pitchFamily="34" charset="-120"/>
                <a:ea typeface="微軟正黑體" panose="020B0604030504040204" pitchFamily="34" charset="-120"/>
                <a:sym typeface="Wingdings" panose="05000000000000000000" pitchFamily="2" charset="2"/>
              </a:rPr>
              <a:t>     </a:t>
            </a:r>
            <a:r>
              <a:rPr lang="en-US" altLang="zh-TW" sz="1200" b="1" kern="0" dirty="0">
                <a:solidFill>
                  <a:schemeClr val="tx2">
                    <a:lumMod val="50000"/>
                  </a:schemeClr>
                </a:solidFill>
                <a:latin typeface="微軟正黑體" panose="020B0604030504040204" pitchFamily="34" charset="-120"/>
                <a:ea typeface="微軟正黑體" panose="020B0604030504040204" pitchFamily="34" charset="-120"/>
                <a:sym typeface="Wingdings" panose="05000000000000000000" pitchFamily="2" charset="2"/>
              </a:rPr>
              <a:t>(c) </a:t>
            </a:r>
            <a:r>
              <a:rPr lang="zh-TW" altLang="en-US" sz="1200" b="1" kern="0" dirty="0">
                <a:solidFill>
                  <a:schemeClr val="tx2">
                    <a:lumMod val="50000"/>
                  </a:schemeClr>
                </a:solidFill>
                <a:latin typeface="微軟正黑體" panose="020B0604030504040204" pitchFamily="34" charset="-120"/>
                <a:ea typeface="微軟正黑體" panose="020B0604030504040204" pitchFamily="34" charset="-120"/>
                <a:sym typeface="Wingdings" panose="05000000000000000000" pitchFamily="2" charset="2"/>
              </a:rPr>
              <a:t>活動數據</a:t>
            </a:r>
            <a:endParaRPr lang="en-US" altLang="zh-TW" sz="1200" b="1" kern="0" dirty="0">
              <a:solidFill>
                <a:schemeClr val="tx2">
                  <a:lumMod val="50000"/>
                </a:schemeClr>
              </a:solidFill>
              <a:latin typeface="微軟正黑體" panose="020B0604030504040204" pitchFamily="34" charset="-120"/>
              <a:ea typeface="微軟正黑體" panose="020B0604030504040204" pitchFamily="34" charset="-120"/>
              <a:sym typeface="Wingdings" panose="05000000000000000000" pitchFamily="2" charset="2"/>
            </a:endParaRPr>
          </a:p>
          <a:p>
            <a:pPr lvl="0">
              <a:defRPr/>
            </a:pPr>
            <a:r>
              <a:rPr lang="en-US" altLang="zh-TW" sz="1600" b="1" kern="0" dirty="0">
                <a:solidFill>
                  <a:schemeClr val="accent6">
                    <a:lumMod val="50000"/>
                  </a:schemeClr>
                </a:solidFill>
                <a:latin typeface="微軟正黑體" panose="020B0604030504040204" pitchFamily="34" charset="-120"/>
                <a:ea typeface="微軟正黑體" panose="020B0604030504040204" pitchFamily="34" charset="-120"/>
                <a:sym typeface="Wingdings" panose="05000000000000000000" pitchFamily="2" charset="2"/>
              </a:rPr>
              <a:t>2.</a:t>
            </a:r>
            <a:r>
              <a:rPr lang="zh-TW" altLang="en-US" sz="1600" b="1" kern="0" dirty="0">
                <a:solidFill>
                  <a:schemeClr val="accent6">
                    <a:lumMod val="50000"/>
                  </a:schemeClr>
                </a:solidFill>
                <a:latin typeface="微軟正黑體" panose="020B0604030504040204" pitchFamily="34" charset="-120"/>
                <a:ea typeface="微軟正黑體" panose="020B0604030504040204" pitchFamily="34" charset="-120"/>
                <a:sym typeface="Wingdings" panose="05000000000000000000" pitchFamily="2" charset="2"/>
              </a:rPr>
              <a:t>填寫 排放係數（預設或自訂）</a:t>
            </a:r>
            <a:endParaRPr lang="en-US" altLang="zh-TW" sz="1600" b="1" kern="0" dirty="0">
              <a:solidFill>
                <a:schemeClr val="accent6">
                  <a:lumMod val="50000"/>
                </a:schemeClr>
              </a:solidFill>
              <a:latin typeface="微軟正黑體" panose="020B0604030504040204" pitchFamily="34" charset="-120"/>
              <a:ea typeface="微軟正黑體" panose="020B0604030504040204" pitchFamily="34" charset="-120"/>
              <a:sym typeface="Wingdings" panose="05000000000000000000" pitchFamily="2" charset="2"/>
            </a:endParaRPr>
          </a:p>
          <a:p>
            <a:pPr lvl="0">
              <a:defRPr/>
            </a:pPr>
            <a:r>
              <a:rPr lang="en-US" altLang="zh-TW" sz="1600" b="1" kern="0" dirty="0">
                <a:solidFill>
                  <a:schemeClr val="accent6">
                    <a:lumMod val="50000"/>
                  </a:schemeClr>
                </a:solidFill>
                <a:latin typeface="微軟正黑體" panose="020B0604030504040204" pitchFamily="34" charset="-120"/>
                <a:ea typeface="微軟正黑體" panose="020B0604030504040204" pitchFamily="34" charset="-120"/>
                <a:sym typeface="Wingdings" panose="05000000000000000000" pitchFamily="2" charset="2"/>
              </a:rPr>
              <a:t>3.</a:t>
            </a:r>
            <a:r>
              <a:rPr lang="zh-TW" altLang="en-US" sz="1600" b="1" kern="0" dirty="0">
                <a:solidFill>
                  <a:schemeClr val="accent6">
                    <a:lumMod val="50000"/>
                  </a:schemeClr>
                </a:solidFill>
                <a:latin typeface="微軟正黑體" panose="020B0604030504040204" pitchFamily="34" charset="-120"/>
                <a:ea typeface="微軟正黑體" panose="020B0604030504040204" pitchFamily="34" charset="-120"/>
                <a:sym typeface="Wingdings" panose="05000000000000000000" pitchFamily="2" charset="2"/>
              </a:rPr>
              <a:t>完成排放源資料建立（點擊下一頁）</a:t>
            </a:r>
            <a:endParaRPr lang="en-US" altLang="zh-TW" sz="1600" b="1" kern="0" dirty="0">
              <a:solidFill>
                <a:schemeClr val="accent6">
                  <a:lumMod val="50000"/>
                </a:schemeClr>
              </a:solidFill>
              <a:latin typeface="微軟正黑體" panose="020B0604030504040204" pitchFamily="34" charset="-120"/>
              <a:ea typeface="微軟正黑體" panose="020B0604030504040204" pitchFamily="34" charset="-120"/>
              <a:sym typeface="Wingdings" panose="05000000000000000000" pitchFamily="2" charset="2"/>
            </a:endParaRPr>
          </a:p>
        </p:txBody>
      </p:sp>
      <p:sp>
        <p:nvSpPr>
          <p:cNvPr id="26" name="矩形 25">
            <a:extLst>
              <a:ext uri="{FF2B5EF4-FFF2-40B4-BE49-F238E27FC236}">
                <a16:creationId xmlns:a16="http://schemas.microsoft.com/office/drawing/2014/main" id="{26C01554-A46A-4526-A235-4A9BD00C2F95}"/>
              </a:ext>
            </a:extLst>
          </p:cNvPr>
          <p:cNvSpPr/>
          <p:nvPr/>
        </p:nvSpPr>
        <p:spPr>
          <a:xfrm>
            <a:off x="4596116" y="1647169"/>
            <a:ext cx="1649811" cy="276999"/>
          </a:xfrm>
          <a:prstGeom prst="rect">
            <a:avLst/>
          </a:prstGeom>
          <a:solidFill>
            <a:srgbClr val="FAF5F0"/>
          </a:solidFill>
        </p:spPr>
        <p:txBody>
          <a:bodyPr wrap="none">
            <a:spAutoFit/>
          </a:bodyPr>
          <a:lstStyle/>
          <a:p>
            <a:pPr algn="r"/>
            <a:r>
              <a:rPr lang="en-US" altLang="zh-TW" sz="1200" b="1" spc="100" dirty="0">
                <a:solidFill>
                  <a:schemeClr val="tx2">
                    <a:lumMod val="50000"/>
                  </a:schemeClr>
                </a:solidFill>
                <a:latin typeface="微軟正黑體" panose="020B0604030504040204" pitchFamily="34" charset="-120"/>
                <a:ea typeface="微軟正黑體" panose="020B0604030504040204" pitchFamily="34" charset="-120"/>
              </a:rPr>
              <a:t>(a)</a:t>
            </a:r>
            <a:r>
              <a:rPr lang="zh-TW" altLang="en-US" sz="1200" b="1" kern="0" dirty="0">
                <a:solidFill>
                  <a:schemeClr val="tx2">
                    <a:lumMod val="50000"/>
                  </a:schemeClr>
                </a:solidFill>
                <a:latin typeface="微軟正黑體" panose="020B0604030504040204" pitchFamily="34" charset="-120"/>
                <a:ea typeface="微軟正黑體" panose="020B0604030504040204" pitchFamily="34" charset="-120"/>
                <a:sym typeface="Wingdings" panose="05000000000000000000" pitchFamily="2" charset="2"/>
              </a:rPr>
              <a:t>溫室氣體排放來源</a:t>
            </a:r>
            <a:endParaRPr lang="en-US" altLang="zh-TW" sz="1200" b="1" kern="0" dirty="0">
              <a:solidFill>
                <a:schemeClr val="tx2">
                  <a:lumMod val="50000"/>
                </a:schemeClr>
              </a:solidFill>
              <a:latin typeface="微軟正黑體" panose="020B0604030504040204" pitchFamily="34" charset="-120"/>
              <a:ea typeface="微軟正黑體" panose="020B0604030504040204" pitchFamily="34" charset="-120"/>
              <a:sym typeface="Wingdings" panose="05000000000000000000" pitchFamily="2" charset="2"/>
            </a:endParaRPr>
          </a:p>
        </p:txBody>
      </p:sp>
      <p:sp>
        <p:nvSpPr>
          <p:cNvPr id="27" name="矩形 26">
            <a:extLst>
              <a:ext uri="{FF2B5EF4-FFF2-40B4-BE49-F238E27FC236}">
                <a16:creationId xmlns:a16="http://schemas.microsoft.com/office/drawing/2014/main" id="{BF0311F1-9F27-47C5-9162-4AEF2FDE87C1}"/>
              </a:ext>
            </a:extLst>
          </p:cNvPr>
          <p:cNvSpPr/>
          <p:nvPr/>
        </p:nvSpPr>
        <p:spPr>
          <a:xfrm>
            <a:off x="4891069" y="1970492"/>
            <a:ext cx="1354858" cy="276999"/>
          </a:xfrm>
          <a:prstGeom prst="rect">
            <a:avLst/>
          </a:prstGeom>
          <a:solidFill>
            <a:srgbClr val="FAF5F0"/>
          </a:solidFill>
        </p:spPr>
        <p:txBody>
          <a:bodyPr wrap="none">
            <a:spAutoFit/>
          </a:bodyPr>
          <a:lstStyle/>
          <a:p>
            <a:pPr lvl="0" algn="r">
              <a:defRPr/>
            </a:pPr>
            <a:r>
              <a:rPr lang="en-US" altLang="zh-TW" sz="1200" b="1" kern="0" dirty="0">
                <a:solidFill>
                  <a:schemeClr val="tx2">
                    <a:lumMod val="50000"/>
                  </a:schemeClr>
                </a:solidFill>
                <a:latin typeface="微軟正黑體" panose="020B0604030504040204" pitchFamily="34" charset="-120"/>
                <a:ea typeface="微軟正黑體" panose="020B0604030504040204" pitchFamily="34" charset="-120"/>
                <a:sym typeface="Wingdings" panose="05000000000000000000" pitchFamily="2" charset="2"/>
              </a:rPr>
              <a:t>(b) </a:t>
            </a:r>
            <a:r>
              <a:rPr lang="zh-TW" altLang="en-US" sz="1200" b="1" kern="0" dirty="0">
                <a:solidFill>
                  <a:schemeClr val="tx2">
                    <a:lumMod val="50000"/>
                  </a:schemeClr>
                </a:solidFill>
                <a:latin typeface="微軟正黑體" panose="020B0604030504040204" pitchFamily="34" charset="-120"/>
                <a:ea typeface="微軟正黑體" panose="020B0604030504040204" pitchFamily="34" charset="-120"/>
                <a:sym typeface="Wingdings" panose="05000000000000000000" pitchFamily="2" charset="2"/>
              </a:rPr>
              <a:t>原燃物料代碼</a:t>
            </a:r>
            <a:endParaRPr lang="en-US" altLang="zh-TW" sz="1200" b="1" kern="0" dirty="0">
              <a:solidFill>
                <a:schemeClr val="tx2">
                  <a:lumMod val="50000"/>
                </a:schemeClr>
              </a:solidFill>
              <a:latin typeface="微軟正黑體" panose="020B0604030504040204" pitchFamily="34" charset="-120"/>
              <a:ea typeface="微軟正黑體" panose="020B0604030504040204" pitchFamily="34" charset="-120"/>
              <a:sym typeface="Wingdings" panose="05000000000000000000" pitchFamily="2" charset="2"/>
            </a:endParaRPr>
          </a:p>
        </p:txBody>
      </p:sp>
      <p:sp>
        <p:nvSpPr>
          <p:cNvPr id="28" name="矩形 27">
            <a:extLst>
              <a:ext uri="{FF2B5EF4-FFF2-40B4-BE49-F238E27FC236}">
                <a16:creationId xmlns:a16="http://schemas.microsoft.com/office/drawing/2014/main" id="{72C8FF52-1102-413D-AF2D-BB43E8253243}"/>
              </a:ext>
            </a:extLst>
          </p:cNvPr>
          <p:cNvSpPr/>
          <p:nvPr/>
        </p:nvSpPr>
        <p:spPr>
          <a:xfrm>
            <a:off x="4565258" y="2954479"/>
            <a:ext cx="1680669" cy="276999"/>
          </a:xfrm>
          <a:prstGeom prst="rect">
            <a:avLst/>
          </a:prstGeom>
          <a:solidFill>
            <a:srgbClr val="FAF5F0"/>
          </a:solidFill>
        </p:spPr>
        <p:txBody>
          <a:bodyPr wrap="square">
            <a:spAutoFit/>
          </a:bodyPr>
          <a:lstStyle/>
          <a:p>
            <a:pPr lvl="0" algn="r">
              <a:defRPr/>
            </a:pPr>
            <a:r>
              <a:rPr lang="zh-TW" altLang="en-US" sz="1200" b="1" kern="0" dirty="0">
                <a:solidFill>
                  <a:schemeClr val="tx2">
                    <a:lumMod val="50000"/>
                  </a:schemeClr>
                </a:solidFill>
                <a:latin typeface="微軟正黑體" panose="020B0604030504040204" pitchFamily="34" charset="-120"/>
                <a:ea typeface="微軟正黑體" panose="020B0604030504040204" pitchFamily="34" charset="-120"/>
                <a:sym typeface="Wingdings" panose="05000000000000000000" pitchFamily="2" charset="2"/>
              </a:rPr>
              <a:t> </a:t>
            </a:r>
            <a:r>
              <a:rPr lang="en-US" altLang="zh-TW" sz="1200" b="1" kern="0" dirty="0">
                <a:solidFill>
                  <a:schemeClr val="tx2">
                    <a:lumMod val="50000"/>
                  </a:schemeClr>
                </a:solidFill>
                <a:latin typeface="微軟正黑體" panose="020B0604030504040204" pitchFamily="34" charset="-120"/>
                <a:ea typeface="微軟正黑體" panose="020B0604030504040204" pitchFamily="34" charset="-120"/>
                <a:sym typeface="Wingdings" panose="05000000000000000000" pitchFamily="2" charset="2"/>
              </a:rPr>
              <a:t>(c) </a:t>
            </a:r>
            <a:r>
              <a:rPr lang="zh-TW" altLang="en-US" sz="1200" b="1" kern="0" dirty="0">
                <a:solidFill>
                  <a:schemeClr val="tx2">
                    <a:lumMod val="50000"/>
                  </a:schemeClr>
                </a:solidFill>
                <a:latin typeface="微軟正黑體" panose="020B0604030504040204" pitchFamily="34" charset="-120"/>
                <a:ea typeface="微軟正黑體" panose="020B0604030504040204" pitchFamily="34" charset="-120"/>
                <a:sym typeface="Wingdings" panose="05000000000000000000" pitchFamily="2" charset="2"/>
              </a:rPr>
              <a:t>活動數據</a:t>
            </a:r>
            <a:r>
              <a:rPr lang="en-US" altLang="zh-TW" sz="900" b="1" kern="0" dirty="0">
                <a:solidFill>
                  <a:schemeClr val="tx2">
                    <a:lumMod val="50000"/>
                  </a:schemeClr>
                </a:solidFill>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900" b="1" kern="0" dirty="0">
                <a:solidFill>
                  <a:schemeClr val="tx2">
                    <a:lumMod val="50000"/>
                  </a:schemeClr>
                </a:solidFill>
                <a:latin typeface="微軟正黑體" panose="020B0604030504040204" pitchFamily="34" charset="-120"/>
                <a:ea typeface="微軟正黑體" panose="020B0604030504040204" pitchFamily="34" charset="-120"/>
                <a:sym typeface="Wingdings" panose="05000000000000000000" pitchFamily="2" charset="2"/>
              </a:rPr>
              <a:t>小數</a:t>
            </a:r>
            <a:r>
              <a:rPr lang="en-US" altLang="zh-TW" sz="900" b="1" kern="0" dirty="0">
                <a:solidFill>
                  <a:schemeClr val="tx2">
                    <a:lumMod val="50000"/>
                  </a:schemeClr>
                </a:solidFill>
                <a:latin typeface="微軟正黑體" panose="020B0604030504040204" pitchFamily="34" charset="-120"/>
                <a:ea typeface="微軟正黑體" panose="020B0604030504040204" pitchFamily="34" charset="-120"/>
                <a:sym typeface="Wingdings" panose="05000000000000000000" pitchFamily="2" charset="2"/>
              </a:rPr>
              <a:t>4</a:t>
            </a:r>
            <a:r>
              <a:rPr lang="zh-TW" altLang="en-US" sz="900" b="1" kern="0" dirty="0">
                <a:solidFill>
                  <a:schemeClr val="tx2">
                    <a:lumMod val="50000"/>
                  </a:schemeClr>
                </a:solidFill>
                <a:latin typeface="微軟正黑體" panose="020B0604030504040204" pitchFamily="34" charset="-120"/>
                <a:ea typeface="微軟正黑體" panose="020B0604030504040204" pitchFamily="34" charset="-120"/>
                <a:sym typeface="Wingdings" panose="05000000000000000000" pitchFamily="2" charset="2"/>
              </a:rPr>
              <a:t>位</a:t>
            </a:r>
            <a:r>
              <a:rPr lang="en-US" altLang="zh-TW" sz="900" b="1" kern="0" dirty="0">
                <a:solidFill>
                  <a:schemeClr val="tx2">
                    <a:lumMod val="50000"/>
                  </a:schemeClr>
                </a:solidFill>
                <a:latin typeface="微軟正黑體" panose="020B0604030504040204" pitchFamily="34" charset="-120"/>
                <a:ea typeface="微軟正黑體" panose="020B0604030504040204" pitchFamily="34" charset="-120"/>
                <a:sym typeface="Wingdings" panose="05000000000000000000" pitchFamily="2" charset="2"/>
              </a:rPr>
              <a:t>)</a:t>
            </a:r>
            <a:endParaRPr lang="en-US" altLang="zh-TW" sz="1400" b="1" kern="0" dirty="0">
              <a:solidFill>
                <a:schemeClr val="tx2">
                  <a:lumMod val="50000"/>
                </a:schemeClr>
              </a:solidFill>
              <a:latin typeface="微軟正黑體" panose="020B0604030504040204" pitchFamily="34" charset="-120"/>
              <a:ea typeface="微軟正黑體" panose="020B0604030504040204" pitchFamily="34" charset="-120"/>
              <a:sym typeface="Wingdings" panose="05000000000000000000" pitchFamily="2" charset="2"/>
            </a:endParaRPr>
          </a:p>
        </p:txBody>
      </p:sp>
      <p:pic>
        <p:nvPicPr>
          <p:cNvPr id="29" name="圖片 28">
            <a:extLst>
              <a:ext uri="{FF2B5EF4-FFF2-40B4-BE49-F238E27FC236}">
                <a16:creationId xmlns:a16="http://schemas.microsoft.com/office/drawing/2014/main" id="{8CCF107B-6538-4C02-9E84-444463924718}"/>
              </a:ext>
            </a:extLst>
          </p:cNvPr>
          <p:cNvPicPr>
            <a:picLocks noChangeAspect="1"/>
          </p:cNvPicPr>
          <p:nvPr/>
        </p:nvPicPr>
        <p:blipFill>
          <a:blip r:embed="rId7"/>
          <a:stretch>
            <a:fillRect/>
          </a:stretch>
        </p:blipFill>
        <p:spPr>
          <a:xfrm>
            <a:off x="4291396" y="5260918"/>
            <a:ext cx="646253" cy="715685"/>
          </a:xfrm>
          <a:prstGeom prst="rect">
            <a:avLst/>
          </a:prstGeom>
        </p:spPr>
      </p:pic>
      <p:sp>
        <p:nvSpPr>
          <p:cNvPr id="30" name="圓角矩形 40">
            <a:extLst>
              <a:ext uri="{FF2B5EF4-FFF2-40B4-BE49-F238E27FC236}">
                <a16:creationId xmlns:a16="http://schemas.microsoft.com/office/drawing/2014/main" id="{CB8B1566-5091-4C2B-970D-F47D71EBC053}"/>
              </a:ext>
            </a:extLst>
          </p:cNvPr>
          <p:cNvSpPr/>
          <p:nvPr/>
        </p:nvSpPr>
        <p:spPr>
          <a:xfrm>
            <a:off x="4271245" y="4796123"/>
            <a:ext cx="674356" cy="1249463"/>
          </a:xfrm>
          <a:prstGeom prst="roundRect">
            <a:avLst/>
          </a:prstGeom>
          <a:noFill/>
          <a:ln w="28575">
            <a:solidFill>
              <a:schemeClr val="accent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pic>
        <p:nvPicPr>
          <p:cNvPr id="31" name="圖片 30">
            <a:extLst>
              <a:ext uri="{FF2B5EF4-FFF2-40B4-BE49-F238E27FC236}">
                <a16:creationId xmlns:a16="http://schemas.microsoft.com/office/drawing/2014/main" id="{14A4A4DB-8C76-4155-B47A-93E8B9447E6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5747" y="1820524"/>
            <a:ext cx="900000" cy="900000"/>
          </a:xfrm>
          <a:prstGeom prst="rect">
            <a:avLst/>
          </a:prstGeom>
          <a:ln>
            <a:solidFill>
              <a:schemeClr val="accent4">
                <a:lumMod val="20000"/>
                <a:lumOff val="80000"/>
              </a:schemeClr>
            </a:solidFill>
          </a:ln>
        </p:spPr>
      </p:pic>
      <p:sp>
        <p:nvSpPr>
          <p:cNvPr id="32" name="矩形 31">
            <a:extLst>
              <a:ext uri="{FF2B5EF4-FFF2-40B4-BE49-F238E27FC236}">
                <a16:creationId xmlns:a16="http://schemas.microsoft.com/office/drawing/2014/main" id="{7BFADBDA-3B18-425C-BE0A-4C80C83FCA33}"/>
              </a:ext>
            </a:extLst>
          </p:cNvPr>
          <p:cNvSpPr/>
          <p:nvPr/>
        </p:nvSpPr>
        <p:spPr>
          <a:xfrm>
            <a:off x="303209" y="1302954"/>
            <a:ext cx="1685077" cy="507831"/>
          </a:xfrm>
          <a:prstGeom prst="rect">
            <a:avLst/>
          </a:prstGeom>
          <a:solidFill>
            <a:schemeClr val="bg1"/>
          </a:solidFill>
          <a:ln>
            <a:solidFill>
              <a:schemeClr val="accent4">
                <a:lumMod val="20000"/>
                <a:lumOff val="80000"/>
              </a:schemeClr>
            </a:solidFill>
          </a:ln>
        </p:spPr>
        <p:txBody>
          <a:bodyPr wrap="none">
            <a:spAutoFit/>
          </a:bodyPr>
          <a:lstStyle/>
          <a:p>
            <a:pPr algn="ctr"/>
            <a:r>
              <a:rPr lang="zh-TW" altLang="en-US" sz="900" dirty="0">
                <a:latin typeface="微軟正黑體" panose="020B0604030504040204" pitchFamily="34" charset="-120"/>
                <a:ea typeface="微軟正黑體" panose="020B0604030504040204" pitchFamily="34" charset="-120"/>
              </a:rPr>
              <a:t>環境部氣候變遷署</a:t>
            </a:r>
            <a:endParaRPr lang="en-US" altLang="zh-TW" sz="900" dirty="0">
              <a:latin typeface="微軟正黑體" panose="020B0604030504040204" pitchFamily="34" charset="-120"/>
              <a:ea typeface="微軟正黑體" panose="020B0604030504040204" pitchFamily="34" charset="-120"/>
            </a:endParaRPr>
          </a:p>
          <a:p>
            <a:pPr algn="ctr"/>
            <a:r>
              <a:rPr lang="zh-TW" altLang="en-US" sz="900" b="1" dirty="0">
                <a:latin typeface="微軟正黑體" panose="020B0604030504040204" pitchFamily="34" charset="-120"/>
                <a:ea typeface="微軟正黑體" panose="020B0604030504040204" pitchFamily="34" charset="-120"/>
              </a:rPr>
              <a:t>事業溫室氣體排放量資訊平台</a:t>
            </a:r>
            <a:endParaRPr lang="en-US" altLang="zh-TW" sz="900" b="1" dirty="0">
              <a:latin typeface="微軟正黑體" panose="020B0604030504040204" pitchFamily="34" charset="-120"/>
              <a:ea typeface="微軟正黑體" panose="020B0604030504040204" pitchFamily="34" charset="-120"/>
            </a:endParaRPr>
          </a:p>
          <a:p>
            <a:pPr algn="ctr"/>
            <a:r>
              <a:rPr lang="zh-TW" altLang="en-US" sz="900" b="1" dirty="0">
                <a:latin typeface="微軟正黑體" panose="020B0604030504040204" pitchFamily="34" charset="-120"/>
                <a:ea typeface="微軟正黑體" panose="020B0604030504040204" pitchFamily="34" charset="-120"/>
              </a:rPr>
              <a:t>盤查試算工具</a:t>
            </a:r>
          </a:p>
        </p:txBody>
      </p:sp>
      <p:sp>
        <p:nvSpPr>
          <p:cNvPr id="33" name="文字方塊 32">
            <a:extLst>
              <a:ext uri="{FF2B5EF4-FFF2-40B4-BE49-F238E27FC236}">
                <a16:creationId xmlns:a16="http://schemas.microsoft.com/office/drawing/2014/main" id="{94CBF605-9FC4-4265-BE22-06ADE90352E7}"/>
              </a:ext>
            </a:extLst>
          </p:cNvPr>
          <p:cNvSpPr txBox="1"/>
          <p:nvPr/>
        </p:nvSpPr>
        <p:spPr>
          <a:xfrm>
            <a:off x="8785680" y="5467872"/>
            <a:ext cx="377985" cy="246221"/>
          </a:xfrm>
          <a:prstGeom prst="rect">
            <a:avLst/>
          </a:prstGeom>
          <a:solidFill>
            <a:srgbClr val="FFFFFF"/>
          </a:solidFill>
        </p:spPr>
        <p:txBody>
          <a:bodyPr wrap="square" rtlCol="0">
            <a:spAutoFit/>
          </a:bodyPr>
          <a:lstStyle/>
          <a:p>
            <a:r>
              <a:rPr lang="en-US" altLang="zh-TW" sz="1000" dirty="0"/>
              <a:t>30</a:t>
            </a:r>
            <a:endParaRPr lang="zh-TW" altLang="en-US" sz="1000" dirty="0"/>
          </a:p>
        </p:txBody>
      </p:sp>
      <p:sp>
        <p:nvSpPr>
          <p:cNvPr id="34" name="文字方塊 33">
            <a:extLst>
              <a:ext uri="{FF2B5EF4-FFF2-40B4-BE49-F238E27FC236}">
                <a16:creationId xmlns:a16="http://schemas.microsoft.com/office/drawing/2014/main" id="{0BFEDC0A-45D1-4772-B0AD-DEB2FDB3A1DA}"/>
              </a:ext>
            </a:extLst>
          </p:cNvPr>
          <p:cNvSpPr txBox="1"/>
          <p:nvPr/>
        </p:nvSpPr>
        <p:spPr>
          <a:xfrm>
            <a:off x="8785680" y="5720146"/>
            <a:ext cx="460354" cy="246221"/>
          </a:xfrm>
          <a:prstGeom prst="rect">
            <a:avLst/>
          </a:prstGeom>
          <a:solidFill>
            <a:srgbClr val="F3F5E7"/>
          </a:solidFill>
        </p:spPr>
        <p:txBody>
          <a:bodyPr wrap="square" rtlCol="0">
            <a:spAutoFit/>
          </a:bodyPr>
          <a:lstStyle/>
          <a:p>
            <a:r>
              <a:rPr lang="en-US" altLang="zh-TW" sz="1000" dirty="0"/>
              <a:t>265</a:t>
            </a:r>
            <a:endParaRPr lang="zh-TW" altLang="en-US" sz="1000" dirty="0"/>
          </a:p>
        </p:txBody>
      </p:sp>
      <p:sp>
        <p:nvSpPr>
          <p:cNvPr id="35" name="文字方塊 34">
            <a:extLst>
              <a:ext uri="{FF2B5EF4-FFF2-40B4-BE49-F238E27FC236}">
                <a16:creationId xmlns:a16="http://schemas.microsoft.com/office/drawing/2014/main" id="{BD1DB67B-4D71-4075-9C09-188584A7A938}"/>
              </a:ext>
            </a:extLst>
          </p:cNvPr>
          <p:cNvSpPr txBox="1"/>
          <p:nvPr/>
        </p:nvSpPr>
        <p:spPr>
          <a:xfrm>
            <a:off x="9281976" y="5490955"/>
            <a:ext cx="550049" cy="246221"/>
          </a:xfrm>
          <a:prstGeom prst="rect">
            <a:avLst/>
          </a:prstGeom>
          <a:solidFill>
            <a:srgbClr val="FFFFFF"/>
          </a:solidFill>
        </p:spPr>
        <p:txBody>
          <a:bodyPr wrap="square" rtlCol="0">
            <a:spAutoFit/>
          </a:bodyPr>
          <a:lstStyle/>
          <a:p>
            <a:r>
              <a:rPr lang="en-US" altLang="zh-TW" sz="1000" dirty="0"/>
              <a:t>0.2940</a:t>
            </a:r>
            <a:endParaRPr lang="zh-TW" altLang="en-US" sz="1000" dirty="0"/>
          </a:p>
        </p:txBody>
      </p:sp>
      <p:sp>
        <p:nvSpPr>
          <p:cNvPr id="36" name="文字方塊 35">
            <a:extLst>
              <a:ext uri="{FF2B5EF4-FFF2-40B4-BE49-F238E27FC236}">
                <a16:creationId xmlns:a16="http://schemas.microsoft.com/office/drawing/2014/main" id="{8C3470D1-01D2-484B-8C3A-9C2FBB1B9F49}"/>
              </a:ext>
            </a:extLst>
          </p:cNvPr>
          <p:cNvSpPr txBox="1"/>
          <p:nvPr/>
        </p:nvSpPr>
        <p:spPr>
          <a:xfrm>
            <a:off x="9277587" y="5713173"/>
            <a:ext cx="550049" cy="246221"/>
          </a:xfrm>
          <a:prstGeom prst="rect">
            <a:avLst/>
          </a:prstGeom>
          <a:solidFill>
            <a:srgbClr val="F3F5E7"/>
          </a:solidFill>
        </p:spPr>
        <p:txBody>
          <a:bodyPr wrap="square" rtlCol="0">
            <a:spAutoFit/>
          </a:bodyPr>
          <a:lstStyle/>
          <a:p>
            <a:r>
              <a:rPr lang="en-US" altLang="zh-TW" sz="1000" dirty="0"/>
              <a:t>0.5300</a:t>
            </a:r>
            <a:endParaRPr lang="zh-TW" altLang="en-US" sz="1000" dirty="0"/>
          </a:p>
        </p:txBody>
      </p:sp>
      <p:sp>
        <p:nvSpPr>
          <p:cNvPr id="37" name="文字方塊 36">
            <a:extLst>
              <a:ext uri="{FF2B5EF4-FFF2-40B4-BE49-F238E27FC236}">
                <a16:creationId xmlns:a16="http://schemas.microsoft.com/office/drawing/2014/main" id="{E617572A-AB7E-4D4A-AEA8-54DA19EC5A47}"/>
              </a:ext>
            </a:extLst>
          </p:cNvPr>
          <p:cNvSpPr txBox="1"/>
          <p:nvPr/>
        </p:nvSpPr>
        <p:spPr>
          <a:xfrm>
            <a:off x="0" y="242008"/>
            <a:ext cx="12192000" cy="830997"/>
          </a:xfrm>
          <a:prstGeom prst="rect">
            <a:avLst/>
          </a:prstGeom>
          <a:noFill/>
        </p:spPr>
        <p:txBody>
          <a:bodyPr wrap="square" rtlCol="0">
            <a:spAutoFit/>
          </a:bodyPr>
          <a:lstStyle/>
          <a:p>
            <a:pPr algn="ct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事業溫室氣體排放量資訊平台</a:t>
            </a:r>
            <a:r>
              <a:rPr lang="en-US" altLang="zh-TW" sz="4800" b="1" dirty="0">
                <a:solidFill>
                  <a:schemeClr val="tx1">
                    <a:lumMod val="65000"/>
                    <a:lumOff val="35000"/>
                  </a:schemeClr>
                </a:solidFill>
                <a:latin typeface="微軟正黑體" panose="020B0604030504040204" pitchFamily="34" charset="-120"/>
                <a:ea typeface="微軟正黑體" panose="020B0604030504040204" pitchFamily="34" charset="-120"/>
              </a:rPr>
              <a:t>—</a:t>
            </a: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試算工具</a:t>
            </a:r>
          </a:p>
        </p:txBody>
      </p:sp>
    </p:spTree>
    <p:extLst>
      <p:ext uri="{BB962C8B-B14F-4D97-AF65-F5344CB8AC3E}">
        <p14:creationId xmlns:p14="http://schemas.microsoft.com/office/powerpoint/2010/main" val="14201058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94117" y="1533545"/>
            <a:ext cx="11280383" cy="2477601"/>
          </a:xfrm>
          <a:prstGeom prst="rect">
            <a:avLst/>
          </a:prstGeom>
        </p:spPr>
        <p:txBody>
          <a:bodyPr wrap="square">
            <a:spAutoFit/>
          </a:bodyPr>
          <a:lstStyle/>
          <a:p>
            <a:pPr>
              <a:spcBef>
                <a:spcPts val="600"/>
              </a:spcBef>
              <a:spcAft>
                <a:spcPts val="0"/>
              </a:spcAft>
            </a:pPr>
            <a:r>
              <a:rPr lang="zh-TW" altLang="en-US"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某廠緊急發電機 </a:t>
            </a:r>
            <a:r>
              <a:rPr lang="en-US"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(E001) </a:t>
            </a:r>
            <a:r>
              <a:rPr lang="zh-TW"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使用柴油</a:t>
            </a:r>
            <a:r>
              <a:rPr lang="en-US"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17.495</a:t>
            </a:r>
            <a:r>
              <a:rPr lang="zh-TW"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公</a:t>
            </a:r>
            <a:r>
              <a:rPr lang="zh-TW" altLang="en-US"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秉</a:t>
            </a:r>
            <a:r>
              <a:rPr lang="zh-TW"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及</a:t>
            </a:r>
            <a:r>
              <a:rPr lang="zh-TW"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於</a:t>
            </a:r>
            <a:r>
              <a:rPr lang="en-US"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RTO (E006) </a:t>
            </a:r>
            <a:r>
              <a:rPr lang="zh-TW"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使用天然氣</a:t>
            </a:r>
            <a:r>
              <a:rPr lang="en-US"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94.6467</a:t>
            </a:r>
            <a:r>
              <a:rPr lang="zh-TW"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千立方公尺，請問</a:t>
            </a:r>
            <a:r>
              <a:rPr lang="zh-TW" altLang="en-US"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各個排放源產生之</a:t>
            </a:r>
            <a:r>
              <a:rPr lang="zh-TW"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溫室氣體排放量</a:t>
            </a:r>
            <a:r>
              <a:rPr lang="zh-TW" altLang="en-US"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以公噸</a:t>
            </a:r>
            <a:r>
              <a:rPr lang="en-US"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CO</a:t>
            </a:r>
            <a:r>
              <a:rPr lang="en-US" altLang="zh-TW" sz="2000" spc="100" baseline="-25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2</a:t>
            </a:r>
            <a:r>
              <a:rPr lang="en-US"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e</a:t>
            </a:r>
            <a:r>
              <a:rPr lang="zh-TW"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為單位</a:t>
            </a:r>
            <a:r>
              <a:rPr lang="zh-TW" altLang="en-US"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a:spcBef>
                <a:spcPts val="600"/>
              </a:spcBef>
              <a:spcAft>
                <a:spcPts val="0"/>
              </a:spcAft>
            </a:pPr>
            <a:r>
              <a:rPr lang="zh-TW"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其中，各項數據說明如下：</a:t>
            </a:r>
          </a:p>
          <a:p>
            <a:pPr marL="342900" lvl="0" indent="-342900">
              <a:spcBef>
                <a:spcPts val="600"/>
              </a:spcBef>
              <a:spcAft>
                <a:spcPts val="0"/>
              </a:spcAft>
              <a:buFont typeface="Wingdings" panose="05000000000000000000" pitchFamily="2" charset="2"/>
              <a:buChar char=""/>
            </a:pPr>
            <a:r>
              <a:rPr lang="zh-TW"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柴油</a:t>
            </a:r>
            <a:r>
              <a:rPr lang="zh-TW" altLang="en-US"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之</a:t>
            </a:r>
            <a:r>
              <a:rPr lang="zh-TW"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活動數據使用貯存槽液位抄表記錄，熱值</a:t>
            </a:r>
            <a:r>
              <a:rPr lang="zh-TW" altLang="en-US"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自行檢測，</a:t>
            </a:r>
            <a:r>
              <a:rPr lang="zh-TW"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排放係數引用</a:t>
            </a:r>
            <a:r>
              <a:rPr lang="en-US"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IPCC</a:t>
            </a:r>
            <a:r>
              <a:rPr lang="zh-TW"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溫室氣體排放係數</a:t>
            </a:r>
            <a:r>
              <a:rPr lang="zh-TW" altLang="en-US"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a:spcBef>
                <a:spcPts val="600"/>
              </a:spcBef>
              <a:spcAft>
                <a:spcPts val="0"/>
              </a:spcAft>
              <a:buFont typeface="Wingdings" panose="05000000000000000000" pitchFamily="2" charset="2"/>
              <a:buChar char=""/>
            </a:pPr>
            <a:r>
              <a:rPr lang="zh-TW"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天然氣</a:t>
            </a:r>
            <a:r>
              <a:rPr lang="zh-TW" altLang="en-US"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之</a:t>
            </a:r>
            <a:r>
              <a:rPr lang="zh-TW"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活動數據</a:t>
            </a:r>
            <a:r>
              <a:rPr lang="zh-TW" altLang="en-US"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及</a:t>
            </a:r>
            <a:r>
              <a:rPr lang="zh-TW"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熱值</a:t>
            </a:r>
            <a:r>
              <a:rPr lang="zh-TW" altLang="en-US"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採</a:t>
            </a:r>
            <a:r>
              <a:rPr lang="zh-TW"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供應商提供</a:t>
            </a:r>
            <a:r>
              <a:rPr lang="zh-TW" altLang="en-US"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的發票收據及佐證文件（年度加權平均</a:t>
            </a:r>
            <a:r>
              <a:rPr lang="zh-TW"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熱值為</a:t>
            </a:r>
            <a:r>
              <a:rPr lang="en-US"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8,845 kcal/m</a:t>
            </a:r>
            <a:r>
              <a:rPr lang="en-US" altLang="zh-TW" sz="2000" spc="100" baseline="30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，係數則引用</a:t>
            </a:r>
            <a:r>
              <a:rPr lang="zh-TW" altLang="en-US"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環境部公告「溫室氣體排放係數」（</a:t>
            </a:r>
            <a:r>
              <a:rPr lang="en-US"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113</a:t>
            </a:r>
            <a:r>
              <a:rPr lang="zh-TW" altLang="en-US"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日公告）</a:t>
            </a:r>
            <a:r>
              <a:rPr lang="zh-TW"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zh-TW" sz="2000" spc="1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6" name="文字方塊 5">
            <a:extLst>
              <a:ext uri="{FF2B5EF4-FFF2-40B4-BE49-F238E27FC236}">
                <a16:creationId xmlns:a16="http://schemas.microsoft.com/office/drawing/2014/main" id="{814F731B-1637-DDA1-BC1B-8460E3B58BA7}"/>
              </a:ext>
            </a:extLst>
          </p:cNvPr>
          <p:cNvSpPr txBox="1"/>
          <p:nvPr/>
        </p:nvSpPr>
        <p:spPr>
          <a:xfrm>
            <a:off x="337639" y="318067"/>
            <a:ext cx="11536861" cy="769441"/>
          </a:xfrm>
          <a:prstGeom prst="rect">
            <a:avLst/>
          </a:prstGeom>
          <a:noFill/>
        </p:spPr>
        <p:txBody>
          <a:bodyPr wrap="square">
            <a:spAutoFit/>
          </a:bodyPr>
          <a:lstStyle/>
          <a:p>
            <a:pPr algn="ctr"/>
            <a:r>
              <a:rPr lang="zh-TW" altLang="en-US" sz="4400" b="1" dirty="0">
                <a:solidFill>
                  <a:schemeClr val="tx1">
                    <a:lumMod val="65000"/>
                    <a:lumOff val="35000"/>
                  </a:schemeClr>
                </a:solidFill>
                <a:latin typeface="微軟正黑體" panose="020B0604030504040204" pitchFamily="34" charset="-120"/>
                <a:ea typeface="微軟正黑體" panose="020B0604030504040204" pitchFamily="34" charset="-120"/>
              </a:rPr>
              <a:t>案例 固定燃燒排放源</a:t>
            </a:r>
            <a:r>
              <a:rPr lang="en-US" altLang="zh-TW" sz="4400" b="1" dirty="0">
                <a:solidFill>
                  <a:schemeClr val="tx1">
                    <a:lumMod val="65000"/>
                    <a:lumOff val="35000"/>
                  </a:schemeClr>
                </a:solidFill>
                <a:latin typeface="微軟正黑體" panose="020B0604030504040204" pitchFamily="34" charset="-120"/>
                <a:ea typeface="微軟正黑體" panose="020B0604030504040204" pitchFamily="34" charset="-120"/>
              </a:rPr>
              <a:t>—</a:t>
            </a:r>
            <a:r>
              <a:rPr lang="zh-TW" altLang="en-US" sz="4400" b="1" dirty="0">
                <a:solidFill>
                  <a:schemeClr val="tx1">
                    <a:lumMod val="65000"/>
                    <a:lumOff val="35000"/>
                  </a:schemeClr>
                </a:solidFill>
                <a:latin typeface="微軟正黑體" panose="020B0604030504040204" pitchFamily="34" charset="-120"/>
                <a:ea typeface="微軟正黑體" panose="020B0604030504040204" pitchFamily="34" charset="-120"/>
              </a:rPr>
              <a:t>排放係數法</a:t>
            </a:r>
            <a:endParaRPr lang="en-US" altLang="zh-TW" sz="44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graphicFrame>
        <p:nvGraphicFramePr>
          <p:cNvPr id="7" name="表格 6"/>
          <p:cNvGraphicFramePr>
            <a:graphicFrameLocks noGrp="1"/>
          </p:cNvGraphicFramePr>
          <p:nvPr>
            <p:extLst>
              <p:ext uri="{D42A27DB-BD31-4B8C-83A1-F6EECF244321}">
                <p14:modId xmlns:p14="http://schemas.microsoft.com/office/powerpoint/2010/main" val="405610712"/>
              </p:ext>
            </p:extLst>
          </p:nvPr>
        </p:nvGraphicFramePr>
        <p:xfrm>
          <a:off x="1024288" y="4871295"/>
          <a:ext cx="7653181" cy="1440000"/>
        </p:xfrm>
        <a:graphic>
          <a:graphicData uri="http://schemas.openxmlformats.org/drawingml/2006/table">
            <a:tbl>
              <a:tblPr firstRow="1" firstCol="1" bandRow="1">
                <a:tableStyleId>{5FD0F851-EC5A-4D38-B0AD-8093EC10F338}</a:tableStyleId>
              </a:tblPr>
              <a:tblGrid>
                <a:gridCol w="912730">
                  <a:extLst>
                    <a:ext uri="{9D8B030D-6E8A-4147-A177-3AD203B41FA5}">
                      <a16:colId xmlns:a16="http://schemas.microsoft.com/office/drawing/2014/main" val="2168309152"/>
                    </a:ext>
                  </a:extLst>
                </a:gridCol>
                <a:gridCol w="1702976">
                  <a:extLst>
                    <a:ext uri="{9D8B030D-6E8A-4147-A177-3AD203B41FA5}">
                      <a16:colId xmlns:a16="http://schemas.microsoft.com/office/drawing/2014/main" val="379383619"/>
                    </a:ext>
                  </a:extLst>
                </a:gridCol>
                <a:gridCol w="1702976">
                  <a:extLst>
                    <a:ext uri="{9D8B030D-6E8A-4147-A177-3AD203B41FA5}">
                      <a16:colId xmlns:a16="http://schemas.microsoft.com/office/drawing/2014/main" val="3113729354"/>
                    </a:ext>
                  </a:extLst>
                </a:gridCol>
                <a:gridCol w="1702976">
                  <a:extLst>
                    <a:ext uri="{9D8B030D-6E8A-4147-A177-3AD203B41FA5}">
                      <a16:colId xmlns:a16="http://schemas.microsoft.com/office/drawing/2014/main" val="2647119417"/>
                    </a:ext>
                  </a:extLst>
                </a:gridCol>
                <a:gridCol w="1631523">
                  <a:extLst>
                    <a:ext uri="{9D8B030D-6E8A-4147-A177-3AD203B41FA5}">
                      <a16:colId xmlns:a16="http://schemas.microsoft.com/office/drawing/2014/main" val="1068021409"/>
                    </a:ext>
                  </a:extLst>
                </a:gridCol>
              </a:tblGrid>
              <a:tr h="720000">
                <a:tc>
                  <a:txBody>
                    <a:bodyPr/>
                    <a:lstStyle/>
                    <a:p>
                      <a:pPr algn="ctr">
                        <a:lnSpc>
                          <a:spcPts val="1800"/>
                        </a:lnSpc>
                        <a:spcAft>
                          <a:spcPts val="0"/>
                        </a:spcAft>
                      </a:pPr>
                      <a:r>
                        <a:rPr lang="zh-TW" sz="18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燃料</a:t>
                      </a:r>
                    </a:p>
                  </a:txBody>
                  <a:tcPr marL="68580" marR="68580" marT="0" marB="0" anchor="ctr"/>
                </a:tc>
                <a:tc>
                  <a:txBody>
                    <a:bodyPr/>
                    <a:lstStyle/>
                    <a:p>
                      <a:pPr algn="ctr">
                        <a:lnSpc>
                          <a:spcPts val="1800"/>
                        </a:lnSpc>
                        <a:spcAft>
                          <a:spcPts val="0"/>
                        </a:spcAft>
                      </a:pPr>
                      <a:r>
                        <a:rPr lang="en-US" sz="18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CO</a:t>
                      </a:r>
                      <a:r>
                        <a:rPr lang="en-US" sz="1800" baseline="-250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8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排放係數</a:t>
                      </a:r>
                    </a:p>
                    <a:p>
                      <a:pPr algn="ctr">
                        <a:lnSpc>
                          <a:spcPts val="1800"/>
                        </a:lnSpc>
                        <a:spcAft>
                          <a:spcPts val="0"/>
                        </a:spcAft>
                      </a:pPr>
                      <a:r>
                        <a:rPr lang="en-US" sz="18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(kgCO</a:t>
                      </a:r>
                      <a:r>
                        <a:rPr lang="en-US" sz="1800" baseline="-250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en-US" sz="18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/TJ</a:t>
                      </a:r>
                      <a:r>
                        <a:rPr lang="en-US" altLang="zh-TW" sz="18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ts val="1800"/>
                        </a:lnSpc>
                        <a:spcAft>
                          <a:spcPts val="0"/>
                        </a:spcAft>
                      </a:pPr>
                      <a:r>
                        <a:rPr lang="en-US" sz="18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CH</a:t>
                      </a:r>
                      <a:r>
                        <a:rPr lang="en-US" sz="1800" baseline="-250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sz="18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排放係數</a:t>
                      </a:r>
                    </a:p>
                    <a:p>
                      <a:pPr algn="ctr">
                        <a:lnSpc>
                          <a:spcPts val="1800"/>
                        </a:lnSpc>
                        <a:spcAft>
                          <a:spcPts val="0"/>
                        </a:spcAft>
                      </a:pPr>
                      <a:r>
                        <a:rPr lang="en-US" altLang="zh-TW" sz="18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8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kgCH</a:t>
                      </a:r>
                      <a:r>
                        <a:rPr lang="en-US" sz="1800" baseline="-250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4</a:t>
                      </a:r>
                      <a:r>
                        <a:rPr lang="en-US" sz="18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/TJ</a:t>
                      </a:r>
                      <a:r>
                        <a:rPr lang="en-US" altLang="zh-TW" sz="18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ts val="1800"/>
                        </a:lnSpc>
                        <a:spcAft>
                          <a:spcPts val="0"/>
                        </a:spcAft>
                      </a:pPr>
                      <a:r>
                        <a:rPr lang="en-US" sz="18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N</a:t>
                      </a:r>
                      <a:r>
                        <a:rPr lang="en-US" sz="1800" baseline="-250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en-US" sz="18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O</a:t>
                      </a:r>
                      <a:r>
                        <a:rPr lang="zh-TW" sz="18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排放係數</a:t>
                      </a:r>
                    </a:p>
                    <a:p>
                      <a:pPr algn="ctr">
                        <a:lnSpc>
                          <a:spcPts val="1800"/>
                        </a:lnSpc>
                        <a:spcAft>
                          <a:spcPts val="0"/>
                        </a:spcAft>
                      </a:pPr>
                      <a:r>
                        <a:rPr lang="en-US" altLang="zh-TW" sz="18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8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kgN</a:t>
                      </a:r>
                      <a:r>
                        <a:rPr lang="en-US" sz="1800" baseline="-250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en-US" sz="18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O/TJ</a:t>
                      </a:r>
                      <a:r>
                        <a:rPr lang="en-US" altLang="zh-TW" sz="18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ts val="1800"/>
                        </a:lnSpc>
                        <a:spcAft>
                          <a:spcPts val="0"/>
                        </a:spcAft>
                      </a:pPr>
                      <a:r>
                        <a:rPr lang="zh-TW" altLang="en-US" sz="18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自行檢測</a:t>
                      </a:r>
                      <a:endParaRPr lang="en-US" altLang="zh-TW" sz="18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ts val="1800"/>
                        </a:lnSpc>
                        <a:spcAft>
                          <a:spcPts val="0"/>
                        </a:spcAft>
                      </a:pPr>
                      <a:r>
                        <a:rPr lang="zh-TW" sz="18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低位熱值</a:t>
                      </a:r>
                    </a:p>
                  </a:txBody>
                  <a:tcPr marL="68580" marR="68580" marT="0" marB="0" anchor="ctr"/>
                </a:tc>
                <a:extLst>
                  <a:ext uri="{0D108BD9-81ED-4DB2-BD59-A6C34878D82A}">
                    <a16:rowId xmlns:a16="http://schemas.microsoft.com/office/drawing/2014/main" val="1176862129"/>
                  </a:ext>
                </a:extLst>
              </a:tr>
              <a:tr h="360000">
                <a:tc>
                  <a:txBody>
                    <a:bodyPr/>
                    <a:lstStyle/>
                    <a:p>
                      <a:pPr algn="ctr">
                        <a:lnSpc>
                          <a:spcPts val="1800"/>
                        </a:lnSpc>
                        <a:spcAft>
                          <a:spcPts val="0"/>
                        </a:spcAft>
                      </a:pPr>
                      <a:r>
                        <a:rPr lang="zh-TW" sz="180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柴油</a:t>
                      </a:r>
                    </a:p>
                  </a:txBody>
                  <a:tcPr marL="68580" marR="68580" marT="0" marB="0" anchor="ctr"/>
                </a:tc>
                <a:tc>
                  <a:txBody>
                    <a:bodyPr/>
                    <a:lstStyle/>
                    <a:p>
                      <a:pPr algn="ctr">
                        <a:lnSpc>
                          <a:spcPts val="1800"/>
                        </a:lnSpc>
                        <a:spcAft>
                          <a:spcPts val="0"/>
                        </a:spcAft>
                      </a:pPr>
                      <a:r>
                        <a:rPr lang="en-US" sz="180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74,100</a:t>
                      </a:r>
                      <a:endParaRPr lang="zh-TW" sz="180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ts val="1800"/>
                        </a:lnSpc>
                        <a:spcAft>
                          <a:spcPts val="0"/>
                        </a:spcAft>
                      </a:pPr>
                      <a:r>
                        <a:rPr lang="en-US" sz="180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80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ts val="1800"/>
                        </a:lnSpc>
                        <a:spcAft>
                          <a:spcPts val="0"/>
                        </a:spcAft>
                      </a:pPr>
                      <a:r>
                        <a:rPr lang="en-US" sz="180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0.6</a:t>
                      </a:r>
                      <a:endParaRPr lang="zh-TW" sz="180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ts val="1800"/>
                        </a:lnSpc>
                        <a:spcAft>
                          <a:spcPts val="0"/>
                        </a:spcAft>
                      </a:pPr>
                      <a:r>
                        <a:rPr lang="en-US" sz="18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8,400 kcal/L</a:t>
                      </a:r>
                      <a:endParaRPr lang="zh-TW" sz="18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val="2357983430"/>
                  </a:ext>
                </a:extLst>
              </a:tr>
              <a:tr h="360000">
                <a:tc>
                  <a:txBody>
                    <a:bodyPr/>
                    <a:lstStyle/>
                    <a:p>
                      <a:pPr algn="ctr">
                        <a:lnSpc>
                          <a:spcPts val="1800"/>
                        </a:lnSpc>
                        <a:spcAft>
                          <a:spcPts val="0"/>
                        </a:spcAft>
                      </a:pPr>
                      <a:r>
                        <a:rPr lang="zh-TW" sz="18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天然氣</a:t>
                      </a:r>
                    </a:p>
                  </a:txBody>
                  <a:tcPr marL="68580" marR="68580" marT="0" marB="0" anchor="ctr"/>
                </a:tc>
                <a:tc>
                  <a:txBody>
                    <a:bodyPr/>
                    <a:lstStyle/>
                    <a:p>
                      <a:pPr algn="ctr">
                        <a:lnSpc>
                          <a:spcPts val="1800"/>
                        </a:lnSpc>
                        <a:spcAft>
                          <a:spcPts val="0"/>
                        </a:spcAft>
                      </a:pPr>
                      <a:r>
                        <a:rPr lang="en-US" sz="18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56,100</a:t>
                      </a:r>
                      <a:endParaRPr lang="zh-TW" sz="18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ts val="1800"/>
                        </a:lnSpc>
                        <a:spcAft>
                          <a:spcPts val="0"/>
                        </a:spcAft>
                      </a:pPr>
                      <a:r>
                        <a:rPr lang="en-US" sz="18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1</a:t>
                      </a:r>
                      <a:endParaRPr lang="zh-TW" sz="18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ts val="1800"/>
                        </a:lnSpc>
                        <a:spcAft>
                          <a:spcPts val="0"/>
                        </a:spcAft>
                      </a:pPr>
                      <a:r>
                        <a:rPr lang="en-US" sz="18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0.1</a:t>
                      </a:r>
                      <a:endParaRPr lang="zh-TW" sz="18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ts val="1800"/>
                        </a:lnSpc>
                        <a:spcAft>
                          <a:spcPts val="0"/>
                        </a:spcAft>
                      </a:pPr>
                      <a:r>
                        <a:rPr lang="en-US" sz="18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8,</a:t>
                      </a:r>
                      <a:r>
                        <a:rPr lang="en-US" altLang="zh-TW" sz="18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845 k</a:t>
                      </a:r>
                      <a:r>
                        <a:rPr lang="en-US" sz="18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cal/m</a:t>
                      </a:r>
                      <a:r>
                        <a:rPr lang="en-US" sz="1800" baseline="300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8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332091105"/>
                  </a:ext>
                </a:extLst>
              </a:tr>
            </a:tbl>
          </a:graphicData>
        </a:graphic>
      </p:graphicFrame>
      <p:graphicFrame>
        <p:nvGraphicFramePr>
          <p:cNvPr id="8" name="表格 7"/>
          <p:cNvGraphicFramePr>
            <a:graphicFrameLocks noGrp="1"/>
          </p:cNvGraphicFramePr>
          <p:nvPr>
            <p:extLst>
              <p:ext uri="{D42A27DB-BD31-4B8C-83A1-F6EECF244321}">
                <p14:modId xmlns:p14="http://schemas.microsoft.com/office/powerpoint/2010/main" val="2326695714"/>
              </p:ext>
            </p:extLst>
          </p:nvPr>
        </p:nvGraphicFramePr>
        <p:xfrm>
          <a:off x="9144000" y="4871295"/>
          <a:ext cx="1440000" cy="1440000"/>
        </p:xfrm>
        <a:graphic>
          <a:graphicData uri="http://schemas.openxmlformats.org/drawingml/2006/table">
            <a:tbl>
              <a:tblPr firstRow="1" firstCol="1" bandRow="1">
                <a:tableStyleId>{5FD0F851-EC5A-4D38-B0AD-8093EC10F338}</a:tableStyleId>
              </a:tblPr>
              <a:tblGrid>
                <a:gridCol w="705396">
                  <a:extLst>
                    <a:ext uri="{9D8B030D-6E8A-4147-A177-3AD203B41FA5}">
                      <a16:colId xmlns:a16="http://schemas.microsoft.com/office/drawing/2014/main" val="2168309152"/>
                    </a:ext>
                  </a:extLst>
                </a:gridCol>
                <a:gridCol w="734604">
                  <a:extLst>
                    <a:ext uri="{9D8B030D-6E8A-4147-A177-3AD203B41FA5}">
                      <a16:colId xmlns:a16="http://schemas.microsoft.com/office/drawing/2014/main" val="379383619"/>
                    </a:ext>
                  </a:extLst>
                </a:gridCol>
              </a:tblGrid>
              <a:tr h="360000">
                <a:tc>
                  <a:txBody>
                    <a:bodyPr/>
                    <a:lstStyle/>
                    <a:p>
                      <a:pPr algn="ctr">
                        <a:lnSpc>
                          <a:spcPts val="1800"/>
                        </a:lnSpc>
                        <a:spcAft>
                          <a:spcPts val="0"/>
                        </a:spcAft>
                      </a:pPr>
                      <a:endParaRPr lang="zh-TW" sz="18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ts val="1800"/>
                        </a:lnSpc>
                        <a:spcAft>
                          <a:spcPts val="0"/>
                        </a:spcAft>
                      </a:pPr>
                      <a:r>
                        <a:rPr lang="en-US" altLang="zh-TW" sz="18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AR5</a:t>
                      </a:r>
                      <a:endParaRPr lang="zh-TW" sz="18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176862129"/>
                  </a:ext>
                </a:extLst>
              </a:tr>
              <a:tr h="360000">
                <a:tc>
                  <a:txBody>
                    <a:bodyPr/>
                    <a:lstStyle/>
                    <a:p>
                      <a:pPr algn="ctr">
                        <a:lnSpc>
                          <a:spcPts val="1800"/>
                        </a:lnSpc>
                        <a:spcAft>
                          <a:spcPts val="0"/>
                        </a:spcAft>
                      </a:pPr>
                      <a:r>
                        <a:rPr lang="en-US" altLang="zh-TW" sz="18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CO</a:t>
                      </a:r>
                      <a:r>
                        <a:rPr lang="en-US" altLang="zh-TW" sz="1800" baseline="-250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2</a:t>
                      </a:r>
                      <a:endParaRPr lang="zh-TW" sz="18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ts val="1800"/>
                        </a:lnSpc>
                        <a:spcAft>
                          <a:spcPts val="0"/>
                        </a:spcAft>
                      </a:pPr>
                      <a:r>
                        <a:rPr lang="en-US" altLang="zh-TW" sz="18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1</a:t>
                      </a:r>
                      <a:endParaRPr lang="zh-TW" sz="18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val="2357983430"/>
                  </a:ext>
                </a:extLst>
              </a:tr>
              <a:tr h="360000">
                <a:tc>
                  <a:txBody>
                    <a:bodyPr/>
                    <a:lstStyle/>
                    <a:p>
                      <a:pPr algn="ctr">
                        <a:lnSpc>
                          <a:spcPts val="1800"/>
                        </a:lnSpc>
                        <a:spcAft>
                          <a:spcPts val="0"/>
                        </a:spcAft>
                      </a:pPr>
                      <a:r>
                        <a:rPr lang="en-US" altLang="zh-TW" sz="18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CH</a:t>
                      </a:r>
                      <a:r>
                        <a:rPr lang="en-US" altLang="zh-TW" sz="1800" baseline="-250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4</a:t>
                      </a:r>
                      <a:endParaRPr lang="zh-TW" sz="18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ts val="1800"/>
                        </a:lnSpc>
                        <a:spcAft>
                          <a:spcPts val="0"/>
                        </a:spcAft>
                      </a:pPr>
                      <a:r>
                        <a:rPr lang="en-US" altLang="zh-TW" sz="18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30</a:t>
                      </a:r>
                      <a:endParaRPr lang="zh-TW" sz="18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val="3888636159"/>
                  </a:ext>
                </a:extLst>
              </a:tr>
              <a:tr h="360000">
                <a:tc>
                  <a:txBody>
                    <a:bodyPr/>
                    <a:lstStyle/>
                    <a:p>
                      <a:pPr algn="ctr">
                        <a:lnSpc>
                          <a:spcPts val="1800"/>
                        </a:lnSpc>
                        <a:spcAft>
                          <a:spcPts val="0"/>
                        </a:spcAft>
                      </a:pPr>
                      <a:r>
                        <a:rPr lang="en-US" altLang="zh-TW" sz="18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N</a:t>
                      </a:r>
                      <a:r>
                        <a:rPr lang="en-US" altLang="zh-TW" sz="1800" baseline="-250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en-US" altLang="zh-TW" sz="18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O</a:t>
                      </a:r>
                      <a:endParaRPr lang="zh-TW" sz="18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tc>
                  <a:txBody>
                    <a:bodyPr/>
                    <a:lstStyle/>
                    <a:p>
                      <a:pPr algn="ctr">
                        <a:lnSpc>
                          <a:spcPts val="1800"/>
                        </a:lnSpc>
                        <a:spcAft>
                          <a:spcPts val="0"/>
                        </a:spcAft>
                      </a:pPr>
                      <a:r>
                        <a:rPr lang="en-US" altLang="zh-TW" sz="18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265</a:t>
                      </a:r>
                      <a:endParaRPr lang="zh-TW" sz="1800" dirty="0">
                        <a:solidFill>
                          <a:schemeClr val="tx1">
                            <a:lumMod val="75000"/>
                            <a:lumOff val="2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332091105"/>
                  </a:ext>
                </a:extLst>
              </a:tr>
            </a:tbl>
          </a:graphicData>
        </a:graphic>
      </p:graphicFrame>
      <p:sp>
        <p:nvSpPr>
          <p:cNvPr id="9" name="矩形 8"/>
          <p:cNvSpPr/>
          <p:nvPr/>
        </p:nvSpPr>
        <p:spPr>
          <a:xfrm>
            <a:off x="894746" y="4500512"/>
            <a:ext cx="2422458" cy="369332"/>
          </a:xfrm>
          <a:prstGeom prst="rect">
            <a:avLst/>
          </a:prstGeom>
        </p:spPr>
        <p:txBody>
          <a:bodyPr wrap="none">
            <a:spAutoFit/>
          </a:bodyPr>
          <a:lstStyle/>
          <a:p>
            <a:pPr marL="285750" indent="-285750">
              <a:buFont typeface="Wingdings" panose="05000000000000000000" pitchFamily="2" charset="2"/>
              <a:buChar char="Ø"/>
            </a:pPr>
            <a:r>
              <a:rPr lang="zh-TW" altLang="zh-TW" b="1"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溫室氣體排放係數</a:t>
            </a:r>
            <a:endPar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10" name="矩形 9"/>
          <p:cNvSpPr/>
          <p:nvPr/>
        </p:nvSpPr>
        <p:spPr>
          <a:xfrm>
            <a:off x="9018255" y="4500512"/>
            <a:ext cx="1691489" cy="369332"/>
          </a:xfrm>
          <a:prstGeom prst="rect">
            <a:avLst/>
          </a:prstGeom>
        </p:spPr>
        <p:txBody>
          <a:bodyPr wrap="none">
            <a:spAutoFit/>
          </a:bodyPr>
          <a:lstStyle/>
          <a:p>
            <a:pPr marL="285750" indent="-285750">
              <a:buFont typeface="Wingdings" panose="05000000000000000000" pitchFamily="2" charset="2"/>
              <a:buChar char="Ø"/>
            </a:pPr>
            <a:r>
              <a:rPr lang="zh-TW" altLang="en-US" b="1"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溫暖化潛勢</a:t>
            </a:r>
            <a:endParaRPr lang="zh-TW" altLang="en-US"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pic>
        <p:nvPicPr>
          <p:cNvPr id="11" name="圖形 10">
            <a:extLst>
              <a:ext uri="{FF2B5EF4-FFF2-40B4-BE49-F238E27FC236}">
                <a16:creationId xmlns:a16="http://schemas.microsoft.com/office/drawing/2014/main" id="{9AA5605C-1C86-4048-9061-5BDCC2A751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2963" y="183098"/>
            <a:ext cx="1791313" cy="551629"/>
          </a:xfrm>
          <a:prstGeom prst="rect">
            <a:avLst/>
          </a:prstGeom>
        </p:spPr>
      </p:pic>
      <p:sp>
        <p:nvSpPr>
          <p:cNvPr id="3" name="投影片編號版面配置區 8">
            <a:extLst>
              <a:ext uri="{FF2B5EF4-FFF2-40B4-BE49-F238E27FC236}">
                <a16:creationId xmlns:a16="http://schemas.microsoft.com/office/drawing/2014/main" id="{4F498E4D-F239-9E21-9DAC-843E1C9ACCB3}"/>
              </a:ext>
            </a:extLst>
          </p:cNvPr>
          <p:cNvSpPr txBox="1">
            <a:spLocks/>
          </p:cNvSpPr>
          <p:nvPr/>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01CC4-3E67-4728-A622-C7FB40383D11}" type="slidenum">
              <a:rPr kumimoji="0" lang="zh-TW" altLang="en-US" sz="1600" b="0" i="0" u="none" strike="noStrike" kern="1200" cap="none" spc="0" normalizeH="0" baseline="0" noProof="0" smtClean="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zh-TW" altLang="en-US" sz="16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1273771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投影片編號版面配置區 8">
            <a:extLst>
              <a:ext uri="{FF2B5EF4-FFF2-40B4-BE49-F238E27FC236}">
                <a16:creationId xmlns:a16="http://schemas.microsoft.com/office/drawing/2014/main" id="{3378FF72-5123-5990-579A-5A1A292D5B93}"/>
              </a:ext>
            </a:extLst>
          </p:cNvPr>
          <p:cNvSpPr txBox="1">
            <a:spLocks/>
          </p:cNvSpPr>
          <p:nvPr/>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01CC4-3E67-4728-A622-C7FB40383D11}" type="slidenum">
              <a:rPr lang="zh-TW" altLang="en-US" sz="1600" smtClean="0">
                <a:solidFill>
                  <a:schemeClr val="tx1">
                    <a:lumMod val="65000"/>
                    <a:lumOff val="35000"/>
                  </a:schemeClr>
                </a:solidFill>
                <a:latin typeface="微軟正黑體" panose="020B0604030504040204" pitchFamily="34" charset="-120"/>
                <a:ea typeface="微軟正黑體" panose="020B0604030504040204" pitchFamily="34" charset="-120"/>
              </a:rPr>
              <a:pPr/>
              <a:t>8</a:t>
            </a:fld>
            <a:endParaRPr lang="zh-TW" altLang="en-US" sz="16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pic>
        <p:nvPicPr>
          <p:cNvPr id="4" name="圖形 3">
            <a:extLst>
              <a:ext uri="{FF2B5EF4-FFF2-40B4-BE49-F238E27FC236}">
                <a16:creationId xmlns:a16="http://schemas.microsoft.com/office/drawing/2014/main" id="{88262BCE-14C3-DA5F-03E5-EB2027B742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2963" y="183098"/>
            <a:ext cx="1791313" cy="551629"/>
          </a:xfrm>
          <a:prstGeom prst="rect">
            <a:avLst/>
          </a:prstGeom>
        </p:spPr>
      </p:pic>
      <p:sp>
        <p:nvSpPr>
          <p:cNvPr id="7" name="文字方塊 6">
            <a:extLst>
              <a:ext uri="{FF2B5EF4-FFF2-40B4-BE49-F238E27FC236}">
                <a16:creationId xmlns:a16="http://schemas.microsoft.com/office/drawing/2014/main" id="{CC4B6DE4-7CCF-41A3-BC19-5D6903CE05A3}"/>
              </a:ext>
            </a:extLst>
          </p:cNvPr>
          <p:cNvSpPr txBox="1"/>
          <p:nvPr/>
        </p:nvSpPr>
        <p:spPr>
          <a:xfrm>
            <a:off x="0" y="242008"/>
            <a:ext cx="12192000" cy="830997"/>
          </a:xfrm>
          <a:prstGeom prst="rect">
            <a:avLst/>
          </a:prstGeom>
          <a:noFill/>
        </p:spPr>
        <p:txBody>
          <a:bodyPr wrap="square" rtlCol="0">
            <a:spAutoFit/>
          </a:bodyPr>
          <a:lstStyle/>
          <a:p>
            <a:pPr algn="ct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常見冷媒項目</a:t>
            </a:r>
          </a:p>
        </p:txBody>
      </p:sp>
      <p:pic>
        <p:nvPicPr>
          <p:cNvPr id="8" name="table">
            <a:extLst>
              <a:ext uri="{FF2B5EF4-FFF2-40B4-BE49-F238E27FC236}">
                <a16:creationId xmlns:a16="http://schemas.microsoft.com/office/drawing/2014/main" id="{714D09F8-2E1F-45BD-94FD-5D8C9CAFDF67}"/>
              </a:ext>
            </a:extLst>
          </p:cNvPr>
          <p:cNvPicPr>
            <a:picLocks noChangeAspect="1"/>
          </p:cNvPicPr>
          <p:nvPr/>
        </p:nvPicPr>
        <p:blipFill>
          <a:blip r:embed="rId4"/>
          <a:stretch>
            <a:fillRect/>
          </a:stretch>
        </p:blipFill>
        <p:spPr>
          <a:xfrm>
            <a:off x="513645" y="1347799"/>
            <a:ext cx="11164710" cy="4431849"/>
          </a:xfrm>
          <a:prstGeom prst="rect">
            <a:avLst/>
          </a:prstGeom>
        </p:spPr>
      </p:pic>
      <p:sp>
        <p:nvSpPr>
          <p:cNvPr id="9" name="文字方塊 1">
            <a:extLst>
              <a:ext uri="{FF2B5EF4-FFF2-40B4-BE49-F238E27FC236}">
                <a16:creationId xmlns:a16="http://schemas.microsoft.com/office/drawing/2014/main" id="{173A9D7F-C35B-DA69-0E7A-5D0FD71F9C06}"/>
              </a:ext>
            </a:extLst>
          </p:cNvPr>
          <p:cNvSpPr txBox="1"/>
          <p:nvPr/>
        </p:nvSpPr>
        <p:spPr>
          <a:xfrm>
            <a:off x="412046" y="5872563"/>
            <a:ext cx="11266310" cy="600164"/>
          </a:xfrm>
          <a:prstGeom prst="rect">
            <a:avLst/>
          </a:prstGeom>
          <a:noFill/>
        </p:spPr>
        <p:txBody>
          <a:bodyPr wrap="square">
            <a:spAutoFit/>
          </a:bodyPr>
          <a:lstStyle>
            <a:defPPr rtl="0">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dist" defTabSz="914400" rtl="0" eaLnBrk="1" fontAlgn="auto" latinLnBrk="0" hangingPunct="1">
              <a:spcAft>
                <a:spcPts val="600"/>
              </a:spcAft>
              <a:buClrTx/>
              <a:buSzTx/>
              <a:buFont typeface="Wingdings" panose="05000000000000000000" pitchFamily="2" charset="2"/>
              <a:buChar char="n"/>
              <a:tabLst/>
              <a:defRPr/>
            </a:pPr>
            <a:r>
              <a:rPr kumimoji="0" lang="zh-TW" altLang="en-US" sz="1400" b="1" i="0" u="none" strike="noStrike" kern="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溫暖化潛勢 </a:t>
            </a:r>
            <a:r>
              <a:rPr kumimoji="0" lang="en-US" altLang="zh-TW" sz="1400" b="1" i="0" u="none" strike="noStrike" kern="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(GWP) </a:t>
            </a:r>
            <a:r>
              <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指單一質量單位溫室氣體，在特定時間範圍所累積之輻射驅動力，將其與</a:t>
            </a:r>
            <a:r>
              <a:rPr kumimoji="0" lang="zh-TW" altLang="en-US" sz="14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二氧化碳為基準</a:t>
            </a:r>
            <a:r>
              <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進行比較之衡量指標。</a:t>
            </a:r>
            <a:endParaRPr kumimoji="0" lang="en-US" altLang="zh-TW"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342900" marR="0" lvl="0" indent="-342900" algn="just" defTabSz="914400" rtl="0" eaLnBrk="1" fontAlgn="auto" latinLnBrk="0" hangingPunct="1">
              <a:spcAft>
                <a:spcPts val="0"/>
              </a:spcAft>
              <a:buClrTx/>
              <a:buSzTx/>
              <a:buFont typeface="Wingdings" panose="05000000000000000000" pitchFamily="2" charset="2"/>
              <a:buChar char="n"/>
              <a:tabLst/>
              <a:defRPr/>
            </a:pPr>
            <a:r>
              <a:rPr lang="en-US" altLang="zh-TW" sz="14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CFC</a:t>
            </a:r>
            <a:r>
              <a:rPr lang="zh-TW" altLang="en-US" sz="14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及</a:t>
            </a:r>
            <a:r>
              <a:rPr lang="en-US" altLang="zh-TW" sz="14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HCFC</a:t>
            </a:r>
            <a:r>
              <a:rPr lang="zh-TW" altLang="en-US" sz="14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非為氣候變遷因應法管制氣體</a:t>
            </a:r>
            <a:r>
              <a:rPr lang="zh-TW" altLang="en-US" sz="14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不納入計算</a:t>
            </a:r>
            <a:r>
              <a:rPr lang="zh-TW" altLang="en-US" sz="14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144548789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60871" y="3531174"/>
            <a:ext cx="11313629" cy="3105850"/>
          </a:xfrm>
          <a:prstGeom prst="rect">
            <a:avLst/>
          </a:prstGeom>
          <a:noFill/>
          <a:ln w="28575">
            <a:solidFill>
              <a:schemeClr val="tx1"/>
            </a:solidFill>
          </a:ln>
        </p:spPr>
        <p:txBody>
          <a:bodyPr wrap="square">
            <a:spAutoFit/>
          </a:bodyPr>
          <a:lstStyle/>
          <a:p>
            <a:pPr>
              <a:lnSpc>
                <a:spcPct val="120000"/>
              </a:lnSpc>
              <a:spcBef>
                <a:spcPts val="600"/>
              </a:spcBef>
              <a:spcAft>
                <a:spcPts val="0"/>
              </a:spcAft>
            </a:pPr>
            <a:r>
              <a:rPr lang="en-US" altLang="zh-TW" sz="2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CO</a:t>
            </a:r>
            <a:r>
              <a:rPr lang="en-US" altLang="zh-TW" sz="2000" baseline="-25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2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年排放量 </a:t>
            </a:r>
            <a:r>
              <a:rPr lang="en-US" altLang="zh-TW" sz="2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14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17.495 (</a:t>
            </a:r>
            <a:r>
              <a:rPr lang="en-US" altLang="zh-TW" sz="1400" dirty="0" err="1">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kL</a:t>
            </a:r>
            <a:r>
              <a:rPr lang="en-US" altLang="zh-TW" sz="14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)×10</a:t>
            </a:r>
            <a:r>
              <a:rPr lang="en-US" altLang="zh-TW" sz="1400" baseline="30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3 </a:t>
            </a:r>
            <a:r>
              <a:rPr lang="en-US" altLang="zh-TW" sz="14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(L/</a:t>
            </a:r>
            <a:r>
              <a:rPr lang="en-US" altLang="zh-TW" sz="1400" dirty="0" err="1">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kL</a:t>
            </a:r>
            <a:r>
              <a:rPr lang="en-US" altLang="zh-TW" sz="14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)×8,400 (kcal/L)×4.1868×10</a:t>
            </a:r>
            <a:r>
              <a:rPr lang="en-US" altLang="zh-TW" sz="1400" baseline="30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-9 </a:t>
            </a:r>
            <a:r>
              <a:rPr lang="en-US" altLang="zh-TW" sz="14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(TJ/kcal)×74,100 (kgCO</a:t>
            </a:r>
            <a:r>
              <a:rPr lang="en-US" altLang="zh-TW" sz="1400" baseline="-25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2</a:t>
            </a:r>
            <a:r>
              <a:rPr lang="en-US" altLang="zh-TW" sz="14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40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TJ)×10</a:t>
            </a:r>
            <a:r>
              <a:rPr lang="en-US" altLang="zh-TW" sz="1400" baseline="3000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-3 </a:t>
            </a:r>
            <a:r>
              <a:rPr lang="en-US" altLang="zh-TW" sz="14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(ton/kg)×1      </a:t>
            </a:r>
            <a:endParaRPr lang="en-US" altLang="zh-TW" sz="2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20000"/>
              </a:lnSpc>
              <a:spcBef>
                <a:spcPts val="600"/>
              </a:spcBef>
              <a:spcAft>
                <a:spcPts val="0"/>
              </a:spcAft>
            </a:pPr>
            <a:r>
              <a:rPr lang="en-US" altLang="zh-TW" sz="2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                        = 45.5925 (ton CO</a:t>
            </a:r>
            <a:r>
              <a:rPr lang="en-US" altLang="zh-TW" sz="2000" baseline="-25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2</a:t>
            </a:r>
            <a:r>
              <a:rPr lang="en-US" altLang="zh-TW" sz="2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e)</a:t>
            </a:r>
            <a:r>
              <a:rPr lang="zh-TW" altLang="en-US" sz="14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（四捨五入至小數點第四位）</a:t>
            </a:r>
            <a:endParaRPr lang="en-US" altLang="zh-TW" sz="14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20000"/>
              </a:lnSpc>
              <a:spcBef>
                <a:spcPts val="600"/>
              </a:spcBef>
              <a:spcAft>
                <a:spcPts val="0"/>
              </a:spcAft>
            </a:pPr>
            <a:r>
              <a:rPr lang="en-US" altLang="zh-TW" sz="2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CH</a:t>
            </a:r>
            <a:r>
              <a:rPr lang="en-US" altLang="zh-TW" sz="2000" baseline="-25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2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年排放量 </a:t>
            </a:r>
            <a:r>
              <a:rPr lang="en-US" altLang="zh-TW" sz="15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 17.495 (</a:t>
            </a:r>
            <a:r>
              <a:rPr lang="en-US" altLang="zh-TW" sz="1500" dirty="0" err="1">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kL</a:t>
            </a:r>
            <a:r>
              <a:rPr lang="en-US" altLang="zh-TW" sz="15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)×10</a:t>
            </a:r>
            <a:r>
              <a:rPr lang="en-US" altLang="zh-TW" sz="1500" baseline="30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3 </a:t>
            </a:r>
            <a:r>
              <a:rPr lang="en-US" altLang="zh-TW" sz="15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(L/</a:t>
            </a:r>
            <a:r>
              <a:rPr lang="en-US" altLang="zh-TW" sz="1500" dirty="0" err="1">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kL</a:t>
            </a:r>
            <a:r>
              <a:rPr lang="en-US" altLang="zh-TW" sz="15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)×8,400 (kcal/L)×4.1868×10</a:t>
            </a:r>
            <a:r>
              <a:rPr lang="en-US" altLang="zh-TW" sz="1500" baseline="30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-9 </a:t>
            </a:r>
            <a:r>
              <a:rPr lang="en-US" altLang="zh-TW" sz="15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(TJ/kcal)×3 (kgCH</a:t>
            </a:r>
            <a:r>
              <a:rPr lang="en-US" altLang="zh-TW" sz="1500" baseline="-25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4</a:t>
            </a:r>
            <a:r>
              <a:rPr lang="en-US" altLang="zh-TW" sz="15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/TJ)×10</a:t>
            </a:r>
            <a:r>
              <a:rPr lang="en-US" altLang="zh-TW" sz="1500" baseline="30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-3 </a:t>
            </a:r>
            <a:r>
              <a:rPr lang="en-US" altLang="zh-TW" sz="15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(ton/kg)×</a:t>
            </a:r>
            <a:r>
              <a:rPr lang="en-US" altLang="zh-TW" sz="1500" dirty="0">
                <a:latin typeface="微軟正黑體" panose="020B0604030504040204" pitchFamily="34" charset="-120"/>
                <a:ea typeface="微軟正黑體" panose="020B0604030504040204" pitchFamily="34" charset="-120"/>
                <a:cs typeface="Times New Roman" panose="02020603050405020304" pitchFamily="18" charset="0"/>
              </a:rPr>
              <a:t>30 </a:t>
            </a:r>
          </a:p>
          <a:p>
            <a:pPr>
              <a:lnSpc>
                <a:spcPct val="120000"/>
              </a:lnSpc>
              <a:spcBef>
                <a:spcPts val="600"/>
              </a:spcBef>
            </a:pP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                        = 0.0554 (ton CO</a:t>
            </a:r>
            <a:r>
              <a:rPr lang="en-US" altLang="zh-TW" sz="2000" baseline="-25000" dirty="0">
                <a:latin typeface="微軟正黑體" panose="020B0604030504040204" pitchFamily="34" charset="-120"/>
                <a:ea typeface="微軟正黑體" panose="020B0604030504040204" pitchFamily="34" charset="-120"/>
                <a:cs typeface="Times New Roman" panose="02020603050405020304" pitchFamily="18" charset="0"/>
              </a:rPr>
              <a:t>2</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e)</a:t>
            </a: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（四捨五入至小數點第四位）</a:t>
            </a:r>
            <a:endPar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20000"/>
              </a:lnSpc>
              <a:spcBef>
                <a:spcPts val="600"/>
              </a:spcBef>
              <a:spcAft>
                <a:spcPts val="0"/>
              </a:spcAft>
            </a:pP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N</a:t>
            </a:r>
            <a:r>
              <a:rPr lang="en-US" altLang="zh-TW" sz="2000" baseline="-25000" dirty="0">
                <a:latin typeface="微軟正黑體" panose="020B0604030504040204" pitchFamily="34" charset="-120"/>
                <a:ea typeface="微軟正黑體" panose="020B0604030504040204" pitchFamily="34" charset="-120"/>
                <a:cs typeface="Times New Roman" panose="02020603050405020304" pitchFamily="18" charset="0"/>
              </a:rPr>
              <a:t>2</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O</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年排放量 </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17.495 (</a:t>
            </a:r>
            <a:r>
              <a:rPr lang="en-US" altLang="zh-TW" sz="1400" dirty="0" err="1">
                <a:latin typeface="微軟正黑體" panose="020B0604030504040204" pitchFamily="34" charset="-120"/>
                <a:ea typeface="微軟正黑體" panose="020B0604030504040204" pitchFamily="34" charset="-120"/>
                <a:cs typeface="Times New Roman" panose="02020603050405020304" pitchFamily="18" charset="0"/>
              </a:rPr>
              <a:t>kL</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4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 )×10</a:t>
            </a:r>
            <a:r>
              <a:rPr lang="en-US" altLang="zh-TW" sz="1400" baseline="30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3 </a:t>
            </a:r>
            <a:r>
              <a:rPr lang="en-US" altLang="zh-TW" sz="14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(L/</a:t>
            </a:r>
            <a:r>
              <a:rPr lang="en-US" altLang="zh-TW" sz="1400" dirty="0" err="1">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kL</a:t>
            </a:r>
            <a:r>
              <a:rPr lang="en-US" altLang="zh-TW" sz="14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 8,400 (kcal/L)×4.1868×10</a:t>
            </a:r>
            <a:r>
              <a:rPr lang="en-US" altLang="zh-TW" sz="1400" baseline="30000" dirty="0">
                <a:latin typeface="微軟正黑體" panose="020B0604030504040204" pitchFamily="34" charset="-120"/>
                <a:ea typeface="微軟正黑體" panose="020B0604030504040204" pitchFamily="34" charset="-120"/>
                <a:cs typeface="Times New Roman" panose="02020603050405020304" pitchFamily="18" charset="0"/>
              </a:rPr>
              <a:t>-9 </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(TJ/kcal)×0.6 (kgN</a:t>
            </a:r>
            <a:r>
              <a:rPr lang="en-US" altLang="zh-TW" sz="1400" baseline="-25000" dirty="0">
                <a:latin typeface="微軟正黑體" panose="020B0604030504040204" pitchFamily="34" charset="-120"/>
                <a:ea typeface="微軟正黑體" panose="020B0604030504040204" pitchFamily="34" charset="-120"/>
                <a:cs typeface="Times New Roman" panose="02020603050405020304" pitchFamily="18" charset="0"/>
              </a:rPr>
              <a:t>2</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O/TJ)</a:t>
            </a:r>
            <a:r>
              <a:rPr lang="en-US" altLang="zh-TW" sz="14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×10</a:t>
            </a:r>
            <a:r>
              <a:rPr lang="en-US" altLang="zh-TW" sz="1400" baseline="30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-3 </a:t>
            </a:r>
            <a:r>
              <a:rPr lang="en-US" altLang="zh-TW" sz="14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(ton/kg)</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×265</a:t>
            </a:r>
          </a:p>
          <a:p>
            <a:pPr>
              <a:lnSpc>
                <a:spcPct val="120000"/>
              </a:lnSpc>
              <a:spcBef>
                <a:spcPts val="600"/>
              </a:spcBef>
            </a:pPr>
            <a:r>
              <a:rPr lang="en-US" altLang="zh-TW" sz="2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                         = 0.0978</a:t>
            </a:r>
            <a:r>
              <a:rPr lang="zh-TW" altLang="en-US" sz="2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(ton CO</a:t>
            </a:r>
            <a:r>
              <a:rPr lang="en-US" altLang="zh-TW" sz="2000" baseline="-25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2</a:t>
            </a:r>
            <a:r>
              <a:rPr lang="en-US" altLang="zh-TW" sz="2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e)</a:t>
            </a:r>
            <a:r>
              <a:rPr lang="zh-TW" altLang="en-US" sz="14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（四捨五入至小數點第四位）</a:t>
            </a:r>
            <a:endParaRPr lang="en-US" altLang="zh-TW" sz="14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20000"/>
              </a:lnSpc>
              <a:spcBef>
                <a:spcPts val="600"/>
              </a:spcBef>
            </a:pPr>
            <a:r>
              <a:rPr lang="zh-TW" altLang="en-US" sz="2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溫室氣體年排放量 </a:t>
            </a:r>
            <a:r>
              <a:rPr lang="en-US" altLang="zh-TW" sz="2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 45.5925+0.0554+0.0978=45.7457 (ton CO</a:t>
            </a:r>
            <a:r>
              <a:rPr lang="en-US" altLang="zh-TW" sz="2000" baseline="-25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2</a:t>
            </a:r>
            <a:r>
              <a:rPr lang="en-US" altLang="zh-TW" sz="2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e)</a:t>
            </a:r>
          </a:p>
        </p:txBody>
      </p:sp>
      <p:sp>
        <p:nvSpPr>
          <p:cNvPr id="6" name="文字方塊 5">
            <a:extLst>
              <a:ext uri="{FF2B5EF4-FFF2-40B4-BE49-F238E27FC236}">
                <a16:creationId xmlns:a16="http://schemas.microsoft.com/office/drawing/2014/main" id="{814F731B-1637-DDA1-BC1B-8460E3B58BA7}"/>
              </a:ext>
            </a:extLst>
          </p:cNvPr>
          <p:cNvSpPr txBox="1"/>
          <p:nvPr/>
        </p:nvSpPr>
        <p:spPr>
          <a:xfrm>
            <a:off x="337639" y="318067"/>
            <a:ext cx="11536861" cy="769441"/>
          </a:xfrm>
          <a:prstGeom prst="rect">
            <a:avLst/>
          </a:prstGeom>
          <a:noFill/>
        </p:spPr>
        <p:txBody>
          <a:bodyPr wrap="square">
            <a:spAutoFit/>
          </a:bodyPr>
          <a:lstStyle/>
          <a:p>
            <a:pPr algn="ctr"/>
            <a:r>
              <a:rPr lang="zh-TW" altLang="en-US" sz="4400" b="1" dirty="0">
                <a:solidFill>
                  <a:schemeClr val="tx1">
                    <a:lumMod val="65000"/>
                    <a:lumOff val="35000"/>
                  </a:schemeClr>
                </a:solidFill>
                <a:latin typeface="微軟正黑體" panose="020B0604030504040204" pitchFamily="34" charset="-120"/>
                <a:ea typeface="微軟正黑體" panose="020B0604030504040204" pitchFamily="34" charset="-120"/>
              </a:rPr>
              <a:t>案例 固定燃燒排放源</a:t>
            </a:r>
            <a:r>
              <a:rPr lang="en-US" altLang="zh-TW" sz="4400" b="1" dirty="0">
                <a:solidFill>
                  <a:schemeClr val="tx1">
                    <a:lumMod val="65000"/>
                    <a:lumOff val="35000"/>
                  </a:schemeClr>
                </a:solidFill>
                <a:latin typeface="微軟正黑體" panose="020B0604030504040204" pitchFamily="34" charset="-120"/>
                <a:ea typeface="微軟正黑體" panose="020B0604030504040204" pitchFamily="34" charset="-120"/>
              </a:rPr>
              <a:t>—</a:t>
            </a:r>
            <a:r>
              <a:rPr lang="zh-TW" altLang="en-US" sz="4400" b="1" dirty="0">
                <a:solidFill>
                  <a:schemeClr val="tx1">
                    <a:lumMod val="65000"/>
                    <a:lumOff val="35000"/>
                  </a:schemeClr>
                </a:solidFill>
                <a:latin typeface="微軟正黑體" panose="020B0604030504040204" pitchFamily="34" charset="-120"/>
                <a:ea typeface="微軟正黑體" panose="020B0604030504040204" pitchFamily="34" charset="-120"/>
              </a:rPr>
              <a:t>排放係數法</a:t>
            </a:r>
            <a:endParaRPr lang="en-US" altLang="zh-TW" sz="44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11" name="矩形 10"/>
          <p:cNvSpPr/>
          <p:nvPr/>
        </p:nvSpPr>
        <p:spPr>
          <a:xfrm>
            <a:off x="496377" y="3085147"/>
            <a:ext cx="2888932" cy="461665"/>
          </a:xfrm>
          <a:prstGeom prst="rect">
            <a:avLst/>
          </a:prstGeom>
        </p:spPr>
        <p:txBody>
          <a:bodyPr wrap="none">
            <a:spAutoFit/>
          </a:bodyPr>
          <a:lstStyle/>
          <a:p>
            <a:r>
              <a:rPr lang="zh-TW" altLang="en-US" sz="2400" b="1"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緊急發電機 </a:t>
            </a:r>
            <a:r>
              <a:rPr lang="en-US" altLang="zh-TW" sz="2400" b="1"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(E001)</a:t>
            </a:r>
            <a:endParaRPr lang="zh-TW" altLang="en-US" sz="2400" b="1" dirty="0">
              <a:latin typeface="微軟正黑體" panose="020B0604030504040204" pitchFamily="34" charset="-120"/>
              <a:ea typeface="微軟正黑體" panose="020B0604030504040204" pitchFamily="34" charset="-120"/>
            </a:endParaRPr>
          </a:p>
        </p:txBody>
      </p:sp>
      <p:sp>
        <p:nvSpPr>
          <p:cNvPr id="12" name="文字方塊 11">
            <a:extLst>
              <a:ext uri="{FF2B5EF4-FFF2-40B4-BE49-F238E27FC236}">
                <a16:creationId xmlns:a16="http://schemas.microsoft.com/office/drawing/2014/main" id="{F83AEC17-DABC-87AB-FF45-FA7CE321018B}"/>
              </a:ext>
            </a:extLst>
          </p:cNvPr>
          <p:cNvSpPr txBox="1"/>
          <p:nvPr/>
        </p:nvSpPr>
        <p:spPr>
          <a:xfrm>
            <a:off x="493995" y="951786"/>
            <a:ext cx="11447380" cy="2023696"/>
          </a:xfrm>
          <a:prstGeom prst="rect">
            <a:avLst/>
          </a:prstGeom>
          <a:noFill/>
        </p:spPr>
        <p:txBody>
          <a:bodyPr wrap="square" rtlCol="0">
            <a:spAutoFit/>
          </a:bodyPr>
          <a:lstStyle/>
          <a:p>
            <a:pPr marL="0" marR="0" lvl="1" algn="l" defTabSz="914400" rtl="0" eaLnBrk="1" fontAlgn="auto" latinLnBrk="0" hangingPunct="1">
              <a:lnSpc>
                <a:spcPct val="125000"/>
              </a:lnSpc>
              <a:spcBef>
                <a:spcPts val="500"/>
              </a:spcBef>
              <a:spcAft>
                <a:spcPts val="0"/>
              </a:spcAft>
              <a:buClrTx/>
              <a:buSzTx/>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（續）</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342900" marR="0" lvl="1" indent="-342900" algn="l" defTabSz="914400" rtl="0" eaLnBrk="1" fontAlgn="auto" latinLnBrk="0" hangingPunct="1">
              <a:lnSpc>
                <a:spcPct val="125000"/>
              </a:lnSpc>
              <a:spcBef>
                <a:spcPts val="500"/>
              </a:spcBef>
              <a:spcAft>
                <a:spcPts val="0"/>
              </a:spcAft>
              <a:buClrTx/>
              <a:buSzTx/>
              <a:buFont typeface="Arial" panose="020B0604020202020204" pitchFamily="34" charset="0"/>
              <a:buChar char="•"/>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燃料使用：燃料燃燒將直接產生二氧化碳 </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(CO</a:t>
            </a:r>
            <a:r>
              <a:rPr kumimoji="0" lang="en-US" altLang="zh-TW" sz="2400" b="0" i="0" u="none" strike="noStrike" kern="1200" cap="none" spc="0" normalizeH="0" baseline="-2500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、甲烷 </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(CH</a:t>
            </a:r>
            <a:r>
              <a:rPr kumimoji="0" lang="en-US" altLang="zh-TW" sz="2400" b="0" i="0" u="none" strike="noStrike" kern="1200" cap="none" spc="0" normalizeH="0" baseline="-2500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4</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 </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與氧化亞氮 </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(N</a:t>
            </a:r>
            <a:r>
              <a:rPr kumimoji="0" lang="en-US" altLang="zh-TW" sz="2400" b="0" i="0" u="none" strike="noStrike" kern="1200" cap="none" spc="0" normalizeH="0" baseline="-2500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O) </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等</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3</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類溫室氣體排放。 </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342900" lvl="1" indent="-342900">
              <a:lnSpc>
                <a:spcPct val="125000"/>
              </a:lnSpc>
              <a:spcBef>
                <a:spcPts val="500"/>
              </a:spcBef>
              <a:buFont typeface="Arial" panose="020B0604020202020204" pitchFamily="34" charset="0"/>
              <a:buChar char="•"/>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排放係數法：</a:t>
            </a:r>
            <a:r>
              <a:rPr kumimoji="0" lang="zh-TW" altLang="en-US" sz="2400" b="1" i="0" strike="noStrike" kern="1200" cap="none" spc="0" normalizeH="0" baseline="0" noProof="0" dirty="0">
                <a:ln>
                  <a:noFill/>
                </a:ln>
                <a:solidFill>
                  <a:schemeClr val="accent1"/>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活動數據</a:t>
            </a:r>
            <a:r>
              <a:rPr kumimoji="0" lang="en-US" altLang="zh-TW" sz="2400" b="1" i="0" strike="noStrike" kern="1200" cap="none" spc="0" normalizeH="0" baseline="0" noProof="0" dirty="0">
                <a:ln>
                  <a:noFill/>
                </a:ln>
                <a:solidFill>
                  <a:schemeClr val="accent1"/>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400" b="1" i="0" strike="noStrike" kern="1200" cap="none" spc="0" normalizeH="0" baseline="0" noProof="0" dirty="0">
                <a:ln>
                  <a:noFill/>
                </a:ln>
                <a:solidFill>
                  <a:schemeClr val="accent1"/>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低位熱值</a:t>
            </a:r>
            <a:r>
              <a:rPr lang="en-US" altLang="zh-TW" sz="2400" b="1"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b="1"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單位轉換因子</a:t>
            </a:r>
            <a:r>
              <a:rPr lang="en-US" altLang="zh-TW" sz="2400" b="1" dirty="0">
                <a:solidFill>
                  <a:schemeClr val="accent1"/>
                </a:solidFill>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400" b="1" i="0" strike="noStrike" kern="1200" cap="none" spc="0" normalizeH="0" baseline="0" noProof="0" dirty="0">
                <a:ln>
                  <a:noFill/>
                </a:ln>
                <a:solidFill>
                  <a:schemeClr val="accent1"/>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排放係數</a:t>
            </a:r>
            <a:r>
              <a:rPr kumimoji="0" lang="en-US" altLang="zh-TW" sz="2400" b="1" i="0" strike="noStrike" kern="1200" cap="none" spc="0" normalizeH="0" baseline="0" noProof="0" dirty="0">
                <a:ln>
                  <a:noFill/>
                </a:ln>
                <a:solidFill>
                  <a:schemeClr val="accent1"/>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×GWP</a:t>
            </a:r>
            <a:endParaRPr kumimoji="0" lang="en-US" altLang="zh-TW" sz="2400" b="0" i="0" strike="noStrike" kern="1200" cap="none" spc="0" normalizeH="0" baseline="0" noProof="0" dirty="0">
              <a:ln>
                <a:noFill/>
              </a:ln>
              <a:solidFill>
                <a:schemeClr val="accent1"/>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7" name="圖形 6">
            <a:extLst>
              <a:ext uri="{FF2B5EF4-FFF2-40B4-BE49-F238E27FC236}">
                <a16:creationId xmlns:a16="http://schemas.microsoft.com/office/drawing/2014/main" id="{7B487ED7-57B1-4AD0-8855-8ACF360A24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2963" y="183098"/>
            <a:ext cx="1791313" cy="551629"/>
          </a:xfrm>
          <a:prstGeom prst="rect">
            <a:avLst/>
          </a:prstGeom>
        </p:spPr>
      </p:pic>
      <p:sp>
        <p:nvSpPr>
          <p:cNvPr id="3" name="投影片編號版面配置區 8">
            <a:extLst>
              <a:ext uri="{FF2B5EF4-FFF2-40B4-BE49-F238E27FC236}">
                <a16:creationId xmlns:a16="http://schemas.microsoft.com/office/drawing/2014/main" id="{C3420B81-4CAC-10D3-E006-B466BFEFF5C9}"/>
              </a:ext>
            </a:extLst>
          </p:cNvPr>
          <p:cNvSpPr txBox="1">
            <a:spLocks/>
          </p:cNvSpPr>
          <p:nvPr/>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01CC4-3E67-4728-A622-C7FB40383D11}" type="slidenum">
              <a:rPr kumimoji="0" lang="zh-TW" altLang="en-US" sz="1600" b="0" i="0" u="none" strike="noStrike" kern="1200" cap="none" spc="0" normalizeH="0" baseline="0" noProof="0" smtClean="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zh-TW" altLang="en-US" sz="16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4476787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9871" y="2799439"/>
            <a:ext cx="12012129" cy="3179717"/>
          </a:xfrm>
          <a:prstGeom prst="rect">
            <a:avLst/>
          </a:prstGeom>
          <a:noFill/>
          <a:ln w="28575">
            <a:solidFill>
              <a:schemeClr val="tx1"/>
            </a:solidFill>
          </a:ln>
        </p:spPr>
        <p:txBody>
          <a:bodyPr wrap="square">
            <a:spAutoFit/>
          </a:bodyPr>
          <a:lstStyle/>
          <a:p>
            <a:pPr>
              <a:lnSpc>
                <a:spcPct val="120000"/>
              </a:lnSpc>
              <a:spcBef>
                <a:spcPts val="600"/>
              </a:spcBef>
              <a:spcAft>
                <a:spcPts val="0"/>
              </a:spcAft>
            </a:pPr>
            <a:r>
              <a:rPr lang="en-US" altLang="zh-TW" sz="2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CO</a:t>
            </a:r>
            <a:r>
              <a:rPr lang="en-US" altLang="zh-TW" sz="2000" baseline="-25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2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年排放量 </a:t>
            </a:r>
            <a:r>
              <a:rPr lang="en-US" altLang="zh-TW" sz="2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16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94.6467×10</a:t>
            </a:r>
            <a:r>
              <a:rPr lang="en-US" altLang="zh-TW" sz="1600" baseline="30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3 </a:t>
            </a:r>
            <a:r>
              <a:rPr lang="en-US" altLang="zh-TW" sz="16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(m</a:t>
            </a:r>
            <a:r>
              <a:rPr lang="en-US" altLang="zh-TW" sz="1600" baseline="30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3</a:t>
            </a:r>
            <a:r>
              <a:rPr lang="en-US" altLang="zh-TW" sz="16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)×8,845 (kcal/m</a:t>
            </a:r>
            <a:r>
              <a:rPr lang="en-US" altLang="zh-TW" sz="1600" baseline="30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3</a:t>
            </a:r>
            <a:r>
              <a:rPr lang="en-US" altLang="zh-TW" sz="16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)×4.1868×10</a:t>
            </a:r>
            <a:r>
              <a:rPr lang="en-US" altLang="zh-TW" sz="1600" baseline="30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-9 </a:t>
            </a:r>
            <a:r>
              <a:rPr lang="en-US" altLang="zh-TW" sz="16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(TJ/kcal)×56,100 (kgCO</a:t>
            </a:r>
            <a:r>
              <a:rPr lang="en-US" altLang="zh-TW" sz="1600" baseline="-25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2</a:t>
            </a:r>
            <a:r>
              <a:rPr lang="en-US" altLang="zh-TW" sz="16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/TJ)×10</a:t>
            </a:r>
            <a:r>
              <a:rPr lang="en-US" altLang="zh-TW" sz="1600" baseline="30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-3 </a:t>
            </a:r>
            <a:r>
              <a:rPr lang="en-US" altLang="zh-TW" sz="16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(ton/kg)×1      </a:t>
            </a:r>
            <a:endParaRPr lang="en-US" altLang="zh-TW" sz="2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1520825">
              <a:lnSpc>
                <a:spcPct val="120000"/>
              </a:lnSpc>
              <a:spcBef>
                <a:spcPts val="600"/>
              </a:spcBef>
            </a:pPr>
            <a:r>
              <a:rPr lang="en-US" altLang="zh-TW" sz="2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 = 196.6294 (ton CO</a:t>
            </a:r>
            <a:r>
              <a:rPr lang="en-US" altLang="zh-TW" sz="2000" baseline="-25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2</a:t>
            </a:r>
            <a:r>
              <a:rPr lang="en-US" altLang="zh-TW" sz="2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e)</a:t>
            </a:r>
            <a:r>
              <a:rPr lang="zh-TW" altLang="en-US" sz="14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（四捨五入至小數點第四位）</a:t>
            </a:r>
            <a:endParaRPr lang="en-US" altLang="zh-TW" sz="14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20000"/>
              </a:lnSpc>
              <a:spcBef>
                <a:spcPts val="600"/>
              </a:spcBef>
              <a:spcAft>
                <a:spcPts val="0"/>
              </a:spcAft>
            </a:pPr>
            <a:r>
              <a:rPr lang="en-US" altLang="zh-TW" sz="2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CH</a:t>
            </a:r>
            <a:r>
              <a:rPr lang="en-US" altLang="zh-TW" sz="2000" baseline="-25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2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年排放量 </a:t>
            </a:r>
            <a:r>
              <a:rPr lang="en-US" altLang="zh-TW" sz="2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16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94.6467×10</a:t>
            </a:r>
            <a:r>
              <a:rPr lang="en-US" altLang="zh-TW" sz="1600" baseline="30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3 </a:t>
            </a:r>
            <a:r>
              <a:rPr lang="en-US" altLang="zh-TW" sz="16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(m</a:t>
            </a:r>
            <a:r>
              <a:rPr lang="en-US" altLang="zh-TW" sz="1600" baseline="30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3</a:t>
            </a:r>
            <a:r>
              <a:rPr lang="en-US" altLang="zh-TW" sz="16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)×8,845 (kcal/m</a:t>
            </a:r>
            <a:r>
              <a:rPr lang="en-US" altLang="zh-TW" sz="1600" baseline="30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3</a:t>
            </a:r>
            <a:r>
              <a:rPr lang="en-US" altLang="zh-TW" sz="16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)×4.1868×10</a:t>
            </a:r>
            <a:r>
              <a:rPr lang="en-US" altLang="zh-TW" sz="1600" baseline="30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-9 </a:t>
            </a:r>
            <a:r>
              <a:rPr lang="en-US" altLang="zh-TW" sz="16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(TJ/kcal)×1 (kgCH</a:t>
            </a:r>
            <a:r>
              <a:rPr lang="en-US" altLang="zh-TW" sz="1600" baseline="-25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4</a:t>
            </a:r>
            <a:r>
              <a:rPr lang="en-US" altLang="zh-TW" sz="16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O</a:t>
            </a:r>
            <a:r>
              <a:rPr lang="en-US" altLang="zh-TW" sz="1600" baseline="-25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2</a:t>
            </a:r>
            <a:r>
              <a:rPr lang="en-US" altLang="zh-TW" sz="16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/TJ)×10</a:t>
            </a:r>
            <a:r>
              <a:rPr lang="en-US" altLang="zh-TW" sz="1600" baseline="30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-3 </a:t>
            </a:r>
            <a:r>
              <a:rPr lang="en-US" altLang="zh-TW" sz="16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(ton/kg)×</a:t>
            </a:r>
            <a:r>
              <a:rPr lang="en-US" altLang="zh-TW" sz="1600" dirty="0">
                <a:latin typeface="微軟正黑體" panose="020B0604030504040204" pitchFamily="34" charset="-120"/>
                <a:ea typeface="微軟正黑體" panose="020B0604030504040204" pitchFamily="34" charset="-120"/>
                <a:cs typeface="Times New Roman" panose="02020603050405020304" pitchFamily="18" charset="0"/>
              </a:rPr>
              <a:t>30</a:t>
            </a:r>
            <a:endPar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endParaRPr>
          </a:p>
          <a:p>
            <a:pPr marL="1520825">
              <a:lnSpc>
                <a:spcPct val="120000"/>
              </a:lnSpc>
              <a:spcBef>
                <a:spcPts val="600"/>
              </a:spcBef>
            </a:pP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 0.1052 (ton CO</a:t>
            </a:r>
            <a:r>
              <a:rPr lang="en-US" altLang="zh-TW" sz="2000" baseline="-25000" dirty="0">
                <a:latin typeface="微軟正黑體" panose="020B0604030504040204" pitchFamily="34" charset="-120"/>
                <a:ea typeface="微軟正黑體" panose="020B0604030504040204" pitchFamily="34" charset="-120"/>
                <a:cs typeface="Times New Roman" panose="02020603050405020304" pitchFamily="18" charset="0"/>
              </a:rPr>
              <a:t>2</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e)</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四捨五入至小數點第四位）</a:t>
            </a:r>
            <a:endPar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20000"/>
              </a:lnSpc>
              <a:spcBef>
                <a:spcPts val="600"/>
              </a:spcBef>
              <a:spcAft>
                <a:spcPts val="0"/>
              </a:spcAft>
            </a:pP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N</a:t>
            </a:r>
            <a:r>
              <a:rPr lang="en-US" altLang="zh-TW" sz="2000" baseline="-25000" dirty="0">
                <a:latin typeface="微軟正黑體" panose="020B0604030504040204" pitchFamily="34" charset="-120"/>
                <a:ea typeface="微軟正黑體" panose="020B0604030504040204" pitchFamily="34" charset="-120"/>
                <a:cs typeface="Times New Roman" panose="02020603050405020304" pitchFamily="18" charset="0"/>
              </a:rPr>
              <a:t>2</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O</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年排放量 </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16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94.6467×10</a:t>
            </a:r>
            <a:r>
              <a:rPr lang="en-US" altLang="zh-TW" sz="1600" baseline="30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3 </a:t>
            </a:r>
            <a:r>
              <a:rPr lang="en-US" altLang="zh-TW" sz="16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(m</a:t>
            </a:r>
            <a:r>
              <a:rPr lang="en-US" altLang="zh-TW" sz="1600" baseline="30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3</a:t>
            </a:r>
            <a:r>
              <a:rPr lang="en-US" altLang="zh-TW" sz="16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600" dirty="0">
                <a:latin typeface="微軟正黑體" panose="020B0604030504040204" pitchFamily="34" charset="-120"/>
                <a:ea typeface="微軟正黑體" panose="020B0604030504040204" pitchFamily="34" charset="-120"/>
                <a:cs typeface="Times New Roman" panose="02020603050405020304" pitchFamily="18" charset="0"/>
              </a:rPr>
              <a:t>8,845 (kcal/m</a:t>
            </a:r>
            <a:r>
              <a:rPr lang="en-US" altLang="zh-TW" sz="1600" baseline="30000" dirty="0">
                <a:latin typeface="微軟正黑體" panose="020B0604030504040204" pitchFamily="34" charset="-120"/>
                <a:ea typeface="微軟正黑體" panose="020B0604030504040204" pitchFamily="34" charset="-120"/>
                <a:cs typeface="Times New Roman" panose="02020603050405020304" pitchFamily="18" charset="0"/>
              </a:rPr>
              <a:t>3</a:t>
            </a:r>
            <a:r>
              <a:rPr lang="en-US" altLang="zh-TW" sz="1600" dirty="0">
                <a:latin typeface="微軟正黑體" panose="020B0604030504040204" pitchFamily="34" charset="-120"/>
                <a:ea typeface="微軟正黑體" panose="020B0604030504040204" pitchFamily="34" charset="-120"/>
                <a:cs typeface="Times New Roman" panose="02020603050405020304" pitchFamily="18" charset="0"/>
              </a:rPr>
              <a:t>)×4.1868×10</a:t>
            </a:r>
            <a:r>
              <a:rPr lang="en-US" altLang="zh-TW" sz="1600" baseline="30000" dirty="0">
                <a:latin typeface="微軟正黑體" panose="020B0604030504040204" pitchFamily="34" charset="-120"/>
                <a:ea typeface="微軟正黑體" panose="020B0604030504040204" pitchFamily="34" charset="-120"/>
                <a:cs typeface="Times New Roman" panose="02020603050405020304" pitchFamily="18" charset="0"/>
              </a:rPr>
              <a:t>-9 </a:t>
            </a:r>
            <a:r>
              <a:rPr lang="en-US" altLang="zh-TW" sz="1600" dirty="0">
                <a:latin typeface="微軟正黑體" panose="020B0604030504040204" pitchFamily="34" charset="-120"/>
                <a:ea typeface="微軟正黑體" panose="020B0604030504040204" pitchFamily="34" charset="-120"/>
                <a:cs typeface="Times New Roman" panose="02020603050405020304" pitchFamily="18" charset="0"/>
              </a:rPr>
              <a:t>(TJ/kcal)×0.1 (kgN</a:t>
            </a:r>
            <a:r>
              <a:rPr lang="en-US" altLang="zh-TW" sz="1600" baseline="-25000" dirty="0">
                <a:latin typeface="微軟正黑體" panose="020B0604030504040204" pitchFamily="34" charset="-120"/>
                <a:ea typeface="微軟正黑體" panose="020B0604030504040204" pitchFamily="34" charset="-120"/>
                <a:cs typeface="Times New Roman" panose="02020603050405020304" pitchFamily="18" charset="0"/>
              </a:rPr>
              <a:t>2</a:t>
            </a:r>
            <a:r>
              <a:rPr lang="en-US" altLang="zh-TW" sz="1600" dirty="0">
                <a:latin typeface="微軟正黑體" panose="020B0604030504040204" pitchFamily="34" charset="-120"/>
                <a:ea typeface="微軟正黑體" panose="020B0604030504040204" pitchFamily="34" charset="-120"/>
                <a:cs typeface="Times New Roman" panose="02020603050405020304" pitchFamily="18" charset="0"/>
              </a:rPr>
              <a:t>O/TJ)</a:t>
            </a:r>
            <a:r>
              <a:rPr lang="en-US" altLang="zh-TW" sz="16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×10</a:t>
            </a:r>
            <a:r>
              <a:rPr lang="en-US" altLang="zh-TW" sz="1600" baseline="30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-3 </a:t>
            </a:r>
            <a:r>
              <a:rPr lang="en-US" altLang="zh-TW" sz="16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(ton/kg)×</a:t>
            </a:r>
            <a:r>
              <a:rPr lang="en-US" altLang="zh-TW" sz="1600" dirty="0">
                <a:latin typeface="微軟正黑體" panose="020B0604030504040204" pitchFamily="34" charset="-120"/>
                <a:ea typeface="微軟正黑體" panose="020B0604030504040204" pitchFamily="34" charset="-120"/>
                <a:cs typeface="Times New Roman" panose="02020603050405020304" pitchFamily="18" charset="0"/>
              </a:rPr>
              <a:t>265 </a:t>
            </a:r>
            <a:endPar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endParaRPr>
          </a:p>
          <a:p>
            <a:pPr marL="1614488">
              <a:lnSpc>
                <a:spcPct val="120000"/>
              </a:lnSpc>
              <a:spcBef>
                <a:spcPts val="600"/>
              </a:spcBef>
            </a:pPr>
            <a:r>
              <a:rPr lang="en-US" altLang="zh-TW" sz="2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 0.0929</a:t>
            </a:r>
            <a:r>
              <a:rPr lang="zh-TW" altLang="en-US" sz="2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(ton CO</a:t>
            </a:r>
            <a:r>
              <a:rPr lang="en-US" altLang="zh-TW" sz="2000" baseline="-25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2</a:t>
            </a:r>
            <a:r>
              <a:rPr lang="en-US" altLang="zh-TW" sz="2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e)</a:t>
            </a:r>
            <a:r>
              <a:rPr lang="zh-TW" altLang="en-US" sz="2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四捨五入至小數點第四位）</a:t>
            </a:r>
            <a:endParaRPr lang="en-US" altLang="zh-TW" sz="14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20000"/>
              </a:lnSpc>
              <a:spcBef>
                <a:spcPts val="600"/>
              </a:spcBef>
              <a:spcAft>
                <a:spcPts val="0"/>
              </a:spcAft>
            </a:pPr>
            <a:r>
              <a:rPr lang="zh-TW" altLang="en-US" sz="2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溫室氣體年排放量</a:t>
            </a:r>
            <a:r>
              <a:rPr lang="en-US" altLang="zh-TW" sz="2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=196.6294+0.1052+0.0929=196.8275 (ton CO</a:t>
            </a:r>
            <a:r>
              <a:rPr lang="en-US" altLang="zh-TW" sz="2000" baseline="-25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2</a:t>
            </a:r>
            <a:r>
              <a:rPr lang="en-US" altLang="zh-TW" sz="2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e)</a:t>
            </a:r>
          </a:p>
        </p:txBody>
      </p:sp>
      <p:sp>
        <p:nvSpPr>
          <p:cNvPr id="6" name="文字方塊 5">
            <a:extLst>
              <a:ext uri="{FF2B5EF4-FFF2-40B4-BE49-F238E27FC236}">
                <a16:creationId xmlns:a16="http://schemas.microsoft.com/office/drawing/2014/main" id="{814F731B-1637-DDA1-BC1B-8460E3B58BA7}"/>
              </a:ext>
            </a:extLst>
          </p:cNvPr>
          <p:cNvSpPr txBox="1"/>
          <p:nvPr/>
        </p:nvSpPr>
        <p:spPr>
          <a:xfrm>
            <a:off x="337639" y="318067"/>
            <a:ext cx="11536861" cy="769441"/>
          </a:xfrm>
          <a:prstGeom prst="rect">
            <a:avLst/>
          </a:prstGeom>
          <a:noFill/>
        </p:spPr>
        <p:txBody>
          <a:bodyPr wrap="square">
            <a:spAutoFit/>
          </a:bodyPr>
          <a:lstStyle/>
          <a:p>
            <a:pPr algn="ctr"/>
            <a:r>
              <a:rPr lang="zh-TW" altLang="en-US" sz="4400" b="1" dirty="0">
                <a:solidFill>
                  <a:schemeClr val="tx1">
                    <a:lumMod val="65000"/>
                    <a:lumOff val="35000"/>
                  </a:schemeClr>
                </a:solidFill>
                <a:latin typeface="微軟正黑體" panose="020B0604030504040204" pitchFamily="34" charset="-120"/>
                <a:ea typeface="微軟正黑體" panose="020B0604030504040204" pitchFamily="34" charset="-120"/>
              </a:rPr>
              <a:t>案例 固定燃燒排放源</a:t>
            </a:r>
            <a:r>
              <a:rPr lang="en-US" altLang="zh-TW" sz="4400" b="1" dirty="0">
                <a:solidFill>
                  <a:schemeClr val="tx1">
                    <a:lumMod val="65000"/>
                    <a:lumOff val="35000"/>
                  </a:schemeClr>
                </a:solidFill>
                <a:latin typeface="微軟正黑體" panose="020B0604030504040204" pitchFamily="34" charset="-120"/>
                <a:ea typeface="微軟正黑體" panose="020B0604030504040204" pitchFamily="34" charset="-120"/>
              </a:rPr>
              <a:t>—</a:t>
            </a:r>
            <a:r>
              <a:rPr lang="zh-TW" altLang="en-US" sz="4400" b="1" dirty="0">
                <a:solidFill>
                  <a:schemeClr val="tx1">
                    <a:lumMod val="65000"/>
                    <a:lumOff val="35000"/>
                  </a:schemeClr>
                </a:solidFill>
                <a:latin typeface="微軟正黑體" panose="020B0604030504040204" pitchFamily="34" charset="-120"/>
                <a:ea typeface="微軟正黑體" panose="020B0604030504040204" pitchFamily="34" charset="-120"/>
              </a:rPr>
              <a:t>排放係數法</a:t>
            </a:r>
            <a:endParaRPr lang="en-US" altLang="zh-TW" sz="44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11" name="矩形 10"/>
          <p:cNvSpPr/>
          <p:nvPr/>
        </p:nvSpPr>
        <p:spPr>
          <a:xfrm>
            <a:off x="177800" y="1775685"/>
            <a:ext cx="1938929" cy="830997"/>
          </a:xfrm>
          <a:prstGeom prst="rect">
            <a:avLst/>
          </a:prstGeom>
        </p:spPr>
        <p:txBody>
          <a:bodyPr wrap="none">
            <a:spAutoFit/>
          </a:bodyPr>
          <a:lstStyle/>
          <a:p>
            <a:r>
              <a:rPr lang="zh-TW" altLang="en-US" sz="2400" b="1"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（續）</a:t>
            </a:r>
            <a:endParaRPr lang="en-US" altLang="zh-TW" sz="2400" b="1"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r>
              <a:rPr lang="en-US" altLang="zh-TW" sz="2400" b="1"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RTO (E006)</a:t>
            </a:r>
            <a:endParaRPr lang="zh-TW" altLang="en-US" sz="2400" b="1" dirty="0"/>
          </a:p>
        </p:txBody>
      </p:sp>
      <p:grpSp>
        <p:nvGrpSpPr>
          <p:cNvPr id="7" name="群組 6"/>
          <p:cNvGrpSpPr/>
          <p:nvPr/>
        </p:nvGrpSpPr>
        <p:grpSpPr>
          <a:xfrm>
            <a:off x="4031742" y="1768303"/>
            <a:ext cx="7982458" cy="720000"/>
            <a:chOff x="3713357" y="1425139"/>
            <a:chExt cx="7982458" cy="720000"/>
          </a:xfrm>
        </p:grpSpPr>
        <p:sp>
          <p:nvSpPr>
            <p:cNvPr id="8" name="矩形: 圓角 22">
              <a:extLst>
                <a:ext uri="{FF2B5EF4-FFF2-40B4-BE49-F238E27FC236}">
                  <a16:creationId xmlns:a16="http://schemas.microsoft.com/office/drawing/2014/main" id="{13D21C20-FE53-2079-D587-D696CD9C65ED}"/>
                </a:ext>
              </a:extLst>
            </p:cNvPr>
            <p:cNvSpPr/>
            <p:nvPr/>
          </p:nvSpPr>
          <p:spPr>
            <a:xfrm>
              <a:off x="3713357" y="1425139"/>
              <a:ext cx="7982458" cy="720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TW" altLang="en-US" sz="2000" b="1" spc="100" dirty="0">
                  <a:solidFill>
                    <a:schemeClr val="bg1"/>
                  </a:solidFill>
                  <a:latin typeface="微軟正黑體" panose="020B0604030504040204" pitchFamily="34" charset="-120"/>
                  <a:ea typeface="微軟正黑體" panose="020B0604030504040204" pitchFamily="34" charset="-120"/>
                </a:rPr>
                <a:t>熱值應使用供應商之佐證文件，並確認是否為</a:t>
              </a:r>
              <a:r>
                <a:rPr lang="en-US" altLang="zh-TW" sz="2000" b="1" spc="100" dirty="0">
                  <a:solidFill>
                    <a:schemeClr val="bg1"/>
                  </a:solidFill>
                  <a:latin typeface="微軟正黑體" panose="020B0604030504040204" pitchFamily="34" charset="-120"/>
                  <a:ea typeface="微軟正黑體" panose="020B0604030504040204" pitchFamily="34" charset="-120"/>
                </a:rPr>
                <a:t>”</a:t>
              </a:r>
              <a:r>
                <a:rPr lang="zh-TW" altLang="en-US" sz="2000" b="1" spc="100" dirty="0">
                  <a:solidFill>
                    <a:schemeClr val="bg1"/>
                  </a:solidFill>
                  <a:latin typeface="微軟正黑體" panose="020B0604030504040204" pitchFamily="34" charset="-120"/>
                  <a:ea typeface="微軟正黑體" panose="020B0604030504040204" pitchFamily="34" charset="-120"/>
                </a:rPr>
                <a:t>加權</a:t>
              </a:r>
              <a:r>
                <a:rPr lang="en-US" altLang="zh-TW" sz="2000" b="1" spc="100" dirty="0">
                  <a:solidFill>
                    <a:schemeClr val="bg1"/>
                  </a:solidFill>
                  <a:latin typeface="微軟正黑體" panose="020B0604030504040204" pitchFamily="34" charset="-120"/>
                  <a:ea typeface="微軟正黑體" panose="020B0604030504040204" pitchFamily="34" charset="-120"/>
                </a:rPr>
                <a:t>”</a:t>
              </a:r>
              <a:r>
                <a:rPr lang="zh-TW" altLang="en-US" sz="2000" b="1" spc="100" dirty="0">
                  <a:solidFill>
                    <a:schemeClr val="bg1"/>
                  </a:solidFill>
                  <a:latin typeface="微軟正黑體" panose="020B0604030504040204" pitchFamily="34" charset="-120"/>
                  <a:ea typeface="微軟正黑體" panose="020B0604030504040204" pitchFamily="34" charset="-120"/>
                </a:rPr>
                <a:t>平均。</a:t>
              </a:r>
            </a:p>
          </p:txBody>
        </p:sp>
        <p:grpSp>
          <p:nvGrpSpPr>
            <p:cNvPr id="19" name="Google Shape;8632;p50"/>
            <p:cNvGrpSpPr>
              <a:grpSpLocks noChangeAspect="1"/>
            </p:cNvGrpSpPr>
            <p:nvPr/>
          </p:nvGrpSpPr>
          <p:grpSpPr>
            <a:xfrm>
              <a:off x="3805473" y="1520430"/>
              <a:ext cx="432000" cy="529749"/>
              <a:chOff x="3086313" y="2877049"/>
              <a:chExt cx="320143" cy="392581"/>
            </a:xfrm>
            <a:solidFill>
              <a:schemeClr val="bg1"/>
            </a:solidFill>
          </p:grpSpPr>
          <p:sp>
            <p:nvSpPr>
              <p:cNvPr id="20" name="Google Shape;8633;p50"/>
              <p:cNvSpPr/>
              <p:nvPr/>
            </p:nvSpPr>
            <p:spPr>
              <a:xfrm>
                <a:off x="3125749" y="2915371"/>
                <a:ext cx="240505" cy="354259"/>
              </a:xfrm>
              <a:custGeom>
                <a:avLst/>
                <a:gdLst/>
                <a:ahLst/>
                <a:cxnLst/>
                <a:rect l="l" t="t" r="r" b="b"/>
                <a:pathLst>
                  <a:path w="7550" h="11121" extrusionOk="0">
                    <a:moveTo>
                      <a:pt x="3775" y="2929"/>
                    </a:moveTo>
                    <a:lnTo>
                      <a:pt x="3918" y="3120"/>
                    </a:lnTo>
                    <a:cubicBezTo>
                      <a:pt x="3871" y="3144"/>
                      <a:pt x="3823" y="3144"/>
                      <a:pt x="3775" y="3144"/>
                    </a:cubicBezTo>
                    <a:cubicBezTo>
                      <a:pt x="3740" y="3132"/>
                      <a:pt x="3692" y="3120"/>
                      <a:pt x="3644" y="3120"/>
                    </a:cubicBezTo>
                    <a:lnTo>
                      <a:pt x="3775" y="2929"/>
                    </a:lnTo>
                    <a:close/>
                    <a:moveTo>
                      <a:pt x="4168" y="3501"/>
                    </a:moveTo>
                    <a:lnTo>
                      <a:pt x="4299" y="3703"/>
                    </a:lnTo>
                    <a:cubicBezTo>
                      <a:pt x="4126" y="3751"/>
                      <a:pt x="3948" y="3775"/>
                      <a:pt x="3769" y="3775"/>
                    </a:cubicBezTo>
                    <a:cubicBezTo>
                      <a:pt x="3591" y="3775"/>
                      <a:pt x="3412" y="3751"/>
                      <a:pt x="3239" y="3703"/>
                    </a:cubicBezTo>
                    <a:lnTo>
                      <a:pt x="3382" y="3501"/>
                    </a:lnTo>
                    <a:cubicBezTo>
                      <a:pt x="3513" y="3560"/>
                      <a:pt x="3644" y="3572"/>
                      <a:pt x="3775" y="3572"/>
                    </a:cubicBezTo>
                    <a:cubicBezTo>
                      <a:pt x="3918" y="3572"/>
                      <a:pt x="4049" y="3537"/>
                      <a:pt x="4168" y="3501"/>
                    </a:cubicBezTo>
                    <a:close/>
                    <a:moveTo>
                      <a:pt x="3120" y="4132"/>
                    </a:moveTo>
                    <a:cubicBezTo>
                      <a:pt x="3275" y="4180"/>
                      <a:pt x="3418" y="4191"/>
                      <a:pt x="3561" y="4215"/>
                    </a:cubicBezTo>
                    <a:lnTo>
                      <a:pt x="3561" y="8109"/>
                    </a:lnTo>
                    <a:lnTo>
                      <a:pt x="3120" y="8109"/>
                    </a:lnTo>
                    <a:lnTo>
                      <a:pt x="3120" y="4132"/>
                    </a:lnTo>
                    <a:close/>
                    <a:moveTo>
                      <a:pt x="4430" y="4132"/>
                    </a:moveTo>
                    <a:lnTo>
                      <a:pt x="4430" y="8109"/>
                    </a:lnTo>
                    <a:lnTo>
                      <a:pt x="4001" y="8109"/>
                    </a:lnTo>
                    <a:lnTo>
                      <a:pt x="4001" y="4215"/>
                    </a:lnTo>
                    <a:cubicBezTo>
                      <a:pt x="4156" y="4191"/>
                      <a:pt x="4287" y="4180"/>
                      <a:pt x="4430" y="4132"/>
                    </a:cubicBezTo>
                    <a:close/>
                    <a:moveTo>
                      <a:pt x="3799" y="441"/>
                    </a:moveTo>
                    <a:cubicBezTo>
                      <a:pt x="4668" y="441"/>
                      <a:pt x="5490" y="786"/>
                      <a:pt x="6121" y="1394"/>
                    </a:cubicBezTo>
                    <a:cubicBezTo>
                      <a:pt x="6752" y="2025"/>
                      <a:pt x="7097" y="2858"/>
                      <a:pt x="7097" y="3751"/>
                    </a:cubicBezTo>
                    <a:cubicBezTo>
                      <a:pt x="7097" y="4620"/>
                      <a:pt x="6752" y="5442"/>
                      <a:pt x="6157" y="6073"/>
                    </a:cubicBezTo>
                    <a:cubicBezTo>
                      <a:pt x="5609" y="6632"/>
                      <a:pt x="5299" y="7347"/>
                      <a:pt x="5240" y="8109"/>
                    </a:cubicBezTo>
                    <a:lnTo>
                      <a:pt x="4883" y="8109"/>
                    </a:lnTo>
                    <a:lnTo>
                      <a:pt x="4883" y="3822"/>
                    </a:lnTo>
                    <a:cubicBezTo>
                      <a:pt x="4883" y="3775"/>
                      <a:pt x="4871" y="3739"/>
                      <a:pt x="4835" y="3703"/>
                    </a:cubicBezTo>
                    <a:lnTo>
                      <a:pt x="3978" y="2406"/>
                    </a:lnTo>
                    <a:cubicBezTo>
                      <a:pt x="3930" y="2346"/>
                      <a:pt x="3871" y="2310"/>
                      <a:pt x="3799" y="2310"/>
                    </a:cubicBezTo>
                    <a:cubicBezTo>
                      <a:pt x="3716" y="2310"/>
                      <a:pt x="3644" y="2334"/>
                      <a:pt x="3620" y="2406"/>
                    </a:cubicBezTo>
                    <a:lnTo>
                      <a:pt x="2751" y="3703"/>
                    </a:lnTo>
                    <a:cubicBezTo>
                      <a:pt x="2728" y="3739"/>
                      <a:pt x="2704" y="3775"/>
                      <a:pt x="2704" y="3822"/>
                    </a:cubicBezTo>
                    <a:lnTo>
                      <a:pt x="2704" y="8109"/>
                    </a:lnTo>
                    <a:lnTo>
                      <a:pt x="2347" y="8109"/>
                    </a:lnTo>
                    <a:cubicBezTo>
                      <a:pt x="2287" y="7347"/>
                      <a:pt x="1977" y="6632"/>
                      <a:pt x="1430" y="6073"/>
                    </a:cubicBezTo>
                    <a:cubicBezTo>
                      <a:pt x="834" y="5465"/>
                      <a:pt x="501" y="4656"/>
                      <a:pt x="489" y="3810"/>
                    </a:cubicBezTo>
                    <a:cubicBezTo>
                      <a:pt x="477" y="2929"/>
                      <a:pt x="823" y="2096"/>
                      <a:pt x="1430" y="1453"/>
                    </a:cubicBezTo>
                    <a:cubicBezTo>
                      <a:pt x="2049" y="822"/>
                      <a:pt x="2870" y="453"/>
                      <a:pt x="3751" y="441"/>
                    </a:cubicBezTo>
                    <a:close/>
                    <a:moveTo>
                      <a:pt x="5228" y="8561"/>
                    </a:moveTo>
                    <a:lnTo>
                      <a:pt x="5228" y="8835"/>
                    </a:lnTo>
                    <a:lnTo>
                      <a:pt x="5228" y="8883"/>
                    </a:lnTo>
                    <a:lnTo>
                      <a:pt x="2335" y="8883"/>
                    </a:lnTo>
                    <a:lnTo>
                      <a:pt x="2335" y="8835"/>
                    </a:lnTo>
                    <a:lnTo>
                      <a:pt x="2335" y="8561"/>
                    </a:lnTo>
                    <a:close/>
                    <a:moveTo>
                      <a:pt x="5121" y="9311"/>
                    </a:moveTo>
                    <a:cubicBezTo>
                      <a:pt x="4942" y="9752"/>
                      <a:pt x="4525" y="10026"/>
                      <a:pt x="4037" y="10026"/>
                    </a:cubicBezTo>
                    <a:lnTo>
                      <a:pt x="3525" y="10026"/>
                    </a:lnTo>
                    <a:cubicBezTo>
                      <a:pt x="3037" y="10026"/>
                      <a:pt x="2620" y="9728"/>
                      <a:pt x="2442" y="9311"/>
                    </a:cubicBezTo>
                    <a:close/>
                    <a:moveTo>
                      <a:pt x="4049" y="10478"/>
                    </a:moveTo>
                    <a:cubicBezTo>
                      <a:pt x="4061" y="10478"/>
                      <a:pt x="4109" y="10478"/>
                      <a:pt x="4132" y="10490"/>
                    </a:cubicBezTo>
                    <a:cubicBezTo>
                      <a:pt x="4132" y="10597"/>
                      <a:pt x="4049" y="10668"/>
                      <a:pt x="3954" y="10668"/>
                    </a:cubicBezTo>
                    <a:lnTo>
                      <a:pt x="3620" y="10668"/>
                    </a:lnTo>
                    <a:cubicBezTo>
                      <a:pt x="3513" y="10668"/>
                      <a:pt x="3442" y="10585"/>
                      <a:pt x="3442" y="10490"/>
                    </a:cubicBezTo>
                    <a:lnTo>
                      <a:pt x="3442" y="10478"/>
                    </a:lnTo>
                    <a:close/>
                    <a:moveTo>
                      <a:pt x="3762" y="0"/>
                    </a:moveTo>
                    <a:cubicBezTo>
                      <a:pt x="3746" y="0"/>
                      <a:pt x="3731" y="0"/>
                      <a:pt x="3716" y="0"/>
                    </a:cubicBezTo>
                    <a:cubicBezTo>
                      <a:pt x="1656" y="24"/>
                      <a:pt x="1" y="1739"/>
                      <a:pt x="13" y="3810"/>
                    </a:cubicBezTo>
                    <a:cubicBezTo>
                      <a:pt x="25" y="4775"/>
                      <a:pt x="406" y="5680"/>
                      <a:pt x="1073" y="6370"/>
                    </a:cubicBezTo>
                    <a:cubicBezTo>
                      <a:pt x="1596" y="6906"/>
                      <a:pt x="1870" y="7609"/>
                      <a:pt x="1870" y="8335"/>
                    </a:cubicBezTo>
                    <a:lnTo>
                      <a:pt x="1870" y="8835"/>
                    </a:lnTo>
                    <a:cubicBezTo>
                      <a:pt x="1870" y="9549"/>
                      <a:pt x="2335" y="10168"/>
                      <a:pt x="2966" y="10383"/>
                    </a:cubicBezTo>
                    <a:lnTo>
                      <a:pt x="2966" y="10490"/>
                    </a:lnTo>
                    <a:cubicBezTo>
                      <a:pt x="2966" y="10835"/>
                      <a:pt x="3239" y="11121"/>
                      <a:pt x="3585" y="11121"/>
                    </a:cubicBezTo>
                    <a:lnTo>
                      <a:pt x="3930" y="11121"/>
                    </a:lnTo>
                    <a:cubicBezTo>
                      <a:pt x="4275" y="11121"/>
                      <a:pt x="4549" y="10835"/>
                      <a:pt x="4549" y="10490"/>
                    </a:cubicBezTo>
                    <a:lnTo>
                      <a:pt x="4549" y="10383"/>
                    </a:lnTo>
                    <a:cubicBezTo>
                      <a:pt x="5192" y="10168"/>
                      <a:pt x="5645" y="9549"/>
                      <a:pt x="5645" y="8835"/>
                    </a:cubicBezTo>
                    <a:lnTo>
                      <a:pt x="5645" y="8335"/>
                    </a:lnTo>
                    <a:cubicBezTo>
                      <a:pt x="5645" y="7609"/>
                      <a:pt x="5918" y="6918"/>
                      <a:pt x="6442" y="6382"/>
                    </a:cubicBezTo>
                    <a:cubicBezTo>
                      <a:pt x="7133" y="5680"/>
                      <a:pt x="7502" y="4751"/>
                      <a:pt x="7502" y="3763"/>
                    </a:cubicBezTo>
                    <a:cubicBezTo>
                      <a:pt x="7550" y="2751"/>
                      <a:pt x="7145" y="1798"/>
                      <a:pt x="6418" y="1084"/>
                    </a:cubicBezTo>
                    <a:cubicBezTo>
                      <a:pt x="5715" y="380"/>
                      <a:pt x="4757" y="0"/>
                      <a:pt x="37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634;p50"/>
              <p:cNvSpPr/>
              <p:nvPr/>
            </p:nvSpPr>
            <p:spPr>
              <a:xfrm>
                <a:off x="3263076" y="2942511"/>
                <a:ext cx="79287" cy="99579"/>
              </a:xfrm>
              <a:custGeom>
                <a:avLst/>
                <a:gdLst/>
                <a:ahLst/>
                <a:cxnLst/>
                <a:rect l="l" t="t" r="r" b="b"/>
                <a:pathLst>
                  <a:path w="2489" h="3126" extrusionOk="0">
                    <a:moveTo>
                      <a:pt x="246" y="1"/>
                    </a:moveTo>
                    <a:cubicBezTo>
                      <a:pt x="146" y="1"/>
                      <a:pt x="56" y="59"/>
                      <a:pt x="36" y="161"/>
                    </a:cubicBezTo>
                    <a:cubicBezTo>
                      <a:pt x="0" y="280"/>
                      <a:pt x="60" y="399"/>
                      <a:pt x="179" y="422"/>
                    </a:cubicBezTo>
                    <a:cubicBezTo>
                      <a:pt x="1286" y="744"/>
                      <a:pt x="2048" y="1768"/>
                      <a:pt x="2048" y="2899"/>
                    </a:cubicBezTo>
                    <a:cubicBezTo>
                      <a:pt x="2048" y="3018"/>
                      <a:pt x="2143" y="3125"/>
                      <a:pt x="2262" y="3125"/>
                    </a:cubicBezTo>
                    <a:cubicBezTo>
                      <a:pt x="2381" y="3125"/>
                      <a:pt x="2488" y="3018"/>
                      <a:pt x="2488" y="2899"/>
                    </a:cubicBezTo>
                    <a:cubicBezTo>
                      <a:pt x="2488" y="1577"/>
                      <a:pt x="1595" y="387"/>
                      <a:pt x="298" y="6"/>
                    </a:cubicBezTo>
                    <a:cubicBezTo>
                      <a:pt x="280" y="2"/>
                      <a:pt x="263" y="1"/>
                      <a:pt x="2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635;p50"/>
              <p:cNvSpPr/>
              <p:nvPr/>
            </p:nvSpPr>
            <p:spPr>
              <a:xfrm>
                <a:off x="3237656" y="2939262"/>
                <a:ext cx="20897" cy="14462"/>
              </a:xfrm>
              <a:custGeom>
                <a:avLst/>
                <a:gdLst/>
                <a:ahLst/>
                <a:cxnLst/>
                <a:rect l="l" t="t" r="r" b="b"/>
                <a:pathLst>
                  <a:path w="656" h="454" extrusionOk="0">
                    <a:moveTo>
                      <a:pt x="227" y="1"/>
                    </a:moveTo>
                    <a:cubicBezTo>
                      <a:pt x="107" y="1"/>
                      <a:pt x="0" y="108"/>
                      <a:pt x="0" y="227"/>
                    </a:cubicBezTo>
                    <a:cubicBezTo>
                      <a:pt x="0" y="346"/>
                      <a:pt x="107" y="453"/>
                      <a:pt x="227" y="453"/>
                    </a:cubicBezTo>
                    <a:lnTo>
                      <a:pt x="417" y="453"/>
                    </a:lnTo>
                    <a:cubicBezTo>
                      <a:pt x="536" y="453"/>
                      <a:pt x="619" y="358"/>
                      <a:pt x="643" y="251"/>
                    </a:cubicBezTo>
                    <a:cubicBezTo>
                      <a:pt x="655" y="108"/>
                      <a:pt x="560" y="1"/>
                      <a:pt x="4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636;p50"/>
              <p:cNvSpPr/>
              <p:nvPr/>
            </p:nvSpPr>
            <p:spPr>
              <a:xfrm>
                <a:off x="3379888" y="3029539"/>
                <a:ext cx="26567" cy="14048"/>
              </a:xfrm>
              <a:custGeom>
                <a:avLst/>
                <a:gdLst/>
                <a:ahLst/>
                <a:cxnLst/>
                <a:rect l="l" t="t" r="r" b="b"/>
                <a:pathLst>
                  <a:path w="834" h="441" extrusionOk="0">
                    <a:moveTo>
                      <a:pt x="226" y="0"/>
                    </a:moveTo>
                    <a:cubicBezTo>
                      <a:pt x="107" y="0"/>
                      <a:pt x="0" y="107"/>
                      <a:pt x="0" y="226"/>
                    </a:cubicBezTo>
                    <a:cubicBezTo>
                      <a:pt x="0" y="346"/>
                      <a:pt x="107" y="441"/>
                      <a:pt x="226" y="441"/>
                    </a:cubicBezTo>
                    <a:lnTo>
                      <a:pt x="607" y="441"/>
                    </a:lnTo>
                    <a:cubicBezTo>
                      <a:pt x="726" y="441"/>
                      <a:pt x="834" y="346"/>
                      <a:pt x="834" y="226"/>
                    </a:cubicBezTo>
                    <a:cubicBezTo>
                      <a:pt x="822" y="107"/>
                      <a:pt x="726" y="0"/>
                      <a:pt x="60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637;p50"/>
              <p:cNvSpPr/>
              <p:nvPr/>
            </p:nvSpPr>
            <p:spPr>
              <a:xfrm>
                <a:off x="3086313" y="3029539"/>
                <a:ext cx="26599" cy="14048"/>
              </a:xfrm>
              <a:custGeom>
                <a:avLst/>
                <a:gdLst/>
                <a:ahLst/>
                <a:cxnLst/>
                <a:rect l="l" t="t" r="r" b="b"/>
                <a:pathLst>
                  <a:path w="835" h="441" extrusionOk="0">
                    <a:moveTo>
                      <a:pt x="227" y="0"/>
                    </a:moveTo>
                    <a:cubicBezTo>
                      <a:pt x="108" y="0"/>
                      <a:pt x="1" y="107"/>
                      <a:pt x="1" y="226"/>
                    </a:cubicBezTo>
                    <a:cubicBezTo>
                      <a:pt x="1" y="346"/>
                      <a:pt x="108" y="441"/>
                      <a:pt x="227" y="441"/>
                    </a:cubicBezTo>
                    <a:lnTo>
                      <a:pt x="608" y="441"/>
                    </a:lnTo>
                    <a:cubicBezTo>
                      <a:pt x="727" y="441"/>
                      <a:pt x="834" y="346"/>
                      <a:pt x="834" y="226"/>
                    </a:cubicBezTo>
                    <a:cubicBezTo>
                      <a:pt x="834" y="107"/>
                      <a:pt x="727" y="0"/>
                      <a:pt x="6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638;p50"/>
              <p:cNvSpPr/>
              <p:nvPr/>
            </p:nvSpPr>
            <p:spPr>
              <a:xfrm>
                <a:off x="3359788" y="2953469"/>
                <a:ext cx="26567" cy="20355"/>
              </a:xfrm>
              <a:custGeom>
                <a:avLst/>
                <a:gdLst/>
                <a:ahLst/>
                <a:cxnLst/>
                <a:rect l="l" t="t" r="r" b="b"/>
                <a:pathLst>
                  <a:path w="834" h="639" extrusionOk="0">
                    <a:moveTo>
                      <a:pt x="594" y="0"/>
                    </a:moveTo>
                    <a:cubicBezTo>
                      <a:pt x="555" y="0"/>
                      <a:pt x="514" y="13"/>
                      <a:pt x="476" y="43"/>
                    </a:cubicBezTo>
                    <a:lnTo>
                      <a:pt x="155" y="233"/>
                    </a:lnTo>
                    <a:cubicBezTo>
                      <a:pt x="48" y="293"/>
                      <a:pt x="0" y="424"/>
                      <a:pt x="83" y="531"/>
                    </a:cubicBezTo>
                    <a:cubicBezTo>
                      <a:pt x="119" y="602"/>
                      <a:pt x="203" y="638"/>
                      <a:pt x="274" y="638"/>
                    </a:cubicBezTo>
                    <a:cubicBezTo>
                      <a:pt x="310" y="638"/>
                      <a:pt x="345" y="614"/>
                      <a:pt x="381" y="602"/>
                    </a:cubicBezTo>
                    <a:lnTo>
                      <a:pt x="703" y="412"/>
                    </a:lnTo>
                    <a:cubicBezTo>
                      <a:pt x="810" y="352"/>
                      <a:pt x="834" y="221"/>
                      <a:pt x="774" y="114"/>
                    </a:cubicBezTo>
                    <a:cubicBezTo>
                      <a:pt x="735" y="45"/>
                      <a:pt x="667" y="0"/>
                      <a:pt x="5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639;p50"/>
              <p:cNvSpPr/>
              <p:nvPr/>
            </p:nvSpPr>
            <p:spPr>
              <a:xfrm>
                <a:off x="3106413" y="3100034"/>
                <a:ext cx="26599" cy="20164"/>
              </a:xfrm>
              <a:custGeom>
                <a:avLst/>
                <a:gdLst/>
                <a:ahLst/>
                <a:cxnLst/>
                <a:rect l="l" t="t" r="r" b="b"/>
                <a:pathLst>
                  <a:path w="835" h="633" extrusionOk="0">
                    <a:moveTo>
                      <a:pt x="590" y="0"/>
                    </a:moveTo>
                    <a:cubicBezTo>
                      <a:pt x="550" y="0"/>
                      <a:pt x="511" y="12"/>
                      <a:pt x="477" y="38"/>
                    </a:cubicBezTo>
                    <a:lnTo>
                      <a:pt x="144" y="228"/>
                    </a:lnTo>
                    <a:cubicBezTo>
                      <a:pt x="36" y="288"/>
                      <a:pt x="1" y="419"/>
                      <a:pt x="72" y="526"/>
                    </a:cubicBezTo>
                    <a:cubicBezTo>
                      <a:pt x="108" y="597"/>
                      <a:pt x="191" y="633"/>
                      <a:pt x="263" y="633"/>
                    </a:cubicBezTo>
                    <a:cubicBezTo>
                      <a:pt x="310" y="633"/>
                      <a:pt x="334" y="609"/>
                      <a:pt x="370" y="597"/>
                    </a:cubicBezTo>
                    <a:lnTo>
                      <a:pt x="691" y="407"/>
                    </a:lnTo>
                    <a:cubicBezTo>
                      <a:pt x="787" y="347"/>
                      <a:pt x="834" y="216"/>
                      <a:pt x="775" y="109"/>
                    </a:cubicBezTo>
                    <a:cubicBezTo>
                      <a:pt x="736" y="40"/>
                      <a:pt x="663" y="0"/>
                      <a:pt x="5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640;p50"/>
              <p:cNvSpPr/>
              <p:nvPr/>
            </p:nvSpPr>
            <p:spPr>
              <a:xfrm>
                <a:off x="3308565" y="2897277"/>
                <a:ext cx="22044" cy="24178"/>
              </a:xfrm>
              <a:custGeom>
                <a:avLst/>
                <a:gdLst/>
                <a:ahLst/>
                <a:cxnLst/>
                <a:rect l="l" t="t" r="r" b="b"/>
                <a:pathLst>
                  <a:path w="692" h="759" extrusionOk="0">
                    <a:moveTo>
                      <a:pt x="441" y="1"/>
                    </a:moveTo>
                    <a:cubicBezTo>
                      <a:pt x="369" y="1"/>
                      <a:pt x="301" y="35"/>
                      <a:pt x="263" y="104"/>
                    </a:cubicBezTo>
                    <a:lnTo>
                      <a:pt x="60" y="438"/>
                    </a:lnTo>
                    <a:cubicBezTo>
                      <a:pt x="1" y="533"/>
                      <a:pt x="37" y="676"/>
                      <a:pt x="144" y="735"/>
                    </a:cubicBezTo>
                    <a:cubicBezTo>
                      <a:pt x="167" y="747"/>
                      <a:pt x="215" y="759"/>
                      <a:pt x="239" y="759"/>
                    </a:cubicBezTo>
                    <a:cubicBezTo>
                      <a:pt x="322" y="759"/>
                      <a:pt x="394" y="711"/>
                      <a:pt x="441" y="652"/>
                    </a:cubicBezTo>
                    <a:lnTo>
                      <a:pt x="632" y="330"/>
                    </a:lnTo>
                    <a:cubicBezTo>
                      <a:pt x="691" y="223"/>
                      <a:pt x="656" y="92"/>
                      <a:pt x="560" y="33"/>
                    </a:cubicBezTo>
                    <a:cubicBezTo>
                      <a:pt x="522" y="11"/>
                      <a:pt x="481" y="1"/>
                      <a:pt x="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641;p50"/>
              <p:cNvSpPr/>
              <p:nvPr/>
            </p:nvSpPr>
            <p:spPr>
              <a:xfrm>
                <a:off x="3239153" y="2877049"/>
                <a:ext cx="14080" cy="26599"/>
              </a:xfrm>
              <a:custGeom>
                <a:avLst/>
                <a:gdLst/>
                <a:ahLst/>
                <a:cxnLst/>
                <a:rect l="l" t="t" r="r" b="b"/>
                <a:pathLst>
                  <a:path w="442" h="835" extrusionOk="0">
                    <a:moveTo>
                      <a:pt x="215" y="1"/>
                    </a:moveTo>
                    <a:cubicBezTo>
                      <a:pt x="96" y="1"/>
                      <a:pt x="1" y="96"/>
                      <a:pt x="1" y="215"/>
                    </a:cubicBezTo>
                    <a:lnTo>
                      <a:pt x="1" y="608"/>
                    </a:lnTo>
                    <a:cubicBezTo>
                      <a:pt x="1" y="727"/>
                      <a:pt x="96" y="834"/>
                      <a:pt x="215" y="834"/>
                    </a:cubicBezTo>
                    <a:cubicBezTo>
                      <a:pt x="334" y="834"/>
                      <a:pt x="441" y="727"/>
                      <a:pt x="441" y="608"/>
                    </a:cubicBezTo>
                    <a:lnTo>
                      <a:pt x="441" y="215"/>
                    </a:lnTo>
                    <a:cubicBezTo>
                      <a:pt x="441" y="96"/>
                      <a:pt x="358" y="1"/>
                      <a:pt x="2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642;p50"/>
              <p:cNvSpPr/>
              <p:nvPr/>
            </p:nvSpPr>
            <p:spPr>
              <a:xfrm>
                <a:off x="3161809" y="2897500"/>
                <a:ext cx="22394" cy="24337"/>
              </a:xfrm>
              <a:custGeom>
                <a:avLst/>
                <a:gdLst/>
                <a:ahLst/>
                <a:cxnLst/>
                <a:rect l="l" t="t" r="r" b="b"/>
                <a:pathLst>
                  <a:path w="703" h="764" extrusionOk="0">
                    <a:moveTo>
                      <a:pt x="262" y="0"/>
                    </a:moveTo>
                    <a:cubicBezTo>
                      <a:pt x="222" y="0"/>
                      <a:pt x="181" y="12"/>
                      <a:pt x="143" y="38"/>
                    </a:cubicBezTo>
                    <a:cubicBezTo>
                      <a:pt x="48" y="97"/>
                      <a:pt x="0" y="228"/>
                      <a:pt x="72" y="335"/>
                    </a:cubicBezTo>
                    <a:lnTo>
                      <a:pt x="262" y="669"/>
                    </a:lnTo>
                    <a:cubicBezTo>
                      <a:pt x="310" y="740"/>
                      <a:pt x="381" y="764"/>
                      <a:pt x="464" y="764"/>
                    </a:cubicBezTo>
                    <a:cubicBezTo>
                      <a:pt x="500" y="764"/>
                      <a:pt x="536" y="752"/>
                      <a:pt x="560" y="740"/>
                    </a:cubicBezTo>
                    <a:cubicBezTo>
                      <a:pt x="667" y="681"/>
                      <a:pt x="703" y="550"/>
                      <a:pt x="643" y="442"/>
                    </a:cubicBezTo>
                    <a:lnTo>
                      <a:pt x="441" y="109"/>
                    </a:lnTo>
                    <a:cubicBezTo>
                      <a:pt x="402" y="40"/>
                      <a:pt x="334" y="0"/>
                      <a:pt x="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643;p50"/>
              <p:cNvSpPr/>
              <p:nvPr/>
            </p:nvSpPr>
            <p:spPr>
              <a:xfrm>
                <a:off x="3106413" y="2953151"/>
                <a:ext cx="26599" cy="19909"/>
              </a:xfrm>
              <a:custGeom>
                <a:avLst/>
                <a:gdLst/>
                <a:ahLst/>
                <a:cxnLst/>
                <a:rect l="l" t="t" r="r" b="b"/>
                <a:pathLst>
                  <a:path w="835" h="625" extrusionOk="0">
                    <a:moveTo>
                      <a:pt x="246" y="0"/>
                    </a:moveTo>
                    <a:cubicBezTo>
                      <a:pt x="168" y="0"/>
                      <a:pt x="92" y="40"/>
                      <a:pt x="60" y="112"/>
                    </a:cubicBezTo>
                    <a:cubicBezTo>
                      <a:pt x="1" y="208"/>
                      <a:pt x="25" y="350"/>
                      <a:pt x="132" y="410"/>
                    </a:cubicBezTo>
                    <a:lnTo>
                      <a:pt x="453" y="600"/>
                    </a:lnTo>
                    <a:cubicBezTo>
                      <a:pt x="489" y="612"/>
                      <a:pt x="537" y="624"/>
                      <a:pt x="560" y="624"/>
                    </a:cubicBezTo>
                    <a:cubicBezTo>
                      <a:pt x="632" y="624"/>
                      <a:pt x="715" y="589"/>
                      <a:pt x="751" y="529"/>
                    </a:cubicBezTo>
                    <a:cubicBezTo>
                      <a:pt x="834" y="422"/>
                      <a:pt x="787" y="291"/>
                      <a:pt x="679" y="231"/>
                    </a:cubicBezTo>
                    <a:lnTo>
                      <a:pt x="358" y="29"/>
                    </a:lnTo>
                    <a:cubicBezTo>
                      <a:pt x="323" y="10"/>
                      <a:pt x="284" y="0"/>
                      <a:pt x="2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44;p50"/>
              <p:cNvSpPr/>
              <p:nvPr/>
            </p:nvSpPr>
            <p:spPr>
              <a:xfrm>
                <a:off x="3360520" y="3099811"/>
                <a:ext cx="25834" cy="20005"/>
              </a:xfrm>
              <a:custGeom>
                <a:avLst/>
                <a:gdLst/>
                <a:ahLst/>
                <a:cxnLst/>
                <a:rect l="l" t="t" r="r" b="b"/>
                <a:pathLst>
                  <a:path w="811" h="628" extrusionOk="0">
                    <a:moveTo>
                      <a:pt x="239" y="1"/>
                    </a:moveTo>
                    <a:cubicBezTo>
                      <a:pt x="167" y="1"/>
                      <a:pt x="99" y="35"/>
                      <a:pt x="60" y="104"/>
                    </a:cubicBezTo>
                    <a:cubicBezTo>
                      <a:pt x="1" y="211"/>
                      <a:pt x="25" y="342"/>
                      <a:pt x="132" y="402"/>
                    </a:cubicBezTo>
                    <a:lnTo>
                      <a:pt x="453" y="592"/>
                    </a:lnTo>
                    <a:cubicBezTo>
                      <a:pt x="489" y="604"/>
                      <a:pt x="537" y="628"/>
                      <a:pt x="561" y="628"/>
                    </a:cubicBezTo>
                    <a:cubicBezTo>
                      <a:pt x="632" y="628"/>
                      <a:pt x="715" y="580"/>
                      <a:pt x="751" y="521"/>
                    </a:cubicBezTo>
                    <a:cubicBezTo>
                      <a:pt x="811" y="426"/>
                      <a:pt x="787" y="283"/>
                      <a:pt x="680" y="223"/>
                    </a:cubicBezTo>
                    <a:lnTo>
                      <a:pt x="358" y="33"/>
                    </a:lnTo>
                    <a:cubicBezTo>
                      <a:pt x="320" y="11"/>
                      <a:pt x="279" y="1"/>
                      <a:pt x="2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2" name="圖形 31">
            <a:extLst>
              <a:ext uri="{FF2B5EF4-FFF2-40B4-BE49-F238E27FC236}">
                <a16:creationId xmlns:a16="http://schemas.microsoft.com/office/drawing/2014/main" id="{C3E34532-BBE0-435B-B244-EE36AFFD34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2963" y="183098"/>
            <a:ext cx="1791313" cy="551629"/>
          </a:xfrm>
          <a:prstGeom prst="rect">
            <a:avLst/>
          </a:prstGeom>
        </p:spPr>
      </p:pic>
      <p:sp>
        <p:nvSpPr>
          <p:cNvPr id="3" name="投影片編號版面配置區 8">
            <a:extLst>
              <a:ext uri="{FF2B5EF4-FFF2-40B4-BE49-F238E27FC236}">
                <a16:creationId xmlns:a16="http://schemas.microsoft.com/office/drawing/2014/main" id="{9CC27141-5DA4-9A5B-FE01-E0E4CCB245EC}"/>
              </a:ext>
            </a:extLst>
          </p:cNvPr>
          <p:cNvSpPr txBox="1">
            <a:spLocks/>
          </p:cNvSpPr>
          <p:nvPr/>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01CC4-3E67-4728-A622-C7FB40383D11}" type="slidenum">
              <a:rPr kumimoji="0" lang="zh-TW" altLang="en-US" sz="1600" b="0" i="0" u="none" strike="noStrike" kern="1200" cap="none" spc="0" normalizeH="0" baseline="0" noProof="0" smtClean="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zh-TW" altLang="en-US" sz="16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8207209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E2799D6B-64A9-4671-90A0-C0EE69E71614}"/>
              </a:ext>
            </a:extLst>
          </p:cNvPr>
          <p:cNvSpPr txBox="1"/>
          <p:nvPr/>
        </p:nvSpPr>
        <p:spPr>
          <a:xfrm>
            <a:off x="337639" y="318067"/>
            <a:ext cx="11536861" cy="769441"/>
          </a:xfrm>
          <a:prstGeom prst="rect">
            <a:avLst/>
          </a:prstGeom>
          <a:noFill/>
        </p:spPr>
        <p:txBody>
          <a:bodyPr wrap="square">
            <a:spAutoFit/>
          </a:bodyPr>
          <a:lstStyle/>
          <a:p>
            <a:pPr algn="ctr"/>
            <a:r>
              <a:rPr lang="zh-TW" altLang="en-US" sz="4400" b="1" dirty="0">
                <a:solidFill>
                  <a:schemeClr val="tx1">
                    <a:lumMod val="65000"/>
                    <a:lumOff val="35000"/>
                  </a:schemeClr>
                </a:solidFill>
                <a:latin typeface="微軟正黑體" panose="020B0604030504040204" pitchFamily="34" charset="-120"/>
                <a:ea typeface="微軟正黑體" panose="020B0604030504040204" pitchFamily="34" charset="-120"/>
              </a:rPr>
              <a:t>案例 製程排放源</a:t>
            </a:r>
            <a:r>
              <a:rPr lang="en-US" altLang="zh-TW" sz="4400" b="1" dirty="0">
                <a:solidFill>
                  <a:schemeClr val="tx1">
                    <a:lumMod val="65000"/>
                    <a:lumOff val="35000"/>
                  </a:schemeClr>
                </a:solidFill>
                <a:latin typeface="微軟正黑體" panose="020B0604030504040204" pitchFamily="34" charset="-120"/>
                <a:ea typeface="微軟正黑體" panose="020B0604030504040204" pitchFamily="34" charset="-120"/>
              </a:rPr>
              <a:t>—</a:t>
            </a:r>
            <a:r>
              <a:rPr lang="zh-TW" altLang="en-US" sz="4400" b="1" dirty="0">
                <a:solidFill>
                  <a:schemeClr val="tx1">
                    <a:lumMod val="65000"/>
                    <a:lumOff val="35000"/>
                  </a:schemeClr>
                </a:solidFill>
                <a:latin typeface="微軟正黑體" panose="020B0604030504040204" pitchFamily="34" charset="-120"/>
                <a:ea typeface="微軟正黑體" panose="020B0604030504040204" pitchFamily="34" charset="-120"/>
              </a:rPr>
              <a:t>排放係數法</a:t>
            </a:r>
            <a:endParaRPr lang="en-US" altLang="zh-TW" sz="44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3" name="矩形 2">
            <a:extLst>
              <a:ext uri="{FF2B5EF4-FFF2-40B4-BE49-F238E27FC236}">
                <a16:creationId xmlns:a16="http://schemas.microsoft.com/office/drawing/2014/main" id="{4C997650-5779-4FC1-BD59-662FEFE2FF1C}"/>
              </a:ext>
            </a:extLst>
          </p:cNvPr>
          <p:cNvSpPr/>
          <p:nvPr/>
        </p:nvSpPr>
        <p:spPr>
          <a:xfrm>
            <a:off x="594117" y="1596078"/>
            <a:ext cx="11280383" cy="1538883"/>
          </a:xfrm>
          <a:prstGeom prst="rect">
            <a:avLst/>
          </a:prstGeom>
        </p:spPr>
        <p:txBody>
          <a:bodyPr wrap="square">
            <a:spAutoFit/>
          </a:bodyPr>
          <a:lstStyle/>
          <a:p>
            <a:pPr>
              <a:spcBef>
                <a:spcPts val="600"/>
              </a:spcBef>
              <a:spcAft>
                <a:spcPts val="0"/>
              </a:spcAft>
            </a:pPr>
            <a:r>
              <a:rPr lang="zh-TW" altLang="en-US" sz="2400" b="1"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以水泥業某廠為例</a:t>
            </a:r>
            <a:endParaRPr lang="en-US" altLang="zh-TW" sz="2400" b="1"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a:spcBef>
                <a:spcPts val="600"/>
              </a:spcBef>
              <a:spcAft>
                <a:spcPts val="0"/>
              </a:spcAft>
            </a:pPr>
            <a:r>
              <a:rPr lang="zh-TW" altLang="en-US"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旋轉式燒成爐 </a:t>
            </a:r>
            <a:r>
              <a:rPr lang="en-US"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(E308) </a:t>
            </a:r>
            <a:r>
              <a:rPr lang="zh-TW" altLang="en-US"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產生水泥熟料</a:t>
            </a:r>
            <a:r>
              <a:rPr lang="en-US"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1,440,378.4700</a:t>
            </a:r>
            <a:r>
              <a:rPr lang="zh-TW" altLang="en-US"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公噸</a:t>
            </a:r>
            <a:r>
              <a:rPr lang="zh-TW"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，請問</a:t>
            </a:r>
            <a:r>
              <a:rPr lang="zh-TW" altLang="en-US"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各個排放源產生之</a:t>
            </a:r>
            <a:r>
              <a:rPr lang="zh-TW"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溫室氣體排放量</a:t>
            </a:r>
            <a:r>
              <a:rPr lang="zh-TW" altLang="en-US"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以公噸</a:t>
            </a:r>
            <a:r>
              <a:rPr lang="en-US"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CO</a:t>
            </a:r>
            <a:r>
              <a:rPr lang="en-US" altLang="zh-TW" sz="2000" spc="100" baseline="-25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2</a:t>
            </a:r>
            <a:r>
              <a:rPr lang="en-US"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e</a:t>
            </a:r>
            <a:r>
              <a:rPr lang="zh-TW"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為單位</a:t>
            </a:r>
            <a:r>
              <a:rPr lang="zh-TW" altLang="en-US"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a:spcBef>
                <a:spcPts val="600"/>
              </a:spcBef>
              <a:spcAft>
                <a:spcPts val="0"/>
              </a:spcAft>
            </a:pPr>
            <a:r>
              <a:rPr lang="zh-TW"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其中，</a:t>
            </a:r>
            <a:r>
              <a:rPr lang="zh-TW" altLang="en-US"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水泥熟料排放係數為</a:t>
            </a:r>
            <a:r>
              <a:rPr lang="en-US"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0.52</a:t>
            </a:r>
            <a:r>
              <a:rPr lang="zh-TW"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公噸</a:t>
            </a:r>
            <a:r>
              <a:rPr lang="en-US"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CO</a:t>
            </a:r>
            <a:r>
              <a:rPr lang="en-US" altLang="zh-TW" sz="2000" spc="100" baseline="-25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2</a:t>
            </a:r>
            <a:r>
              <a:rPr lang="en-US"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e/</a:t>
            </a:r>
            <a:r>
              <a:rPr lang="zh-TW" altLang="en-US"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公噸熟料</a:t>
            </a:r>
            <a:r>
              <a:rPr lang="zh-TW"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p>
        </p:txBody>
      </p:sp>
      <p:sp>
        <p:nvSpPr>
          <p:cNvPr id="4" name="矩形 3">
            <a:extLst>
              <a:ext uri="{FF2B5EF4-FFF2-40B4-BE49-F238E27FC236}">
                <a16:creationId xmlns:a16="http://schemas.microsoft.com/office/drawing/2014/main" id="{C51D9769-AD30-484E-BEFB-98689D833FFF}"/>
              </a:ext>
            </a:extLst>
          </p:cNvPr>
          <p:cNvSpPr/>
          <p:nvPr/>
        </p:nvSpPr>
        <p:spPr>
          <a:xfrm>
            <a:off x="594117" y="3492207"/>
            <a:ext cx="3209533" cy="461665"/>
          </a:xfrm>
          <a:prstGeom prst="rect">
            <a:avLst/>
          </a:prstGeom>
        </p:spPr>
        <p:txBody>
          <a:bodyPr wrap="none">
            <a:spAutoFit/>
          </a:bodyPr>
          <a:lstStyle/>
          <a:p>
            <a:r>
              <a:rPr lang="zh-TW" altLang="en-US" sz="2400" b="1"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旋轉式燒成爐 </a:t>
            </a:r>
            <a:r>
              <a:rPr lang="en-US" altLang="zh-TW" sz="2400" b="1"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(E308)</a:t>
            </a:r>
            <a:endParaRPr lang="zh-TW" altLang="en-US" sz="2400" b="1" dirty="0">
              <a:latin typeface="微軟正黑體" panose="020B0604030504040204" pitchFamily="34" charset="-120"/>
              <a:ea typeface="微軟正黑體" panose="020B0604030504040204" pitchFamily="34" charset="-120"/>
            </a:endParaRPr>
          </a:p>
        </p:txBody>
      </p:sp>
      <p:sp>
        <p:nvSpPr>
          <p:cNvPr id="5" name="矩形 4">
            <a:extLst>
              <a:ext uri="{FF2B5EF4-FFF2-40B4-BE49-F238E27FC236}">
                <a16:creationId xmlns:a16="http://schemas.microsoft.com/office/drawing/2014/main" id="{AD169CFD-1302-4445-AD48-DFAE40B756F4}"/>
              </a:ext>
            </a:extLst>
          </p:cNvPr>
          <p:cNvSpPr/>
          <p:nvPr/>
        </p:nvSpPr>
        <p:spPr>
          <a:xfrm>
            <a:off x="766958" y="4217790"/>
            <a:ext cx="10934700" cy="707886"/>
          </a:xfrm>
          <a:prstGeom prst="rect">
            <a:avLst/>
          </a:prstGeom>
          <a:noFill/>
          <a:ln w="28575">
            <a:solidFill>
              <a:schemeClr val="tx1"/>
            </a:solidFill>
          </a:ln>
        </p:spPr>
        <p:txBody>
          <a:bodyPr wrap="square">
            <a:spAutoFit/>
          </a:bodyPr>
          <a:lstStyle/>
          <a:p>
            <a:r>
              <a:rPr lang="zh-TW" altLang="en-US" sz="2000" b="1"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排放量</a:t>
            </a:r>
            <a:r>
              <a:rPr lang="zh-TW" altLang="en-US"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 1,440,378.4700 (ton)</a:t>
            </a:r>
            <a:r>
              <a:rPr lang="zh-TW" altLang="en-US"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0.52</a:t>
            </a:r>
            <a:r>
              <a:rPr lang="zh-TW" altLang="en-US"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ton CO</a:t>
            </a:r>
            <a:r>
              <a:rPr lang="en-US" altLang="zh-TW" sz="2000" spc="100" baseline="-25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2</a:t>
            </a:r>
            <a:r>
              <a:rPr lang="en-US"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e/ton</a:t>
            </a:r>
            <a:r>
              <a:rPr lang="zh-TW" altLang="en-US"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熟料）</a:t>
            </a:r>
            <a:endParaRPr lang="en-US"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r>
              <a:rPr lang="zh-TW" altLang="en-US"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000" b="1"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 748,996.8044 (ton CO</a:t>
            </a:r>
            <a:r>
              <a:rPr lang="en-US" altLang="zh-TW" sz="2000" spc="100" baseline="-25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2</a:t>
            </a:r>
            <a:r>
              <a:rPr lang="en-US"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e)</a:t>
            </a:r>
          </a:p>
        </p:txBody>
      </p:sp>
      <p:pic>
        <p:nvPicPr>
          <p:cNvPr id="6" name="圖形 5">
            <a:extLst>
              <a:ext uri="{FF2B5EF4-FFF2-40B4-BE49-F238E27FC236}">
                <a16:creationId xmlns:a16="http://schemas.microsoft.com/office/drawing/2014/main" id="{1E0D877D-AC46-4652-826F-98205EC8C9A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2963" y="183098"/>
            <a:ext cx="1791313" cy="551629"/>
          </a:xfrm>
          <a:prstGeom prst="rect">
            <a:avLst/>
          </a:prstGeom>
        </p:spPr>
      </p:pic>
      <p:sp>
        <p:nvSpPr>
          <p:cNvPr id="7" name="投影片編號版面配置區 8">
            <a:extLst>
              <a:ext uri="{FF2B5EF4-FFF2-40B4-BE49-F238E27FC236}">
                <a16:creationId xmlns:a16="http://schemas.microsoft.com/office/drawing/2014/main" id="{3E3B9E9A-2A6C-3789-3933-A0911B9F013E}"/>
              </a:ext>
            </a:extLst>
          </p:cNvPr>
          <p:cNvSpPr txBox="1">
            <a:spLocks/>
          </p:cNvSpPr>
          <p:nvPr/>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01CC4-3E67-4728-A622-C7FB40383D11}" type="slidenum">
              <a:rPr kumimoji="0" lang="zh-TW" altLang="en-US" sz="1600" b="0" i="0" u="none" strike="noStrike" kern="1200" cap="none" spc="0" normalizeH="0" baseline="0" noProof="0" smtClean="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zh-TW" altLang="en-US" sz="16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24700211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9F4EAB4-73E5-4DBD-BE57-C12FF8CB959A}"/>
              </a:ext>
            </a:extLst>
          </p:cNvPr>
          <p:cNvSpPr txBox="1"/>
          <p:nvPr/>
        </p:nvSpPr>
        <p:spPr>
          <a:xfrm>
            <a:off x="594116" y="3787944"/>
            <a:ext cx="8260635" cy="1077218"/>
          </a:xfrm>
          <a:prstGeom prst="rect">
            <a:avLst/>
          </a:prstGeom>
          <a:noFill/>
          <a:ln w="28575">
            <a:solidFill>
              <a:srgbClr val="0000FF"/>
            </a:solidFill>
            <a:prstDash val="lgDash"/>
          </a:ln>
        </p:spPr>
        <p:txBody>
          <a:bodyPr wrap="square">
            <a:spAutoFit/>
          </a:bodyPr>
          <a:lstStyle/>
          <a:p>
            <a:pPr algn="just">
              <a:spcBef>
                <a:spcPts val="0"/>
              </a:spcBef>
            </a:pP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計算公式</a:t>
            </a:r>
            <a:endParaRPr lang="en-US" altLang="zh-TW" sz="1600" b="1" dirty="0">
              <a:latin typeface="微軟正黑體" panose="020B0604030504040204" pitchFamily="34" charset="-120"/>
              <a:ea typeface="微軟正黑體" panose="020B0604030504040204" pitchFamily="34" charset="-120"/>
              <a:cs typeface="Times New Roman" panose="02020603050405020304" pitchFamily="18" charset="0"/>
            </a:endParaRPr>
          </a:p>
          <a:p>
            <a:pPr algn="just">
              <a:spcBef>
                <a:spcPts val="0"/>
              </a:spcBef>
            </a:pPr>
            <a:r>
              <a:rPr lang="zh-TW" altLang="en-US" sz="1600" b="1" u="sng" dirty="0">
                <a:latin typeface="微軟正黑體" panose="020B0604030504040204" pitchFamily="34" charset="-120"/>
                <a:ea typeface="微軟正黑體" panose="020B0604030504040204" pitchFamily="34" charset="-120"/>
                <a:cs typeface="Times New Roman" panose="02020603050405020304" pitchFamily="18" charset="0"/>
              </a:rPr>
              <a:t>總排放量</a:t>
            </a:r>
            <a:r>
              <a:rPr lang="en-US" altLang="zh-TW" sz="16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氣體排放量</a:t>
            </a:r>
            <a:r>
              <a:rPr lang="en-US" altLang="zh-TW" sz="16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氣體轉化生成副產物之排放量</a:t>
            </a:r>
            <a:endParaRPr lang="en-US" altLang="zh-TW" sz="1600" dirty="0">
              <a:latin typeface="微軟正黑體" panose="020B0604030504040204" pitchFamily="34" charset="-120"/>
              <a:ea typeface="微軟正黑體" panose="020B0604030504040204" pitchFamily="34" charset="-120"/>
              <a:cs typeface="Times New Roman" panose="02020603050405020304" pitchFamily="18" charset="0"/>
            </a:endParaRPr>
          </a:p>
          <a:p>
            <a:pPr marL="1439863" indent="-1439863" algn="just">
              <a:spcBef>
                <a:spcPts val="0"/>
              </a:spcBef>
            </a:pPr>
            <a:r>
              <a:rPr lang="zh-TW" altLang="en-US" sz="1600" b="1" u="sng" dirty="0">
                <a:latin typeface="微軟正黑體" panose="020B0604030504040204" pitchFamily="34" charset="-120"/>
                <a:ea typeface="微軟正黑體" panose="020B0604030504040204" pitchFamily="34" charset="-120"/>
                <a:cs typeface="Times New Roman" panose="02020603050405020304" pitchFamily="18" charset="0"/>
              </a:rPr>
              <a:t>氣體排放量</a:t>
            </a:r>
            <a:r>
              <a:rPr lang="en-US" altLang="zh-TW" sz="16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使用量</a:t>
            </a:r>
            <a:r>
              <a:rPr lang="zh-TW" altLang="zh-TW" sz="1600" kern="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kern="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600" kern="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(1-Ui)</a:t>
            </a:r>
            <a:r>
              <a:rPr lang="zh-TW" altLang="zh-TW" sz="1600" kern="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kern="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600" kern="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600" kern="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控制設備</a:t>
            </a:r>
            <a:r>
              <a:rPr lang="zh-TW" altLang="en-US" sz="1600" kern="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削減率 </a:t>
            </a:r>
            <a:r>
              <a:rPr lang="en-US" altLang="zh-TW" sz="1600" kern="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kern="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1600" kern="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600" kern="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GWP (AR5)</a:t>
            </a:r>
          </a:p>
          <a:p>
            <a:pPr marL="3476625" indent="-3476625" algn="just">
              <a:spcBef>
                <a:spcPts val="0"/>
              </a:spcBef>
            </a:pPr>
            <a:r>
              <a:rPr lang="zh-TW" altLang="en-US" sz="1600" b="1" u="sng" kern="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氣體轉化生成副產物之排放量</a:t>
            </a:r>
            <a:r>
              <a:rPr lang="en-US" altLang="zh-TW" sz="1600" kern="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kern="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使用量</a:t>
            </a:r>
            <a:r>
              <a:rPr lang="zh-TW" altLang="zh-TW" sz="1600" kern="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kern="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600" kern="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Bi</a:t>
            </a:r>
            <a:r>
              <a:rPr lang="zh-TW" altLang="zh-TW" sz="1600" kern="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kern="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600" kern="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600" kern="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控制設備</a:t>
            </a:r>
            <a:r>
              <a:rPr lang="zh-TW" altLang="en-US" sz="1600" kern="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削減率 </a:t>
            </a:r>
            <a:r>
              <a:rPr lang="en-US" altLang="zh-TW" sz="1600" kern="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kern="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1600"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600" dirty="0">
                <a:latin typeface="微軟正黑體" panose="020B0604030504040204" pitchFamily="34" charset="-120"/>
                <a:ea typeface="微軟正黑體" panose="020B0604030504040204" pitchFamily="34" charset="-120"/>
                <a:cs typeface="Times New Roman" panose="02020603050405020304" pitchFamily="18" charset="0"/>
              </a:rPr>
              <a:t>GWP(AR5)</a:t>
            </a:r>
          </a:p>
        </p:txBody>
      </p:sp>
      <p:sp>
        <p:nvSpPr>
          <p:cNvPr id="3" name="文字方塊 2">
            <a:extLst>
              <a:ext uri="{FF2B5EF4-FFF2-40B4-BE49-F238E27FC236}">
                <a16:creationId xmlns:a16="http://schemas.microsoft.com/office/drawing/2014/main" id="{9DBE3F25-2323-430C-B49E-A9AEEDB44162}"/>
              </a:ext>
            </a:extLst>
          </p:cNvPr>
          <p:cNvSpPr txBox="1"/>
          <p:nvPr/>
        </p:nvSpPr>
        <p:spPr>
          <a:xfrm>
            <a:off x="594117" y="2828233"/>
            <a:ext cx="6169306" cy="738664"/>
          </a:xfrm>
          <a:prstGeom prst="rect">
            <a:avLst/>
          </a:prstGeom>
          <a:noFill/>
        </p:spPr>
        <p:txBody>
          <a:bodyPr wrap="square">
            <a:spAutoFit/>
          </a:bodyPr>
          <a:lstStyle/>
          <a:p>
            <a:pPr marL="0" indent="0" algn="just">
              <a:spcBef>
                <a:spcPts val="0"/>
              </a:spcBef>
              <a:buNone/>
            </a:pPr>
            <a:r>
              <a:rPr lang="zh-TW" altLang="en-US" sz="1400" kern="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註：</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 CH</a:t>
            </a:r>
            <a:r>
              <a:rPr lang="en-US" altLang="zh-TW" sz="1400" baseline="-25000" dirty="0">
                <a:latin typeface="微軟正黑體" panose="020B0604030504040204" pitchFamily="34" charset="-120"/>
                <a:ea typeface="微軟正黑體" panose="020B0604030504040204" pitchFamily="34" charset="-120"/>
                <a:cs typeface="Times New Roman" panose="02020603050405020304" pitchFamily="18" charset="0"/>
              </a:rPr>
              <a:t>3</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F</a:t>
            </a: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之 </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(1-Ui)=0.7</a:t>
            </a: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；副產物</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B</a:t>
            </a:r>
            <a:r>
              <a:rPr lang="en-US" altLang="zh-TW" sz="1400" baseline="-25000" dirty="0">
                <a:latin typeface="微軟正黑體" panose="020B0604030504040204" pitchFamily="34" charset="-120"/>
                <a:ea typeface="微軟正黑體" panose="020B0604030504040204" pitchFamily="34" charset="-120"/>
                <a:cs typeface="Times New Roman" panose="02020603050405020304" pitchFamily="18" charset="0"/>
              </a:rPr>
              <a:t>C2F6</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=0.0034</a:t>
            </a:r>
          </a:p>
          <a:p>
            <a:pPr marL="0" indent="0" algn="just">
              <a:spcBef>
                <a:spcPts val="0"/>
              </a:spcBef>
              <a:buNone/>
            </a:pPr>
            <a:r>
              <a:rPr lang="zh-TW" altLang="en-US" sz="1400" kern="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註：</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 CH</a:t>
            </a:r>
            <a:r>
              <a:rPr lang="en-US" altLang="zh-TW" sz="1400" baseline="-25000" dirty="0">
                <a:latin typeface="微軟正黑體" panose="020B0604030504040204" pitchFamily="34" charset="-120"/>
                <a:ea typeface="微軟正黑體" panose="020B0604030504040204" pitchFamily="34" charset="-120"/>
                <a:cs typeface="Times New Roman" panose="02020603050405020304" pitchFamily="18" charset="0"/>
              </a:rPr>
              <a:t>3</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F</a:t>
            </a: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之控制設備削減率</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=0.99</a:t>
            </a: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 C</a:t>
            </a:r>
            <a:r>
              <a:rPr lang="en-US" altLang="zh-TW" sz="1400" baseline="-25000" dirty="0">
                <a:latin typeface="微軟正黑體" panose="020B0604030504040204" pitchFamily="34" charset="-120"/>
                <a:ea typeface="微軟正黑體" panose="020B0604030504040204" pitchFamily="34" charset="-120"/>
                <a:cs typeface="Times New Roman" panose="02020603050405020304" pitchFamily="18" charset="0"/>
              </a:rPr>
              <a:t>2</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F</a:t>
            </a:r>
            <a:r>
              <a:rPr lang="en-US" altLang="zh-TW" sz="1400" baseline="-250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之控制設備削減率</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=0.98</a:t>
            </a:r>
          </a:p>
          <a:p>
            <a:pPr marL="0" indent="0" algn="just">
              <a:spcBef>
                <a:spcPts val="0"/>
              </a:spcBef>
              <a:buNone/>
            </a:pPr>
            <a:r>
              <a:rPr lang="zh-TW" altLang="en-US" sz="1400" kern="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註： </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CH</a:t>
            </a:r>
            <a:r>
              <a:rPr lang="en-US" altLang="zh-TW" sz="1400" baseline="-25000" dirty="0">
                <a:latin typeface="微軟正黑體" panose="020B0604030504040204" pitchFamily="34" charset="-120"/>
                <a:ea typeface="微軟正黑體" panose="020B0604030504040204" pitchFamily="34" charset="-120"/>
                <a:cs typeface="Times New Roman" panose="02020603050405020304" pitchFamily="18" charset="0"/>
              </a:rPr>
              <a:t>3</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F</a:t>
            </a: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之</a:t>
            </a:r>
            <a:r>
              <a:rPr lang="en-US" altLang="zh-TW" sz="1400" kern="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GWP (AR5)</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=116</a:t>
            </a: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 C</a:t>
            </a:r>
            <a:r>
              <a:rPr lang="en-US" altLang="zh-TW" sz="1400" baseline="-25000" dirty="0">
                <a:latin typeface="微軟正黑體" panose="020B0604030504040204" pitchFamily="34" charset="-120"/>
                <a:ea typeface="微軟正黑體" panose="020B0604030504040204" pitchFamily="34" charset="-120"/>
                <a:cs typeface="Times New Roman" panose="02020603050405020304" pitchFamily="18" charset="0"/>
              </a:rPr>
              <a:t>2</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F</a:t>
            </a:r>
            <a:r>
              <a:rPr lang="en-US" altLang="zh-TW" sz="1400" baseline="-250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之</a:t>
            </a:r>
            <a:r>
              <a:rPr lang="en-US" altLang="zh-TW" sz="1400" kern="0" dirty="0">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GWP (AR5)</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=11,100</a:t>
            </a:r>
          </a:p>
        </p:txBody>
      </p:sp>
      <p:sp>
        <p:nvSpPr>
          <p:cNvPr id="4" name="文字方塊 3">
            <a:extLst>
              <a:ext uri="{FF2B5EF4-FFF2-40B4-BE49-F238E27FC236}">
                <a16:creationId xmlns:a16="http://schemas.microsoft.com/office/drawing/2014/main" id="{B656ADDF-FE3C-490A-B0EB-13828F5DCE8D}"/>
              </a:ext>
            </a:extLst>
          </p:cNvPr>
          <p:cNvSpPr txBox="1"/>
          <p:nvPr/>
        </p:nvSpPr>
        <p:spPr>
          <a:xfrm>
            <a:off x="668545" y="5058416"/>
            <a:ext cx="10686810" cy="1477328"/>
          </a:xfrm>
          <a:prstGeom prst="rect">
            <a:avLst/>
          </a:prstGeom>
          <a:noFill/>
          <a:ln w="28575">
            <a:solidFill>
              <a:schemeClr val="tx1"/>
            </a:solidFill>
          </a:ln>
        </p:spPr>
        <p:txBody>
          <a:bodyPr wrap="square">
            <a:spAutoFit/>
          </a:bodyPr>
          <a:lstStyle/>
          <a:p>
            <a:pPr algn="just"/>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蝕刻製程使用</a:t>
            </a:r>
            <a:r>
              <a:rPr lang="en-US" altLang="zh-TW" b="1" dirty="0">
                <a:latin typeface="微軟正黑體" panose="020B0604030504040204" pitchFamily="34" charset="-120"/>
                <a:ea typeface="微軟正黑體" panose="020B0604030504040204" pitchFamily="34" charset="-120"/>
                <a:cs typeface="Times New Roman" panose="02020603050405020304" pitchFamily="18" charset="0"/>
              </a:rPr>
              <a:t>CH</a:t>
            </a:r>
            <a:r>
              <a:rPr lang="en-US" altLang="zh-TW" b="1" baseline="-25000" dirty="0">
                <a:latin typeface="微軟正黑體" panose="020B0604030504040204" pitchFamily="34" charset="-120"/>
                <a:ea typeface="微軟正黑體" panose="020B0604030504040204" pitchFamily="34" charset="-120"/>
                <a:cs typeface="Times New Roman" panose="02020603050405020304" pitchFamily="18" charset="0"/>
              </a:rPr>
              <a:t>3</a:t>
            </a:r>
            <a:r>
              <a:rPr lang="en-US" altLang="zh-TW" b="1" dirty="0">
                <a:latin typeface="微軟正黑體" panose="020B0604030504040204" pitchFamily="34" charset="-120"/>
                <a:ea typeface="微軟正黑體" panose="020B0604030504040204" pitchFamily="34" charset="-120"/>
                <a:cs typeface="Times New Roman" panose="02020603050405020304" pitchFamily="18" charset="0"/>
              </a:rPr>
              <a:t>F</a:t>
            </a: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氣體排放量</a:t>
            </a:r>
            <a:endParaRPr lang="en-US" altLang="zh-TW" b="1" dirty="0">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lgn="just">
              <a:buFont typeface="Arial" panose="020B0604020202020204" pitchFamily="34" charset="0"/>
              <a:buChar char="•"/>
            </a:pPr>
            <a:r>
              <a:rPr lang="zh-TW" altLang="en-US" b="1" u="sng" dirty="0">
                <a:latin typeface="微軟正黑體" panose="020B0604030504040204" pitchFamily="34" charset="-120"/>
                <a:ea typeface="微軟正黑體" panose="020B0604030504040204" pitchFamily="34" charset="-120"/>
                <a:cs typeface="Times New Roman" panose="02020603050405020304" pitchFamily="18" charset="0"/>
              </a:rPr>
              <a:t>氣體 </a:t>
            </a:r>
            <a:r>
              <a:rPr lang="en-US" altLang="zh-TW" b="1" u="sng"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u="sng" dirty="0">
                <a:latin typeface="微軟正黑體" panose="020B0604030504040204" pitchFamily="34" charset="-120"/>
                <a:ea typeface="微軟正黑體" panose="020B0604030504040204" pitchFamily="34" charset="-120"/>
                <a:cs typeface="Times New Roman" panose="02020603050405020304" pitchFamily="18" charset="0"/>
              </a:rPr>
              <a:t>CH</a:t>
            </a:r>
            <a:r>
              <a:rPr lang="en-US" altLang="zh-TW" u="sng" baseline="-25000" dirty="0">
                <a:latin typeface="微軟正黑體" panose="020B0604030504040204" pitchFamily="34" charset="-120"/>
                <a:ea typeface="微軟正黑體" panose="020B0604030504040204" pitchFamily="34" charset="-120"/>
                <a:cs typeface="Times New Roman" panose="02020603050405020304" pitchFamily="18" charset="0"/>
              </a:rPr>
              <a:t>3</a:t>
            </a:r>
            <a:r>
              <a:rPr lang="en-US" altLang="zh-TW" u="sng" dirty="0">
                <a:latin typeface="微軟正黑體" panose="020B0604030504040204" pitchFamily="34" charset="-120"/>
                <a:ea typeface="微軟正黑體" panose="020B0604030504040204" pitchFamily="34" charset="-120"/>
                <a:cs typeface="Times New Roman" panose="02020603050405020304" pitchFamily="18" charset="0"/>
              </a:rPr>
              <a:t>F</a:t>
            </a:r>
            <a:r>
              <a:rPr lang="en-US" altLang="zh-TW" b="1" u="sng" dirty="0">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b="1" u="sng" dirty="0">
                <a:latin typeface="微軟正黑體" panose="020B0604030504040204" pitchFamily="34" charset="-120"/>
                <a:ea typeface="微軟正黑體" panose="020B0604030504040204" pitchFamily="34" charset="-120"/>
                <a:cs typeface="Times New Roman" panose="02020603050405020304" pitchFamily="18" charset="0"/>
              </a:rPr>
              <a:t>排放量</a:t>
            </a:r>
            <a:r>
              <a:rPr lang="en-US" altLang="zh-TW" sz="1800" b="0" i="0" u="none" strike="noStrike" baseline="0"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dirty="0">
                <a:latin typeface="微軟正黑體" panose="020B0604030504040204" pitchFamily="34" charset="-120"/>
                <a:ea typeface="微軟正黑體" panose="020B0604030504040204" pitchFamily="34" charset="-120"/>
                <a:cs typeface="Times New Roman" panose="02020603050405020304" pitchFamily="18" charset="0"/>
              </a:rPr>
              <a:t>0.195</a:t>
            </a:r>
            <a:r>
              <a:rPr lang="zh-TW" altLang="en-US" sz="1800" b="0" i="0" u="none" strike="noStrike" baseline="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公噸</a:t>
            </a:r>
            <a:r>
              <a:rPr lang="zh-TW" altLang="en-US" sz="1800" i="0" u="none" strike="noStrike" baseline="0"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800" i="0" u="none" strike="noStrike" baseline="0" dirty="0">
                <a:latin typeface="微軟正黑體" panose="020B0604030504040204" pitchFamily="34" charset="-120"/>
                <a:ea typeface="微軟正黑體" panose="020B0604030504040204" pitchFamily="34" charset="-120"/>
                <a:cs typeface="Times New Roman" panose="02020603050405020304" pitchFamily="18" charset="0"/>
              </a:rPr>
              <a:t>×0.7</a:t>
            </a:r>
            <a:r>
              <a:rPr lang="en-US" altLang="zh-TW" dirty="0">
                <a:latin typeface="微軟正黑體" panose="020B0604030504040204" pitchFamily="34" charset="-120"/>
                <a:ea typeface="微軟正黑體" panose="020B0604030504040204" pitchFamily="34" charset="-120"/>
                <a:cs typeface="Times New Roman" panose="02020603050405020304" pitchFamily="18" charset="0"/>
              </a:rPr>
              <a:t>×(1-</a:t>
            </a:r>
            <a:r>
              <a:rPr lang="en-US" altLang="zh-TW" kern="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0.99) </a:t>
            </a:r>
            <a:r>
              <a:rPr lang="en-US" altLang="zh-TW" sz="1800" b="1" i="0" u="none" strike="noStrike" baseline="0"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800" b="0" i="0" u="none" strike="noStrike" baseline="0" dirty="0">
                <a:latin typeface="微軟正黑體" panose="020B0604030504040204" pitchFamily="34" charset="-120"/>
                <a:ea typeface="微軟正黑體" panose="020B0604030504040204" pitchFamily="34" charset="-120"/>
                <a:cs typeface="Times New Roman" panose="02020603050405020304" pitchFamily="18" charset="0"/>
              </a:rPr>
              <a:t>116=0.1583</a:t>
            </a:r>
            <a:r>
              <a:rPr lang="zh-TW" altLang="en-US" sz="1800" b="0" i="0" u="none" strike="noStrike" baseline="0" dirty="0">
                <a:latin typeface="微軟正黑體" panose="020B0604030504040204" pitchFamily="34" charset="-120"/>
                <a:ea typeface="微軟正黑體" panose="020B0604030504040204" pitchFamily="34" charset="-120"/>
                <a:cs typeface="Times New Roman" panose="02020603050405020304" pitchFamily="18" charset="0"/>
              </a:rPr>
              <a:t>公噸</a:t>
            </a:r>
            <a:r>
              <a:rPr lang="en-US" altLang="zh-TW" sz="1800" b="0" i="0" u="none" strike="noStrike" baseline="0" dirty="0">
                <a:latin typeface="微軟正黑體" panose="020B0604030504040204" pitchFamily="34" charset="-120"/>
                <a:ea typeface="微軟正黑體" panose="020B0604030504040204" pitchFamily="34" charset="-120"/>
                <a:cs typeface="Times New Roman" panose="02020603050405020304" pitchFamily="18" charset="0"/>
              </a:rPr>
              <a:t>CO</a:t>
            </a:r>
            <a:r>
              <a:rPr lang="en-US" altLang="zh-TW" sz="1050" b="0" i="0" u="none" strike="noStrike" baseline="0" dirty="0">
                <a:latin typeface="微軟正黑體" panose="020B0604030504040204" pitchFamily="34" charset="-120"/>
                <a:ea typeface="微軟正黑體" panose="020B0604030504040204" pitchFamily="34" charset="-120"/>
                <a:cs typeface="Times New Roman" panose="02020603050405020304" pitchFamily="18" charset="0"/>
              </a:rPr>
              <a:t>2</a:t>
            </a:r>
            <a:r>
              <a:rPr lang="en-US" altLang="zh-TW" sz="1800" b="0" i="0" u="none" strike="noStrike" baseline="0" dirty="0">
                <a:latin typeface="微軟正黑體" panose="020B0604030504040204" pitchFamily="34" charset="-120"/>
                <a:ea typeface="微軟正黑體" panose="020B0604030504040204" pitchFamily="34" charset="-120"/>
                <a:cs typeface="Times New Roman" panose="02020603050405020304" pitchFamily="18" charset="0"/>
              </a:rPr>
              <a:t>e</a:t>
            </a:r>
          </a:p>
          <a:p>
            <a:pPr marL="285750" indent="-285750" algn="just">
              <a:buFont typeface="Arial" panose="020B0604020202020204" pitchFamily="34" charset="0"/>
              <a:buChar char="•"/>
            </a:pPr>
            <a:r>
              <a:rPr lang="zh-TW" altLang="en-US" b="1" u="sng" kern="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氣體 </a:t>
            </a:r>
            <a:r>
              <a:rPr lang="en-US" altLang="zh-TW" b="1" u="sng"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u="sng" dirty="0">
                <a:latin typeface="微軟正黑體" panose="020B0604030504040204" pitchFamily="34" charset="-120"/>
                <a:ea typeface="微軟正黑體" panose="020B0604030504040204" pitchFamily="34" charset="-120"/>
                <a:cs typeface="Times New Roman" panose="02020603050405020304" pitchFamily="18" charset="0"/>
              </a:rPr>
              <a:t>CH</a:t>
            </a:r>
            <a:r>
              <a:rPr lang="en-US" altLang="zh-TW" u="sng" baseline="-25000" dirty="0">
                <a:latin typeface="微軟正黑體" panose="020B0604030504040204" pitchFamily="34" charset="-120"/>
                <a:ea typeface="微軟正黑體" panose="020B0604030504040204" pitchFamily="34" charset="-120"/>
                <a:cs typeface="Times New Roman" panose="02020603050405020304" pitchFamily="18" charset="0"/>
              </a:rPr>
              <a:t>3</a:t>
            </a:r>
            <a:r>
              <a:rPr lang="en-US" altLang="zh-TW" u="sng" dirty="0">
                <a:latin typeface="微軟正黑體" panose="020B0604030504040204" pitchFamily="34" charset="-120"/>
                <a:ea typeface="微軟正黑體" panose="020B0604030504040204" pitchFamily="34" charset="-120"/>
                <a:cs typeface="Times New Roman" panose="02020603050405020304" pitchFamily="18" charset="0"/>
              </a:rPr>
              <a:t>F</a:t>
            </a:r>
            <a:r>
              <a:rPr lang="en-US" altLang="zh-TW" b="1" u="sng" dirty="0">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b="1" u="sng" kern="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轉化生成副產物 </a:t>
            </a:r>
            <a:r>
              <a:rPr lang="en-US" altLang="zh-TW" b="1" u="sng" kern="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u="sng" dirty="0">
                <a:latin typeface="微軟正黑體" panose="020B0604030504040204" pitchFamily="34" charset="-120"/>
                <a:ea typeface="微軟正黑體" panose="020B0604030504040204" pitchFamily="34" charset="-120"/>
                <a:cs typeface="Times New Roman" panose="02020603050405020304" pitchFamily="18" charset="0"/>
              </a:rPr>
              <a:t>B</a:t>
            </a:r>
            <a:r>
              <a:rPr lang="en-US" altLang="zh-TW" u="sng" baseline="-25000" dirty="0">
                <a:latin typeface="微軟正黑體" panose="020B0604030504040204" pitchFamily="34" charset="-120"/>
                <a:ea typeface="微軟正黑體" panose="020B0604030504040204" pitchFamily="34" charset="-120"/>
                <a:cs typeface="Times New Roman" panose="02020603050405020304" pitchFamily="18" charset="0"/>
              </a:rPr>
              <a:t>C2F6</a:t>
            </a:r>
            <a:r>
              <a:rPr lang="en-US" altLang="zh-TW" b="1" u="sng" kern="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b="1" u="sng" kern="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之排放量</a:t>
            </a:r>
            <a:r>
              <a:rPr lang="en-US" altLang="zh-TW" dirty="0">
                <a:latin typeface="微軟正黑體" panose="020B0604030504040204" pitchFamily="34" charset="-120"/>
                <a:ea typeface="微軟正黑體" panose="020B0604030504040204" pitchFamily="34" charset="-120"/>
                <a:cs typeface="Times New Roman" panose="02020603050405020304" pitchFamily="18" charset="0"/>
              </a:rPr>
              <a:t>=0.195</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（公噸）</a:t>
            </a:r>
            <a:r>
              <a:rPr lang="en-US" altLang="zh-TW" dirty="0">
                <a:latin typeface="微軟正黑體" panose="020B0604030504040204" pitchFamily="34" charset="-120"/>
                <a:ea typeface="微軟正黑體" panose="020B0604030504040204" pitchFamily="34" charset="-120"/>
                <a:cs typeface="Times New Roman" panose="02020603050405020304" pitchFamily="18" charset="0"/>
              </a:rPr>
              <a:t>× 0.0034×(1-0.98)×11,100=0.1472 </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公噸</a:t>
            </a:r>
            <a:r>
              <a:rPr lang="en-US" altLang="zh-TW" dirty="0">
                <a:latin typeface="微軟正黑體" panose="020B0604030504040204" pitchFamily="34" charset="-120"/>
                <a:ea typeface="微軟正黑體" panose="020B0604030504040204" pitchFamily="34" charset="-120"/>
                <a:cs typeface="Times New Roman" panose="02020603050405020304" pitchFamily="18" charset="0"/>
              </a:rPr>
              <a:t>CO</a:t>
            </a:r>
            <a:r>
              <a:rPr lang="en-US" altLang="zh-TW" baseline="-25000" dirty="0">
                <a:latin typeface="微軟正黑體" panose="020B0604030504040204" pitchFamily="34" charset="-120"/>
                <a:ea typeface="微軟正黑體" panose="020B0604030504040204" pitchFamily="34" charset="-120"/>
                <a:cs typeface="Times New Roman" panose="02020603050405020304" pitchFamily="18" charset="0"/>
              </a:rPr>
              <a:t>2</a:t>
            </a:r>
            <a:r>
              <a:rPr lang="en-US" altLang="zh-TW" dirty="0">
                <a:latin typeface="微軟正黑體" panose="020B0604030504040204" pitchFamily="34" charset="-120"/>
                <a:ea typeface="微軟正黑體" panose="020B0604030504040204" pitchFamily="34" charset="-120"/>
                <a:cs typeface="Times New Roman" panose="02020603050405020304" pitchFamily="18" charset="0"/>
              </a:rPr>
              <a:t>e</a:t>
            </a:r>
          </a:p>
          <a:p>
            <a:pPr algn="just"/>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總</a:t>
            </a:r>
            <a:r>
              <a:rPr lang="zh-TW" altLang="en-US" sz="1800" b="0" i="0" u="none" strike="noStrike" baseline="0" dirty="0">
                <a:latin typeface="微軟正黑體" panose="020B0604030504040204" pitchFamily="34" charset="-120"/>
                <a:ea typeface="微軟正黑體" panose="020B0604030504040204" pitchFamily="34" charset="-120"/>
                <a:cs typeface="Times New Roman" panose="02020603050405020304" pitchFamily="18" charset="0"/>
              </a:rPr>
              <a:t>排放量</a:t>
            </a:r>
            <a:r>
              <a:rPr lang="en-US" altLang="zh-TW" sz="1800" b="0" i="0" u="none" strike="noStrike" baseline="0" dirty="0">
                <a:latin typeface="微軟正黑體" panose="020B0604030504040204" pitchFamily="34" charset="-120"/>
                <a:ea typeface="微軟正黑體" panose="020B0604030504040204" pitchFamily="34" charset="-120"/>
                <a:cs typeface="Times New Roman" panose="02020603050405020304" pitchFamily="18" charset="0"/>
              </a:rPr>
              <a:t>=0.1583+0.1472=</a:t>
            </a:r>
            <a:r>
              <a:rPr lang="en-US" altLang="zh-TW" b="1" dirty="0">
                <a:latin typeface="微軟正黑體" panose="020B0604030504040204" pitchFamily="34" charset="-120"/>
                <a:ea typeface="微軟正黑體" panose="020B0604030504040204" pitchFamily="34" charset="-120"/>
                <a:cs typeface="Times New Roman" panose="02020603050405020304" pitchFamily="18" charset="0"/>
              </a:rPr>
              <a:t>0.3055</a:t>
            </a:r>
            <a:r>
              <a:rPr lang="zh-TW" altLang="en-US" sz="1800" b="0" i="0" u="none" strike="noStrike" baseline="0" dirty="0">
                <a:latin typeface="微軟正黑體" panose="020B0604030504040204" pitchFamily="34" charset="-120"/>
                <a:ea typeface="微軟正黑體" panose="020B0604030504040204" pitchFamily="34" charset="-120"/>
                <a:cs typeface="Times New Roman" panose="02020603050405020304" pitchFamily="18" charset="0"/>
              </a:rPr>
              <a:t>公噸</a:t>
            </a:r>
            <a:r>
              <a:rPr lang="en-US" altLang="zh-TW" sz="1800" b="1" i="0" u="none" strike="noStrike" baseline="0" dirty="0">
                <a:latin typeface="微軟正黑體" panose="020B0604030504040204" pitchFamily="34" charset="-120"/>
                <a:ea typeface="微軟正黑體" panose="020B0604030504040204" pitchFamily="34" charset="-120"/>
                <a:cs typeface="Times New Roman" panose="02020603050405020304" pitchFamily="18" charset="0"/>
              </a:rPr>
              <a:t>CO</a:t>
            </a:r>
            <a:r>
              <a:rPr lang="en-US" altLang="zh-TW" sz="1800" b="1" i="0" u="none" strike="noStrike" baseline="-25000" dirty="0">
                <a:latin typeface="微軟正黑體" panose="020B0604030504040204" pitchFamily="34" charset="-120"/>
                <a:ea typeface="微軟正黑體" panose="020B0604030504040204" pitchFamily="34" charset="-120"/>
                <a:cs typeface="Times New Roman" panose="02020603050405020304" pitchFamily="18" charset="0"/>
              </a:rPr>
              <a:t>2</a:t>
            </a:r>
            <a:r>
              <a:rPr lang="en-US" altLang="zh-TW" sz="1800" b="1" i="0" u="none" strike="noStrike" baseline="0" dirty="0">
                <a:latin typeface="微軟正黑體" panose="020B0604030504040204" pitchFamily="34" charset="-120"/>
                <a:ea typeface="微軟正黑體" panose="020B0604030504040204" pitchFamily="34" charset="-120"/>
                <a:cs typeface="Times New Roman" panose="02020603050405020304" pitchFamily="18" charset="0"/>
              </a:rPr>
              <a:t>e</a:t>
            </a:r>
            <a:endParaRPr lang="zh-TW" altLang="en-US"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5" name="文字方塊 4">
            <a:extLst>
              <a:ext uri="{FF2B5EF4-FFF2-40B4-BE49-F238E27FC236}">
                <a16:creationId xmlns:a16="http://schemas.microsoft.com/office/drawing/2014/main" id="{8D71965C-E7D1-43D3-A665-806AE477AB35}"/>
              </a:ext>
            </a:extLst>
          </p:cNvPr>
          <p:cNvSpPr txBox="1"/>
          <p:nvPr/>
        </p:nvSpPr>
        <p:spPr>
          <a:xfrm>
            <a:off x="337639" y="318067"/>
            <a:ext cx="11536861" cy="769441"/>
          </a:xfrm>
          <a:prstGeom prst="rect">
            <a:avLst/>
          </a:prstGeom>
          <a:noFill/>
        </p:spPr>
        <p:txBody>
          <a:bodyPr wrap="square">
            <a:spAutoFit/>
          </a:bodyPr>
          <a:lstStyle/>
          <a:p>
            <a:pPr algn="ctr"/>
            <a:r>
              <a:rPr lang="zh-TW" altLang="en-US" sz="4400" b="1" dirty="0">
                <a:solidFill>
                  <a:schemeClr val="tx1">
                    <a:lumMod val="65000"/>
                    <a:lumOff val="35000"/>
                  </a:schemeClr>
                </a:solidFill>
                <a:latin typeface="微軟正黑體" panose="020B0604030504040204" pitchFamily="34" charset="-120"/>
                <a:ea typeface="微軟正黑體" panose="020B0604030504040204" pitchFamily="34" charset="-120"/>
              </a:rPr>
              <a:t>案例 製程排放源</a:t>
            </a:r>
            <a:r>
              <a:rPr lang="en-US" altLang="zh-TW" sz="4400" b="1" dirty="0">
                <a:solidFill>
                  <a:schemeClr val="tx1">
                    <a:lumMod val="65000"/>
                    <a:lumOff val="35000"/>
                  </a:schemeClr>
                </a:solidFill>
                <a:latin typeface="微軟正黑體" panose="020B0604030504040204" pitchFamily="34" charset="-120"/>
                <a:ea typeface="微軟正黑體" panose="020B0604030504040204" pitchFamily="34" charset="-120"/>
              </a:rPr>
              <a:t>—</a:t>
            </a:r>
            <a:r>
              <a:rPr lang="zh-TW" altLang="en-US" sz="4400" b="1" dirty="0">
                <a:solidFill>
                  <a:schemeClr val="tx1">
                    <a:lumMod val="65000"/>
                    <a:lumOff val="35000"/>
                  </a:schemeClr>
                </a:solidFill>
                <a:latin typeface="微軟正黑體" panose="020B0604030504040204" pitchFamily="34" charset="-120"/>
                <a:ea typeface="微軟正黑體" panose="020B0604030504040204" pitchFamily="34" charset="-120"/>
              </a:rPr>
              <a:t>排放係數法</a:t>
            </a:r>
            <a:endParaRPr lang="en-US" altLang="zh-TW" sz="44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25D3E1B8-8547-4F48-8C56-1C92CF0D1DEC}"/>
              </a:ext>
            </a:extLst>
          </p:cNvPr>
          <p:cNvSpPr/>
          <p:nvPr/>
        </p:nvSpPr>
        <p:spPr>
          <a:xfrm>
            <a:off x="594117" y="1188429"/>
            <a:ext cx="11280383" cy="1538883"/>
          </a:xfrm>
          <a:prstGeom prst="rect">
            <a:avLst/>
          </a:prstGeom>
        </p:spPr>
        <p:txBody>
          <a:bodyPr wrap="square">
            <a:spAutoFit/>
          </a:bodyPr>
          <a:lstStyle/>
          <a:p>
            <a:pPr>
              <a:spcBef>
                <a:spcPts val="600"/>
              </a:spcBef>
              <a:spcAft>
                <a:spcPts val="0"/>
              </a:spcAft>
            </a:pPr>
            <a:r>
              <a:rPr lang="zh-TW" altLang="en-US" sz="2400" b="1"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以半導體業某</a:t>
            </a:r>
            <a:r>
              <a:rPr lang="en-US" altLang="zh-TW" sz="2400" b="1"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8</a:t>
            </a:r>
            <a:r>
              <a:rPr lang="zh-TW" altLang="en-US" sz="2400" b="1"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吋晶圓廠為例</a:t>
            </a:r>
            <a:endParaRPr lang="en-US" altLang="zh-TW" sz="2400" b="1"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a:spcBef>
                <a:spcPts val="600"/>
              </a:spcBef>
              <a:spcAft>
                <a:spcPts val="0"/>
              </a:spcAft>
            </a:pPr>
            <a:r>
              <a:rPr lang="zh-TW" altLang="en-US"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蝕刻製程使用</a:t>
            </a:r>
            <a:r>
              <a:rPr lang="en-US"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CH</a:t>
            </a:r>
            <a:r>
              <a:rPr lang="en-US" altLang="zh-TW" sz="2000" spc="100" baseline="-25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3</a:t>
            </a:r>
            <a:r>
              <a:rPr lang="en-US"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F</a:t>
            </a:r>
            <a:r>
              <a:rPr lang="zh-TW" altLang="en-US"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氣體</a:t>
            </a:r>
            <a:r>
              <a:rPr lang="en-US"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0.195</a:t>
            </a:r>
            <a:r>
              <a:rPr lang="zh-TW" altLang="en-US"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公噸，且於機台尾端裝設燃燒式尾氣處理設備（尾氣設備正常運作時間比例為</a:t>
            </a:r>
            <a:r>
              <a:rPr lang="en-US"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100%</a:t>
            </a:r>
            <a:r>
              <a:rPr lang="zh-TW" altLang="en-US"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），請問其製程溫室氣體排放量（以公噸</a:t>
            </a:r>
            <a:r>
              <a:rPr lang="en-US"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CO</a:t>
            </a:r>
            <a:r>
              <a:rPr lang="en-US" altLang="zh-TW" sz="2000" spc="100" baseline="-25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2</a:t>
            </a:r>
            <a:r>
              <a:rPr lang="en-US"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e</a:t>
            </a:r>
            <a:r>
              <a:rPr lang="zh-TW" altLang="en-US"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為單位）？</a:t>
            </a:r>
            <a:endParaRPr lang="en-US"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a:spcBef>
                <a:spcPts val="600"/>
              </a:spcBef>
              <a:spcAft>
                <a:spcPts val="0"/>
              </a:spcAft>
            </a:pPr>
            <a:r>
              <a:rPr lang="zh-TW"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其中，</a:t>
            </a:r>
            <a:r>
              <a:rPr lang="en-US"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CH</a:t>
            </a:r>
            <a:r>
              <a:rPr lang="en-US" altLang="zh-TW" sz="2000" spc="100" baseline="-25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3</a:t>
            </a:r>
            <a:r>
              <a:rPr lang="en-US"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F</a:t>
            </a:r>
            <a:r>
              <a:rPr lang="zh-TW" altLang="en-US"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氣體轉化生成之副產物為</a:t>
            </a:r>
            <a:r>
              <a:rPr lang="en-US"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B</a:t>
            </a:r>
            <a:r>
              <a:rPr lang="en-US" altLang="zh-TW" sz="2000" spc="100" baseline="-25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C2F6</a:t>
            </a:r>
          </a:p>
        </p:txBody>
      </p:sp>
      <p:sp>
        <p:nvSpPr>
          <p:cNvPr id="7" name="燕尾形向右箭號 3">
            <a:extLst>
              <a:ext uri="{FF2B5EF4-FFF2-40B4-BE49-F238E27FC236}">
                <a16:creationId xmlns:a16="http://schemas.microsoft.com/office/drawing/2014/main" id="{27ED672A-3DB1-4E69-8469-70AF78E4E4D2}"/>
              </a:ext>
            </a:extLst>
          </p:cNvPr>
          <p:cNvSpPr/>
          <p:nvPr/>
        </p:nvSpPr>
        <p:spPr bwMode="auto">
          <a:xfrm>
            <a:off x="6156418" y="2917004"/>
            <a:ext cx="978408" cy="484632"/>
          </a:xfrm>
          <a:prstGeom prst="notchedRightArrow">
            <a:avLst/>
          </a:prstGeom>
          <a:solidFill>
            <a:schemeClr val="accent2"/>
          </a:solidFill>
          <a:ln w="9525">
            <a:solidFill>
              <a:srgbClr val="000000"/>
            </a:solidFill>
            <a:round/>
            <a:headEnd/>
            <a:tailEnd/>
          </a:ln>
        </p:spPr>
        <p:txBody>
          <a:bodyPr vert="horz" wrap="square" lIns="91440" tIns="45720" rIns="91440" bIns="45720" numCol="1" rtlCol="0" anchor="t" anchorCtr="0" compatLnSpc="1">
            <a:prstTxWarp prst="textNoShape">
              <a:avLst/>
            </a:prstTxWarp>
          </a:bodyPr>
          <a:lstStyle/>
          <a:p>
            <a:pPr algn="ctr"/>
            <a:endParaRPr lang="zh-TW" altLang="en-US" dirty="0">
              <a:latin typeface="微軟正黑體" panose="020B0604030504040204" pitchFamily="34" charset="-120"/>
              <a:ea typeface="微軟正黑體" panose="020B0604030504040204" pitchFamily="34" charset="-120"/>
            </a:endParaRPr>
          </a:p>
        </p:txBody>
      </p:sp>
      <p:sp>
        <p:nvSpPr>
          <p:cNvPr id="8" name="矩形 7">
            <a:extLst>
              <a:ext uri="{FF2B5EF4-FFF2-40B4-BE49-F238E27FC236}">
                <a16:creationId xmlns:a16="http://schemas.microsoft.com/office/drawing/2014/main" id="{18F40CBC-C5EA-4CF0-A1F9-241BEF113002}"/>
              </a:ext>
            </a:extLst>
          </p:cNvPr>
          <p:cNvSpPr/>
          <p:nvPr/>
        </p:nvSpPr>
        <p:spPr>
          <a:xfrm>
            <a:off x="7373584" y="2686749"/>
            <a:ext cx="5323543" cy="907941"/>
          </a:xfrm>
          <a:prstGeom prst="rect">
            <a:avLst/>
          </a:prstGeom>
        </p:spPr>
        <p:txBody>
          <a:bodyPr wrap="square">
            <a:spAutoFit/>
          </a:bodyPr>
          <a:lstStyle/>
          <a:p>
            <a:pPr>
              <a:spcBef>
                <a:spcPts val="600"/>
              </a:spcBef>
              <a:spcAft>
                <a:spcPts val="0"/>
              </a:spcAft>
            </a:pPr>
            <a:r>
              <a:rPr lang="zh-TW" altLang="en-US" sz="2400" b="1"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參考</a:t>
            </a:r>
            <a:r>
              <a:rPr lang="en-US" altLang="zh-TW" sz="2400" b="1"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IPCC 2019 Tier2c</a:t>
            </a:r>
            <a:r>
              <a:rPr lang="zh-TW" altLang="en-US" sz="2400" b="1"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排放因子</a:t>
            </a:r>
            <a:endParaRPr lang="en-US" altLang="zh-TW" sz="2400" b="1"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a:spcBef>
                <a:spcPts val="600"/>
              </a:spcBef>
              <a:spcAft>
                <a:spcPts val="0"/>
              </a:spcAft>
            </a:pPr>
            <a:r>
              <a:rPr lang="zh-TW" altLang="en-US" sz="2400" b="1"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及環境部公告之排放係數</a:t>
            </a:r>
            <a:endParaRPr lang="en-US" altLang="zh-TW" sz="2400" b="1"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9" name="圖形 8">
            <a:extLst>
              <a:ext uri="{FF2B5EF4-FFF2-40B4-BE49-F238E27FC236}">
                <a16:creationId xmlns:a16="http://schemas.microsoft.com/office/drawing/2014/main" id="{90C5D596-C3FA-4225-8D4C-2EE23E505F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2963" y="183098"/>
            <a:ext cx="1791313" cy="551629"/>
          </a:xfrm>
          <a:prstGeom prst="rect">
            <a:avLst/>
          </a:prstGeom>
        </p:spPr>
      </p:pic>
      <p:sp>
        <p:nvSpPr>
          <p:cNvPr id="10" name="投影片編號版面配置區 8">
            <a:extLst>
              <a:ext uri="{FF2B5EF4-FFF2-40B4-BE49-F238E27FC236}">
                <a16:creationId xmlns:a16="http://schemas.microsoft.com/office/drawing/2014/main" id="{E40A866B-A993-A707-1A63-DA798573A143}"/>
              </a:ext>
            </a:extLst>
          </p:cNvPr>
          <p:cNvSpPr txBox="1">
            <a:spLocks/>
          </p:cNvSpPr>
          <p:nvPr/>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01CC4-3E67-4728-A622-C7FB40383D11}" type="slidenum">
              <a:rPr kumimoji="0" lang="zh-TW" altLang="en-US" sz="1600" b="0" i="0" u="none" strike="noStrike" kern="1200" cap="none" spc="0" normalizeH="0" baseline="0" noProof="0" smtClean="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zh-TW" altLang="en-US" sz="16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8495148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10F418D2-CA11-4922-B878-039C4D60046E}"/>
              </a:ext>
            </a:extLst>
          </p:cNvPr>
          <p:cNvSpPr txBox="1"/>
          <p:nvPr/>
        </p:nvSpPr>
        <p:spPr>
          <a:xfrm>
            <a:off x="337639" y="318067"/>
            <a:ext cx="11536861" cy="769441"/>
          </a:xfrm>
          <a:prstGeom prst="rect">
            <a:avLst/>
          </a:prstGeom>
          <a:noFill/>
        </p:spPr>
        <p:txBody>
          <a:bodyPr wrap="square">
            <a:spAutoFit/>
          </a:bodyPr>
          <a:lstStyle/>
          <a:p>
            <a:pPr algn="ctr"/>
            <a:r>
              <a:rPr lang="zh-TW" altLang="en-US" sz="4400" b="1" dirty="0">
                <a:solidFill>
                  <a:srgbClr val="887868"/>
                </a:solidFill>
                <a:latin typeface="微軟正黑體" panose="020B0604030504040204" pitchFamily="34" charset="-120"/>
                <a:ea typeface="微軟正黑體" panose="020B0604030504040204" pitchFamily="34" charset="-120"/>
              </a:rPr>
              <a:t>案例：製程排放源</a:t>
            </a:r>
            <a:r>
              <a:rPr lang="en-US" altLang="zh-TW" sz="4400" b="1" dirty="0">
                <a:solidFill>
                  <a:srgbClr val="887868"/>
                </a:solidFill>
                <a:latin typeface="微軟正黑體" panose="020B0604030504040204" pitchFamily="34" charset="-120"/>
                <a:ea typeface="微軟正黑體" panose="020B0604030504040204" pitchFamily="34" charset="-120"/>
              </a:rPr>
              <a:t>—</a:t>
            </a:r>
            <a:r>
              <a:rPr lang="zh-TW" altLang="en-US" sz="4400" b="1" dirty="0">
                <a:solidFill>
                  <a:srgbClr val="887868"/>
                </a:solidFill>
                <a:latin typeface="微軟正黑體" panose="020B0604030504040204" pitchFamily="34" charset="-120"/>
                <a:ea typeface="微軟正黑體" panose="020B0604030504040204" pitchFamily="34" charset="-120"/>
              </a:rPr>
              <a:t>質量平衡法</a:t>
            </a:r>
            <a:endParaRPr lang="en-US" altLang="zh-TW" sz="4400" b="1" dirty="0">
              <a:solidFill>
                <a:srgbClr val="887868"/>
              </a:solidFill>
              <a:latin typeface="微軟正黑體" panose="020B0604030504040204" pitchFamily="34" charset="-120"/>
              <a:ea typeface="微軟正黑體" panose="020B0604030504040204" pitchFamily="34" charset="-120"/>
            </a:endParaRPr>
          </a:p>
        </p:txBody>
      </p:sp>
      <p:sp>
        <p:nvSpPr>
          <p:cNvPr id="3" name="矩形 2">
            <a:extLst>
              <a:ext uri="{FF2B5EF4-FFF2-40B4-BE49-F238E27FC236}">
                <a16:creationId xmlns:a16="http://schemas.microsoft.com/office/drawing/2014/main" id="{F6EE4A1F-DDD3-4656-9430-0C65DF17001F}"/>
              </a:ext>
            </a:extLst>
          </p:cNvPr>
          <p:cNvSpPr/>
          <p:nvPr/>
        </p:nvSpPr>
        <p:spPr>
          <a:xfrm>
            <a:off x="594117" y="1596078"/>
            <a:ext cx="11280383" cy="2985433"/>
          </a:xfrm>
          <a:prstGeom prst="rect">
            <a:avLst/>
          </a:prstGeom>
        </p:spPr>
        <p:txBody>
          <a:bodyPr wrap="square">
            <a:spAutoFit/>
          </a:bodyPr>
          <a:lstStyle/>
          <a:p>
            <a:pPr>
              <a:spcBef>
                <a:spcPts val="600"/>
              </a:spcBef>
              <a:spcAft>
                <a:spcPts val="0"/>
              </a:spcAft>
            </a:pPr>
            <a:r>
              <a:rPr lang="zh-TW" altLang="en-US" sz="2400" b="1"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以鋼鐵業某廠為例</a:t>
            </a:r>
            <a:br>
              <a:rPr lang="en-US"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br>
            <a:r>
              <a:rPr lang="zh-TW" altLang="en-US"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煉焦製程 </a:t>
            </a:r>
            <a:r>
              <a:rPr lang="en-US"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(Pi001) </a:t>
            </a:r>
            <a:r>
              <a:rPr lang="zh-TW"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使用</a:t>
            </a:r>
            <a:r>
              <a:rPr lang="zh-TW" altLang="en-US"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冶金煤</a:t>
            </a:r>
            <a:r>
              <a:rPr lang="en-US"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2,664,340.9269</a:t>
            </a:r>
            <a:r>
              <a:rPr lang="zh-TW" altLang="en-US"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公噸</a:t>
            </a:r>
            <a:r>
              <a:rPr lang="zh-TW"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，請問</a:t>
            </a:r>
            <a:r>
              <a:rPr lang="zh-TW" altLang="en-US"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各個排放源產生之</a:t>
            </a:r>
            <a:r>
              <a:rPr lang="zh-TW"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溫室氣體排放量</a:t>
            </a:r>
            <a:r>
              <a:rPr lang="zh-TW" altLang="en-US"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以公噸</a:t>
            </a:r>
            <a:r>
              <a:rPr lang="en-US"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CO</a:t>
            </a:r>
            <a:r>
              <a:rPr lang="en-US" altLang="zh-TW" sz="2000" spc="100" baseline="-25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2</a:t>
            </a:r>
            <a:r>
              <a:rPr lang="en-US"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e</a:t>
            </a:r>
            <a:r>
              <a:rPr lang="zh-TW"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為單位</a:t>
            </a:r>
            <a:r>
              <a:rPr lang="zh-TW" altLang="en-US"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a:spcBef>
                <a:spcPts val="600"/>
              </a:spcBef>
              <a:spcAft>
                <a:spcPts val="0"/>
              </a:spcAft>
            </a:pPr>
            <a:r>
              <a:rPr lang="zh-TW"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其中，各項數據說明如下：</a:t>
            </a:r>
          </a:p>
          <a:p>
            <a:pPr marL="342900" lvl="0" indent="-342900">
              <a:spcBef>
                <a:spcPts val="600"/>
              </a:spcBef>
              <a:spcAft>
                <a:spcPts val="0"/>
              </a:spcAft>
              <a:buFont typeface="Wingdings" panose="05000000000000000000" pitchFamily="2" charset="2"/>
              <a:buChar char=""/>
            </a:pPr>
            <a:r>
              <a:rPr lang="zh-TW" altLang="en-US"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冶金煤之</a:t>
            </a:r>
            <a:r>
              <a:rPr lang="zh-TW"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活動數據使用</a:t>
            </a:r>
            <a:r>
              <a:rPr lang="zh-TW" altLang="en-US"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煤製備生產月報統計表</a:t>
            </a:r>
            <a:endParaRPr lang="zh-TW"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a:spcBef>
                <a:spcPts val="600"/>
              </a:spcBef>
              <a:spcAft>
                <a:spcPts val="0"/>
              </a:spcAft>
              <a:buFont typeface="Wingdings" panose="05000000000000000000" pitchFamily="2" charset="2"/>
              <a:buChar char=""/>
            </a:pPr>
            <a:r>
              <a:rPr lang="zh-TW" altLang="en-US"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冶金煤之碳含量</a:t>
            </a:r>
            <a:r>
              <a:rPr lang="en-US"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400" dirty="0">
                <a:effectLst/>
                <a:latin typeface="Arial Narrow" panose="020B0606020202030204" pitchFamily="34" charset="0"/>
                <a:ea typeface="標楷體" panose="03000509000000000000" pitchFamily="65" charset="-120"/>
                <a:cs typeface="Times New Roman" panose="02020603050405020304" pitchFamily="18" charset="0"/>
              </a:rPr>
              <a:t>［</a:t>
            </a:r>
            <a:r>
              <a:rPr lang="en-US"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Σ</a:t>
            </a:r>
            <a:r>
              <a:rPr lang="zh-TW" altLang="en-US"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（當批次冶金煤碳含量</a:t>
            </a:r>
            <a:r>
              <a:rPr lang="en-US"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當批次冶金煤使用量）</a:t>
            </a:r>
            <a:r>
              <a:rPr lang="zh-TW" altLang="en-US" sz="2400" dirty="0">
                <a:effectLst/>
                <a:latin typeface="Arial Narrow" panose="020B0606020202030204" pitchFamily="34" charset="0"/>
                <a:ea typeface="標楷體" panose="03000509000000000000" pitchFamily="65" charset="-120"/>
                <a:cs typeface="Times New Roman" panose="02020603050405020304" pitchFamily="18" charset="0"/>
              </a:rPr>
              <a:t>］</a:t>
            </a:r>
            <a:r>
              <a:rPr lang="en-US"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冶金煤總用量</a:t>
            </a:r>
            <a:r>
              <a:rPr lang="en-US"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=0.7943340962</a:t>
            </a:r>
          </a:p>
          <a:p>
            <a:pPr marL="342900" lvl="0" indent="-342900">
              <a:spcBef>
                <a:spcPts val="600"/>
              </a:spcBef>
              <a:spcAft>
                <a:spcPts val="0"/>
              </a:spcAft>
              <a:buFont typeface="Wingdings" panose="05000000000000000000" pitchFamily="2" charset="2"/>
              <a:buChar char=""/>
            </a:pPr>
            <a:r>
              <a:rPr lang="zh-TW" altLang="en-US"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製程轉化效率</a:t>
            </a:r>
            <a:r>
              <a:rPr lang="en-US"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=1</a:t>
            </a:r>
            <a:endParaRPr lang="zh-TW"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4" name="矩形 3">
            <a:extLst>
              <a:ext uri="{FF2B5EF4-FFF2-40B4-BE49-F238E27FC236}">
                <a16:creationId xmlns:a16="http://schemas.microsoft.com/office/drawing/2014/main" id="{0AB73D41-6910-4819-9F40-BD6C4CABF92C}"/>
              </a:ext>
            </a:extLst>
          </p:cNvPr>
          <p:cNvSpPr/>
          <p:nvPr/>
        </p:nvSpPr>
        <p:spPr>
          <a:xfrm>
            <a:off x="646596" y="4607978"/>
            <a:ext cx="2686954" cy="461665"/>
          </a:xfrm>
          <a:prstGeom prst="rect">
            <a:avLst/>
          </a:prstGeom>
        </p:spPr>
        <p:txBody>
          <a:bodyPr wrap="none">
            <a:spAutoFit/>
          </a:bodyPr>
          <a:lstStyle/>
          <a:p>
            <a:r>
              <a:rPr lang="zh-TW" altLang="en-US" sz="2400" b="1"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煉焦製程 </a:t>
            </a:r>
            <a:r>
              <a:rPr lang="en-US" altLang="zh-TW" sz="2400" b="1"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(Pi001)</a:t>
            </a:r>
            <a:endParaRPr lang="zh-TW" altLang="en-US" sz="2400" b="1" dirty="0"/>
          </a:p>
        </p:txBody>
      </p:sp>
      <p:sp>
        <p:nvSpPr>
          <p:cNvPr id="5" name="矩形 4">
            <a:extLst>
              <a:ext uri="{FF2B5EF4-FFF2-40B4-BE49-F238E27FC236}">
                <a16:creationId xmlns:a16="http://schemas.microsoft.com/office/drawing/2014/main" id="{B008745C-A4D7-4D19-8733-F8BE3F956AFE}"/>
              </a:ext>
            </a:extLst>
          </p:cNvPr>
          <p:cNvSpPr/>
          <p:nvPr/>
        </p:nvSpPr>
        <p:spPr>
          <a:xfrm>
            <a:off x="742950" y="5219619"/>
            <a:ext cx="10934700" cy="400110"/>
          </a:xfrm>
          <a:prstGeom prst="rect">
            <a:avLst/>
          </a:prstGeom>
          <a:noFill/>
          <a:ln w="28575">
            <a:solidFill>
              <a:schemeClr val="tx1"/>
            </a:solidFill>
          </a:ln>
        </p:spPr>
        <p:txBody>
          <a:bodyPr wrap="square">
            <a:spAutoFit/>
          </a:bodyPr>
          <a:lstStyle/>
          <a:p>
            <a:r>
              <a:rPr lang="zh-TW" altLang="en-US" sz="2000" b="1"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排放量</a:t>
            </a:r>
            <a:r>
              <a:rPr lang="zh-TW" altLang="en-US"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2,664,340.9269 (ton)</a:t>
            </a:r>
            <a:r>
              <a:rPr lang="zh-TW" altLang="en-US"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44/12</a:t>
            </a:r>
            <a:r>
              <a:rPr lang="zh-TW" altLang="en-US"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0.7943340962</a:t>
            </a:r>
            <a:r>
              <a:rPr lang="zh-TW" altLang="en-US"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1=7,760,048.4216 (ton CO</a:t>
            </a:r>
            <a:r>
              <a:rPr lang="en-US" altLang="zh-TW" sz="2000" spc="100" baseline="-250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2</a:t>
            </a:r>
            <a:r>
              <a:rPr lang="en-US" altLang="zh-TW" sz="2000" spc="100" dirty="0">
                <a:solidFill>
                  <a:schemeClr val="tx1">
                    <a:lumMod val="75000"/>
                    <a:lumOff val="25000"/>
                  </a:schemeClr>
                </a:solidFill>
                <a:latin typeface="微軟正黑體" panose="020B0604030504040204" pitchFamily="34" charset="-120"/>
                <a:ea typeface="微軟正黑體" panose="020B0604030504040204" pitchFamily="34" charset="-120"/>
                <a:cs typeface="Times New Roman" panose="02020603050405020304" pitchFamily="18" charset="0"/>
              </a:rPr>
              <a:t>e)</a:t>
            </a:r>
          </a:p>
        </p:txBody>
      </p:sp>
      <p:pic>
        <p:nvPicPr>
          <p:cNvPr id="6" name="圖形 5">
            <a:extLst>
              <a:ext uri="{FF2B5EF4-FFF2-40B4-BE49-F238E27FC236}">
                <a16:creationId xmlns:a16="http://schemas.microsoft.com/office/drawing/2014/main" id="{F4ED8214-0AF5-4846-9A73-9361877214D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2963" y="183098"/>
            <a:ext cx="1791313" cy="551629"/>
          </a:xfrm>
          <a:prstGeom prst="rect">
            <a:avLst/>
          </a:prstGeom>
        </p:spPr>
      </p:pic>
      <p:sp>
        <p:nvSpPr>
          <p:cNvPr id="7" name="投影片編號版面配置區 8">
            <a:extLst>
              <a:ext uri="{FF2B5EF4-FFF2-40B4-BE49-F238E27FC236}">
                <a16:creationId xmlns:a16="http://schemas.microsoft.com/office/drawing/2014/main" id="{82100D31-7DCF-664C-D342-63A636265FEC}"/>
              </a:ext>
            </a:extLst>
          </p:cNvPr>
          <p:cNvSpPr txBox="1">
            <a:spLocks/>
          </p:cNvSpPr>
          <p:nvPr/>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01CC4-3E67-4728-A622-C7FB40383D11}" type="slidenum">
              <a:rPr kumimoji="0" lang="zh-TW" altLang="en-US" sz="1600" b="0" i="0" u="none" strike="noStrike" kern="1200" cap="none" spc="0" normalizeH="0" baseline="0" noProof="0" smtClean="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zh-TW" altLang="en-US" sz="16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0711428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形 4">
            <a:extLst>
              <a:ext uri="{FF2B5EF4-FFF2-40B4-BE49-F238E27FC236}">
                <a16:creationId xmlns:a16="http://schemas.microsoft.com/office/drawing/2014/main" id="{336E4C17-12D7-C5FB-E56C-8C917D59C8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7798" y="4544924"/>
            <a:ext cx="3762375" cy="3894003"/>
          </a:xfrm>
          <a:prstGeom prst="rect">
            <a:avLst/>
          </a:prstGeom>
        </p:spPr>
      </p:pic>
      <p:sp>
        <p:nvSpPr>
          <p:cNvPr id="4" name="文字方塊 3">
            <a:extLst>
              <a:ext uri="{FF2B5EF4-FFF2-40B4-BE49-F238E27FC236}">
                <a16:creationId xmlns:a16="http://schemas.microsoft.com/office/drawing/2014/main" id="{FD4D6152-2F85-30F0-6719-293D6465A269}"/>
              </a:ext>
            </a:extLst>
          </p:cNvPr>
          <p:cNvSpPr txBox="1"/>
          <p:nvPr/>
        </p:nvSpPr>
        <p:spPr>
          <a:xfrm>
            <a:off x="2483432" y="2959640"/>
            <a:ext cx="7515926" cy="938719"/>
          </a:xfrm>
          <a:prstGeom prst="rect">
            <a:avLst/>
          </a:prstGeom>
          <a:noFill/>
        </p:spPr>
        <p:txBody>
          <a:bodyPr wrap="square">
            <a:spAutoFit/>
          </a:bodyPr>
          <a:lstStyle/>
          <a:p>
            <a:pPr algn="ctr"/>
            <a:r>
              <a:rPr lang="zh-TW" altLang="en-US" sz="5500" b="1" dirty="0">
                <a:solidFill>
                  <a:schemeClr val="tx1">
                    <a:lumMod val="65000"/>
                    <a:lumOff val="35000"/>
                  </a:schemeClr>
                </a:solidFill>
                <a:latin typeface="微軟正黑體" panose="020B0604030504040204" pitchFamily="34" charset="-120"/>
                <a:ea typeface="微軟正黑體" panose="020B0604030504040204" pitchFamily="34" charset="-120"/>
              </a:rPr>
              <a:t>常見問題說明</a:t>
            </a:r>
          </a:p>
        </p:txBody>
      </p:sp>
      <p:pic>
        <p:nvPicPr>
          <p:cNvPr id="9" name="圖形 8">
            <a:extLst>
              <a:ext uri="{FF2B5EF4-FFF2-40B4-BE49-F238E27FC236}">
                <a16:creationId xmlns:a16="http://schemas.microsoft.com/office/drawing/2014/main" id="{3FD8C250-0F36-CF2D-71F8-AEB1294888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5385" y="3817102"/>
            <a:ext cx="2452250" cy="2452250"/>
          </a:xfrm>
          <a:prstGeom prst="rect">
            <a:avLst/>
          </a:prstGeom>
          <a:effectLst>
            <a:outerShdw blurRad="50800" dist="38100" dir="2700000" algn="tl" rotWithShape="0">
              <a:prstClr val="black">
                <a:alpha val="40000"/>
              </a:prstClr>
            </a:outerShdw>
          </a:effectLst>
        </p:spPr>
      </p:pic>
      <p:sp>
        <p:nvSpPr>
          <p:cNvPr id="3" name="文字方塊 2">
            <a:extLst>
              <a:ext uri="{FF2B5EF4-FFF2-40B4-BE49-F238E27FC236}">
                <a16:creationId xmlns:a16="http://schemas.microsoft.com/office/drawing/2014/main" id="{C67EB58B-578F-C53C-16B1-BE78717EEBB1}"/>
              </a:ext>
            </a:extLst>
          </p:cNvPr>
          <p:cNvSpPr txBox="1"/>
          <p:nvPr/>
        </p:nvSpPr>
        <p:spPr>
          <a:xfrm>
            <a:off x="901463" y="4319952"/>
            <a:ext cx="1820094" cy="1446550"/>
          </a:xfrm>
          <a:prstGeom prst="rect">
            <a:avLst/>
          </a:prstGeom>
          <a:noFill/>
        </p:spPr>
        <p:txBody>
          <a:bodyPr wrap="square" rtlCol="0">
            <a:spAutoFit/>
          </a:bodyPr>
          <a:lstStyle/>
          <a:p>
            <a:pPr algn="ctr"/>
            <a:r>
              <a:rPr lang="en-US" altLang="zh-TW" sz="8800" b="1" dirty="0">
                <a:solidFill>
                  <a:schemeClr val="tx1">
                    <a:lumMod val="65000"/>
                    <a:lumOff val="35000"/>
                  </a:schemeClr>
                </a:solidFill>
                <a:latin typeface="微軟正黑體" panose="020B0604030504040204" pitchFamily="34" charset="-120"/>
                <a:ea typeface="微軟正黑體" panose="020B0604030504040204" pitchFamily="34" charset="-120"/>
              </a:rPr>
              <a:t>04</a:t>
            </a:r>
            <a:endParaRPr lang="zh-TW" altLang="en-US" sz="88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pic>
        <p:nvPicPr>
          <p:cNvPr id="7" name="圖形 6">
            <a:extLst>
              <a:ext uri="{FF2B5EF4-FFF2-40B4-BE49-F238E27FC236}">
                <a16:creationId xmlns:a16="http://schemas.microsoft.com/office/drawing/2014/main" id="{FE698A8B-E76B-2D08-33A8-596773FFD4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48106" y="1005082"/>
            <a:ext cx="870652" cy="870652"/>
          </a:xfrm>
          <a:prstGeom prst="rect">
            <a:avLst/>
          </a:prstGeom>
        </p:spPr>
      </p:pic>
      <p:pic>
        <p:nvPicPr>
          <p:cNvPr id="10" name="圖形 9">
            <a:extLst>
              <a:ext uri="{FF2B5EF4-FFF2-40B4-BE49-F238E27FC236}">
                <a16:creationId xmlns:a16="http://schemas.microsoft.com/office/drawing/2014/main" id="{85F8E941-D5A0-3570-02A7-907F80206A1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75727" y="5766502"/>
            <a:ext cx="1612197" cy="1612197"/>
          </a:xfrm>
          <a:prstGeom prst="rect">
            <a:avLst/>
          </a:prstGeom>
        </p:spPr>
      </p:pic>
      <p:pic>
        <p:nvPicPr>
          <p:cNvPr id="14" name="圖形 13">
            <a:extLst>
              <a:ext uri="{FF2B5EF4-FFF2-40B4-BE49-F238E27FC236}">
                <a16:creationId xmlns:a16="http://schemas.microsoft.com/office/drawing/2014/main" id="{9BB74606-0146-FC43-86B8-AEF0F23AB02C}"/>
              </a:ext>
            </a:extLst>
          </p:cNvPr>
          <p:cNvPicPr>
            <a:picLocks noChangeAspect="1"/>
          </p:cNvPicPr>
          <p:nvPr/>
        </p:nvPicPr>
        <p:blipFill rotWithShape="1">
          <a:blip r:embed="rId10">
            <a:clrChange>
              <a:clrFrom>
                <a:srgbClr val="000000">
                  <a:alpha val="0"/>
                </a:srgbClr>
              </a:clrFrom>
              <a:clrTo>
                <a:srgbClr val="000000">
                  <a:alpha val="0"/>
                </a:srgbClr>
              </a:clrTo>
            </a:clrChange>
            <a:extLst>
              <a:ext uri="{96DAC541-7B7A-43D3-8B79-37D633B846F1}">
                <asvg:svgBlip xmlns:asvg="http://schemas.microsoft.com/office/drawing/2016/SVG/main" r:embed="rId11"/>
              </a:ext>
            </a:extLst>
          </a:blip>
          <a:srcRect/>
          <a:stretch/>
        </p:blipFill>
        <p:spPr>
          <a:xfrm>
            <a:off x="10217324" y="1780484"/>
            <a:ext cx="1054359" cy="1054359"/>
          </a:xfrm>
          <a:prstGeom prst="rect">
            <a:avLst/>
          </a:prstGeom>
        </p:spPr>
      </p:pic>
      <p:pic>
        <p:nvPicPr>
          <p:cNvPr id="15" name="圖形 14">
            <a:extLst>
              <a:ext uri="{FF2B5EF4-FFF2-40B4-BE49-F238E27FC236}">
                <a16:creationId xmlns:a16="http://schemas.microsoft.com/office/drawing/2014/main" id="{F455C564-5079-4710-0BD1-71E7344F42C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217324" y="172814"/>
            <a:ext cx="1791313" cy="551629"/>
          </a:xfrm>
          <a:prstGeom prst="rect">
            <a:avLst/>
          </a:prstGeom>
        </p:spPr>
      </p:pic>
    </p:spTree>
    <p:extLst>
      <p:ext uri="{BB962C8B-B14F-4D97-AF65-F5344CB8AC3E}">
        <p14:creationId xmlns:p14="http://schemas.microsoft.com/office/powerpoint/2010/main" val="39706494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投影片編號版面配置區 8">
            <a:extLst>
              <a:ext uri="{FF2B5EF4-FFF2-40B4-BE49-F238E27FC236}">
                <a16:creationId xmlns:a16="http://schemas.microsoft.com/office/drawing/2014/main" id="{3378FF72-5123-5990-579A-5A1A292D5B93}"/>
              </a:ext>
            </a:extLst>
          </p:cNvPr>
          <p:cNvSpPr txBox="1">
            <a:spLocks/>
          </p:cNvSpPr>
          <p:nvPr/>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01CC4-3E67-4728-A622-C7FB40383D11}" type="slidenum">
              <a:rPr kumimoji="0" lang="zh-TW" altLang="en-US" sz="1600" b="0" i="0" u="none" strike="noStrike" kern="1200" cap="none" spc="0" normalizeH="0" baseline="0" noProof="0" smtClean="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zh-TW" altLang="en-US" sz="16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endParaRPr>
          </a:p>
        </p:txBody>
      </p:sp>
      <p:sp>
        <p:nvSpPr>
          <p:cNvPr id="7" name="文字方塊 6">
            <a:extLst>
              <a:ext uri="{FF2B5EF4-FFF2-40B4-BE49-F238E27FC236}">
                <a16:creationId xmlns:a16="http://schemas.microsoft.com/office/drawing/2014/main" id="{F70C26D7-D47A-4DB0-8574-5648EED3F8A5}"/>
              </a:ext>
            </a:extLst>
          </p:cNvPr>
          <p:cNvSpPr txBox="1"/>
          <p:nvPr/>
        </p:nvSpPr>
        <p:spPr>
          <a:xfrm>
            <a:off x="0" y="242008"/>
            <a:ext cx="12192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4800" b="1"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rPr>
              <a:t>QA-</a:t>
            </a:r>
            <a:r>
              <a:rPr kumimoji="0" lang="zh-TW" altLang="en-US" sz="4800" b="1"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rPr>
              <a:t>誰需要盤查</a:t>
            </a:r>
          </a:p>
        </p:txBody>
      </p:sp>
      <p:sp>
        <p:nvSpPr>
          <p:cNvPr id="8" name="文字方塊 7">
            <a:extLst>
              <a:ext uri="{FF2B5EF4-FFF2-40B4-BE49-F238E27FC236}">
                <a16:creationId xmlns:a16="http://schemas.microsoft.com/office/drawing/2014/main" id="{5AC475D5-E389-476E-8B28-65D0BE4114E8}"/>
              </a:ext>
            </a:extLst>
          </p:cNvPr>
          <p:cNvSpPr txBox="1"/>
          <p:nvPr/>
        </p:nvSpPr>
        <p:spPr>
          <a:xfrm>
            <a:off x="1849634" y="1497497"/>
            <a:ext cx="9056491" cy="57971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lumMod val="65000"/>
                    <a:lumOff val="35000"/>
                  </a:prstClr>
                </a:solidFill>
                <a:effectLst/>
                <a:uLnTx/>
                <a:uFillTx/>
                <a:latin typeface="Times New Roman" panose="02020603050405020304" pitchFamily="18" charset="0"/>
                <a:ea typeface="微軟正黑體" pitchFamily="34" charset="-120"/>
                <a:cs typeface="Times New Roman" panose="02020603050405020304" pitchFamily="18" charset="0"/>
              </a:rPr>
              <a:t>請問如何申請停止辦理溫室氣體排放量盤查登錄及查驗作業呢</a:t>
            </a:r>
            <a:r>
              <a:rPr kumimoji="0" lang="en-US" altLang="zh-TW" sz="2400" b="1" i="0" u="none" strike="noStrike" kern="1200" cap="none" spc="0" normalizeH="0" baseline="0" noProof="0" dirty="0">
                <a:ln>
                  <a:noFill/>
                </a:ln>
                <a:solidFill>
                  <a:prstClr val="black">
                    <a:lumMod val="65000"/>
                    <a:lumOff val="35000"/>
                  </a:prstClr>
                </a:solidFill>
                <a:effectLst/>
                <a:uLnTx/>
                <a:uFillTx/>
                <a:latin typeface="Times New Roman" panose="02020603050405020304" pitchFamily="18" charset="0"/>
                <a:ea typeface="微軟正黑體" pitchFamily="34" charset="-120"/>
                <a:cs typeface="Times New Roman" panose="02020603050405020304" pitchFamily="18" charset="0"/>
              </a:rPr>
              <a:t>?</a:t>
            </a:r>
            <a:endParaRPr kumimoji="0" lang="en-US" altLang="zh-TW" sz="2400" b="0" i="0" u="none" strike="noStrike" kern="1200" cap="none" spc="0" normalizeH="0" baseline="0" noProof="0" dirty="0">
              <a:ln>
                <a:noFill/>
              </a:ln>
              <a:solidFill>
                <a:prstClr val="black">
                  <a:lumMod val="65000"/>
                  <a:lumOff val="35000"/>
                </a:prstClr>
              </a:solidFill>
              <a:effectLst/>
              <a:uLnTx/>
              <a:uFillTx/>
              <a:latin typeface="Times New Roman" panose="02020603050405020304" pitchFamily="18" charset="0"/>
              <a:ea typeface="微軟正黑體" pitchFamily="34" charset="-120"/>
              <a:cs typeface="Times New Roman" panose="02020603050405020304" pitchFamily="18" charset="0"/>
            </a:endParaRPr>
          </a:p>
        </p:txBody>
      </p:sp>
      <p:pic>
        <p:nvPicPr>
          <p:cNvPr id="20" name="圖片 19">
            <a:extLst>
              <a:ext uri="{FF2B5EF4-FFF2-40B4-BE49-F238E27FC236}">
                <a16:creationId xmlns:a16="http://schemas.microsoft.com/office/drawing/2014/main" id="{4CD5CCAE-7CCD-4BC3-BCCC-EE9572D3C8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556" y="1385697"/>
            <a:ext cx="830997" cy="830997"/>
          </a:xfrm>
          <a:prstGeom prst="rect">
            <a:avLst/>
          </a:prstGeom>
        </p:spPr>
      </p:pic>
      <p:sp>
        <p:nvSpPr>
          <p:cNvPr id="31" name="文字方塊 30">
            <a:extLst>
              <a:ext uri="{FF2B5EF4-FFF2-40B4-BE49-F238E27FC236}">
                <a16:creationId xmlns:a16="http://schemas.microsoft.com/office/drawing/2014/main" id="{2CE026E9-A3F6-49A3-86A3-7947C3F4D2F7}"/>
              </a:ext>
            </a:extLst>
          </p:cNvPr>
          <p:cNvSpPr txBox="1"/>
          <p:nvPr/>
        </p:nvSpPr>
        <p:spPr>
          <a:xfrm>
            <a:off x="1567754" y="2931634"/>
            <a:ext cx="9056491" cy="279570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事業為第一批各行業各製程排放源或第二批製造業各製程排放源，其全廠（場）溫室氣體年排放量合計值連續</a:t>
            </a:r>
            <a:r>
              <a:rPr kumimoji="0" lang="en-US" altLang="zh-TW" sz="24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3</a:t>
            </a:r>
            <a:r>
              <a:rPr kumimoji="0" lang="zh-TW" altLang="en-US" sz="24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年度小於</a:t>
            </a:r>
            <a:r>
              <a:rPr kumimoji="0" lang="en-US" altLang="zh-TW" sz="24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2.5</a:t>
            </a:r>
            <a:r>
              <a:rPr kumimoji="0" lang="zh-TW" altLang="en-US" sz="24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萬公噸二氧化碳當量者，或列管之製程別已拆除停用、未包含所公告之製程別條件（例如：未使用含氟溫室氣體）者，得</a:t>
            </a:r>
            <a:r>
              <a:rPr kumimoji="0" lang="zh-TW" altLang="en-US" sz="2400" b="1" i="0" u="none" strike="noStrike" kern="1200" cap="none" spc="0" normalizeH="0" baseline="0" noProof="0" dirty="0">
                <a:ln>
                  <a:noFill/>
                </a:ln>
                <a:solidFill>
                  <a:srgbClr val="4472C4"/>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檢具相關資料</a:t>
            </a:r>
            <a:r>
              <a:rPr kumimoji="0" lang="zh-TW" altLang="en-US" sz="2400" b="1"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400" b="1" i="0" u="none" strike="noStrike" kern="1200" cap="none" spc="0" normalizeH="0" baseline="0" noProof="0" dirty="0">
                <a:ln>
                  <a:noFill/>
                </a:ln>
                <a:solidFill>
                  <a:srgbClr val="4472C4"/>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向中央主管機關申請停止辦理盤查登錄及查驗作業</a:t>
            </a:r>
            <a:r>
              <a:rPr kumimoji="0" lang="zh-TW" altLang="en-US" sz="24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24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6946579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投影片編號版面配置區 8">
            <a:extLst>
              <a:ext uri="{FF2B5EF4-FFF2-40B4-BE49-F238E27FC236}">
                <a16:creationId xmlns:a16="http://schemas.microsoft.com/office/drawing/2014/main" id="{3378FF72-5123-5990-579A-5A1A292D5B93}"/>
              </a:ext>
            </a:extLst>
          </p:cNvPr>
          <p:cNvSpPr txBox="1">
            <a:spLocks/>
          </p:cNvSpPr>
          <p:nvPr/>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01CC4-3E67-4728-A622-C7FB40383D11}" type="slidenum">
              <a:rPr kumimoji="0" lang="zh-TW" altLang="en-US" sz="1600" b="0" i="0" u="none" strike="noStrike" kern="1200" cap="none" spc="0" normalizeH="0" baseline="0" noProof="0" smtClean="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zh-TW" altLang="en-US" sz="16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endParaRPr>
          </a:p>
        </p:txBody>
      </p:sp>
      <p:sp>
        <p:nvSpPr>
          <p:cNvPr id="7" name="文字方塊 6">
            <a:extLst>
              <a:ext uri="{FF2B5EF4-FFF2-40B4-BE49-F238E27FC236}">
                <a16:creationId xmlns:a16="http://schemas.microsoft.com/office/drawing/2014/main" id="{F70C26D7-D47A-4DB0-8574-5648EED3F8A5}"/>
              </a:ext>
            </a:extLst>
          </p:cNvPr>
          <p:cNvSpPr txBox="1"/>
          <p:nvPr/>
        </p:nvSpPr>
        <p:spPr>
          <a:xfrm>
            <a:off x="0" y="242008"/>
            <a:ext cx="12192000" cy="830997"/>
          </a:xfrm>
          <a:prstGeom prst="rect">
            <a:avLst/>
          </a:prstGeom>
          <a:noFill/>
        </p:spPr>
        <p:txBody>
          <a:bodyPr wrap="square" rtlCol="0">
            <a:spAutoFit/>
          </a:bodyPr>
          <a:lstStyle/>
          <a:p>
            <a:pPr lvl="0" algn="ctr"/>
            <a:r>
              <a:rPr lang="en-US" altLang="zh-TW" sz="4800" b="1" dirty="0">
                <a:solidFill>
                  <a:prstClr val="black">
                    <a:lumMod val="65000"/>
                    <a:lumOff val="35000"/>
                  </a:prstClr>
                </a:solidFill>
                <a:latin typeface="微軟正黑體" panose="020B0604030504040204" pitchFamily="34" charset="-120"/>
                <a:ea typeface="微軟正黑體" panose="020B0604030504040204" pitchFamily="34" charset="-120"/>
              </a:rPr>
              <a:t>QA</a:t>
            </a:r>
            <a:r>
              <a:rPr kumimoji="0" lang="en-US" altLang="zh-TW" sz="4800" b="1"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rPr>
              <a:t>-</a:t>
            </a:r>
            <a:r>
              <a:rPr kumimoji="0" lang="zh-TW" altLang="en-US" sz="4800" b="1"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rPr>
              <a:t>盤查邊界</a:t>
            </a:r>
          </a:p>
        </p:txBody>
      </p:sp>
      <p:sp>
        <p:nvSpPr>
          <p:cNvPr id="8" name="文字方塊 7">
            <a:extLst>
              <a:ext uri="{FF2B5EF4-FFF2-40B4-BE49-F238E27FC236}">
                <a16:creationId xmlns:a16="http://schemas.microsoft.com/office/drawing/2014/main" id="{5AC475D5-E389-476E-8B28-65D0BE4114E8}"/>
              </a:ext>
            </a:extLst>
          </p:cNvPr>
          <p:cNvSpPr txBox="1"/>
          <p:nvPr/>
        </p:nvSpPr>
        <p:spPr>
          <a:xfrm>
            <a:off x="1849634" y="1497497"/>
            <a:ext cx="9056491" cy="113370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如果事業同一工廠登記證下含有兩個不同管制編號之</a:t>
            </a:r>
            <a:r>
              <a:rPr kumimoji="0" lang="en-US" altLang="zh-TW" sz="2400" b="1"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a:t>
            </a:r>
            <a:r>
              <a:rPr kumimoji="0" lang="zh-TW" altLang="en-US" sz="2400" b="1"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廠及</a:t>
            </a:r>
            <a:r>
              <a:rPr kumimoji="0" lang="en-US" altLang="zh-TW" sz="2400" b="1"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B</a:t>
            </a:r>
            <a:r>
              <a:rPr kumimoji="0" lang="zh-TW" altLang="en-US" sz="2400" b="1"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廠，該如何申報溫室氣體排放量？</a:t>
            </a:r>
            <a:endParaRPr kumimoji="0" lang="en-US" altLang="zh-TW" sz="24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20" name="圖片 19">
            <a:extLst>
              <a:ext uri="{FF2B5EF4-FFF2-40B4-BE49-F238E27FC236}">
                <a16:creationId xmlns:a16="http://schemas.microsoft.com/office/drawing/2014/main" id="{4CD5CCAE-7CCD-4BC3-BCCC-EE9572D3C8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556" y="1385697"/>
            <a:ext cx="830997" cy="830997"/>
          </a:xfrm>
          <a:prstGeom prst="rect">
            <a:avLst/>
          </a:prstGeom>
        </p:spPr>
      </p:pic>
      <p:sp>
        <p:nvSpPr>
          <p:cNvPr id="34" name="文字方塊 33">
            <a:extLst>
              <a:ext uri="{FF2B5EF4-FFF2-40B4-BE49-F238E27FC236}">
                <a16:creationId xmlns:a16="http://schemas.microsoft.com/office/drawing/2014/main" id="{316543EA-C7AD-4011-BDE3-A884AD97D354}"/>
              </a:ext>
            </a:extLst>
          </p:cNvPr>
          <p:cNvSpPr txBox="1"/>
          <p:nvPr/>
        </p:nvSpPr>
        <p:spPr>
          <a:xfrm>
            <a:off x="1391083" y="3027773"/>
            <a:ext cx="5275887" cy="326839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依據「溫室氣體排放量盤查登錄及查驗管理辦法」第</a:t>
            </a:r>
            <a:r>
              <a:rPr kumimoji="0" lang="en-US" altLang="zh-TW"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3</a:t>
            </a:r>
            <a:r>
              <a:rPr kumimoji="0" lang="zh-TW" altLang="en-US"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條規範，事業應以</a:t>
            </a:r>
            <a:r>
              <a:rPr kumimoji="0" lang="zh-TW" altLang="en-US" sz="2000" b="1" i="0" u="none" strike="noStrike" kern="1200" cap="none" spc="0" normalizeH="0" baseline="0" noProof="0" dirty="0">
                <a:ln>
                  <a:noFill/>
                </a:ln>
                <a:solidFill>
                  <a:srgbClr val="4472C4"/>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工廠登記證或商工登記</a:t>
            </a:r>
            <a:r>
              <a:rPr kumimoji="0" lang="zh-TW" altLang="en-US"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所登載之邊界辦理排放源之排放量盤查，假設事業同一工廠登記證下</a:t>
            </a:r>
            <a:r>
              <a:rPr kumimoji="0" lang="en-US" altLang="zh-TW"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a:t>
            </a:r>
            <a:r>
              <a:rPr kumimoji="0" lang="zh-TW" altLang="en-US"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廠及</a:t>
            </a:r>
            <a:r>
              <a:rPr kumimoji="0" lang="en-US" altLang="zh-TW"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B</a:t>
            </a:r>
            <a:r>
              <a:rPr kumimoji="0" lang="zh-TW" altLang="en-US"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廠各自含有管制編號，在申報時須以工廠登記證作為邊界並合併</a:t>
            </a:r>
            <a:r>
              <a:rPr kumimoji="0" lang="en-US" altLang="zh-TW"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a:t>
            </a:r>
            <a:r>
              <a:rPr kumimoji="0" lang="zh-TW" altLang="en-US"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廠及</a:t>
            </a:r>
            <a:r>
              <a:rPr kumimoji="0" lang="en-US" altLang="zh-TW"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B</a:t>
            </a:r>
            <a:r>
              <a:rPr kumimoji="0" lang="zh-TW" altLang="en-US"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廠之溫室氣體排放量進行申報。</a:t>
            </a:r>
            <a:endParaRPr kumimoji="0" lang="en-US" altLang="zh-TW"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1" name="矩形: 圓角 30">
            <a:extLst>
              <a:ext uri="{FF2B5EF4-FFF2-40B4-BE49-F238E27FC236}">
                <a16:creationId xmlns:a16="http://schemas.microsoft.com/office/drawing/2014/main" id="{3C15419F-BA9A-491B-B8BC-71AFC3FBB659}"/>
              </a:ext>
            </a:extLst>
          </p:cNvPr>
          <p:cNvSpPr/>
          <p:nvPr/>
        </p:nvSpPr>
        <p:spPr>
          <a:xfrm>
            <a:off x="6927303" y="3294569"/>
            <a:ext cx="3482352" cy="2514022"/>
          </a:xfrm>
          <a:prstGeom prst="roundRect">
            <a:avLst>
              <a:gd name="adj" fmla="val 10104"/>
            </a:avLst>
          </a:prstGeom>
          <a:noFill/>
          <a:ln w="28575">
            <a:solidFill>
              <a:srgbClr val="5CC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35" name="文字方塊 51">
            <a:extLst>
              <a:ext uri="{FF2B5EF4-FFF2-40B4-BE49-F238E27FC236}">
                <a16:creationId xmlns:a16="http://schemas.microsoft.com/office/drawing/2014/main" id="{0B6149D8-9DFA-4FD7-B693-612A841A035E}"/>
              </a:ext>
            </a:extLst>
          </p:cNvPr>
          <p:cNvSpPr txBox="1"/>
          <p:nvPr/>
        </p:nvSpPr>
        <p:spPr>
          <a:xfrm rot="10800000">
            <a:off x="7073250" y="3085496"/>
            <a:ext cx="3163691" cy="684000"/>
          </a:xfrm>
          <a:prstGeom prst="roundRect">
            <a:avLst/>
          </a:prstGeom>
          <a:solidFill>
            <a:srgbClr val="AFDDDD"/>
          </a:solid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36" name="矩形 35">
            <a:extLst>
              <a:ext uri="{FF2B5EF4-FFF2-40B4-BE49-F238E27FC236}">
                <a16:creationId xmlns:a16="http://schemas.microsoft.com/office/drawing/2014/main" id="{36BDFC14-ABD1-450D-B41A-0CF71CA2F010}"/>
              </a:ext>
            </a:extLst>
          </p:cNvPr>
          <p:cNvSpPr/>
          <p:nvPr/>
        </p:nvSpPr>
        <p:spPr>
          <a:xfrm>
            <a:off x="7261123" y="3124750"/>
            <a:ext cx="2787943" cy="646331"/>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事業</a:t>
            </a:r>
            <a:endPar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工廠登記號：</a:t>
            </a:r>
            <a:r>
              <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XXXXXXXX</a:t>
            </a:r>
            <a:endPar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7" name="Google Shape;1241;p41">
            <a:extLst>
              <a:ext uri="{FF2B5EF4-FFF2-40B4-BE49-F238E27FC236}">
                <a16:creationId xmlns:a16="http://schemas.microsoft.com/office/drawing/2014/main" id="{ACE05D24-4305-4BE8-BE12-9E71C97602CE}"/>
              </a:ext>
            </a:extLst>
          </p:cNvPr>
          <p:cNvSpPr>
            <a:spLocks noChangeAspect="1"/>
          </p:cNvSpPr>
          <p:nvPr/>
        </p:nvSpPr>
        <p:spPr>
          <a:xfrm>
            <a:off x="7168142" y="4064248"/>
            <a:ext cx="1410645" cy="1570081"/>
          </a:xfrm>
          <a:prstGeom prst="roundRect">
            <a:avLst/>
          </a:prstGeom>
          <a:solidFill>
            <a:schemeClr val="accent3">
              <a:lumMod val="60000"/>
              <a:lumOff val="40000"/>
            </a:schemeClr>
          </a:solidFill>
          <a:ln>
            <a:noFill/>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prstClr val="black"/>
              </a:buClr>
              <a:buSzPts val="1100"/>
              <a:buFont typeface="Arial"/>
              <a:buNone/>
              <a:tabLst/>
              <a:defRPr/>
            </a:pPr>
            <a:endParaRPr kumimoji="0" sz="20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sym typeface="Fira Sans Extra Condensed Medium"/>
            </a:endParaRPr>
          </a:p>
        </p:txBody>
      </p:sp>
      <p:sp>
        <p:nvSpPr>
          <p:cNvPr id="38" name="Google Shape;1244;p41">
            <a:extLst>
              <a:ext uri="{FF2B5EF4-FFF2-40B4-BE49-F238E27FC236}">
                <a16:creationId xmlns:a16="http://schemas.microsoft.com/office/drawing/2014/main" id="{D6289445-9D74-47C4-8430-BD1B1E22B951}"/>
              </a:ext>
            </a:extLst>
          </p:cNvPr>
          <p:cNvSpPr>
            <a:spLocks noChangeAspect="1"/>
          </p:cNvSpPr>
          <p:nvPr/>
        </p:nvSpPr>
        <p:spPr>
          <a:xfrm>
            <a:off x="7311771" y="4192319"/>
            <a:ext cx="669958" cy="683008"/>
          </a:xfrm>
          <a:prstGeom prst="ellipse">
            <a:avLst/>
          </a:prstGeom>
          <a:no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Times New Roman" panose="02020603050405020304" pitchFamily="18" charset="0"/>
              <a:ea typeface="微軟正黑體" panose="020B0604030504040204" pitchFamily="34" charset="-120"/>
              <a:cs typeface="Times New Roman" panose="02020603050405020304" pitchFamily="18" charset="0"/>
              <a:sym typeface="Fira Sans Extra Condensed Medium"/>
            </a:endParaRPr>
          </a:p>
        </p:txBody>
      </p:sp>
      <p:pic>
        <p:nvPicPr>
          <p:cNvPr id="39" name="圖片 38">
            <a:extLst>
              <a:ext uri="{FF2B5EF4-FFF2-40B4-BE49-F238E27FC236}">
                <a16:creationId xmlns:a16="http://schemas.microsoft.com/office/drawing/2014/main" id="{C1B53127-8D05-4BBA-BE8C-2DDF218BCDC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412265" y="4299979"/>
            <a:ext cx="468971" cy="477526"/>
          </a:xfrm>
          <a:prstGeom prst="rect">
            <a:avLst/>
          </a:prstGeom>
        </p:spPr>
      </p:pic>
      <p:sp>
        <p:nvSpPr>
          <p:cNvPr id="40" name="矩形 39">
            <a:extLst>
              <a:ext uri="{FF2B5EF4-FFF2-40B4-BE49-F238E27FC236}">
                <a16:creationId xmlns:a16="http://schemas.microsoft.com/office/drawing/2014/main" id="{70435065-5CB0-45C4-A848-109E5F41D1B0}"/>
              </a:ext>
            </a:extLst>
          </p:cNvPr>
          <p:cNvSpPr/>
          <p:nvPr/>
        </p:nvSpPr>
        <p:spPr>
          <a:xfrm>
            <a:off x="7224535" y="4987998"/>
            <a:ext cx="1338828" cy="646331"/>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管制編號：</a:t>
            </a:r>
            <a:endPar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XXXXXXX</a:t>
            </a:r>
          </a:p>
        </p:txBody>
      </p:sp>
      <p:sp>
        <p:nvSpPr>
          <p:cNvPr id="41" name="矩形 40">
            <a:extLst>
              <a:ext uri="{FF2B5EF4-FFF2-40B4-BE49-F238E27FC236}">
                <a16:creationId xmlns:a16="http://schemas.microsoft.com/office/drawing/2014/main" id="{04A4D727-685A-412D-B748-7D3A6728696A}"/>
              </a:ext>
            </a:extLst>
          </p:cNvPr>
          <p:cNvSpPr/>
          <p:nvPr/>
        </p:nvSpPr>
        <p:spPr>
          <a:xfrm>
            <a:off x="7942720" y="4349157"/>
            <a:ext cx="582211" cy="369332"/>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sym typeface="Fira Sans Extra Condensed Medium"/>
              </a:rPr>
              <a:t>A</a:t>
            </a: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sym typeface="Fira Sans Extra Condensed Medium"/>
              </a:rPr>
              <a:t>廠</a:t>
            </a:r>
            <a:endPar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sp>
        <p:nvSpPr>
          <p:cNvPr id="46" name="Google Shape;1241;p41">
            <a:extLst>
              <a:ext uri="{FF2B5EF4-FFF2-40B4-BE49-F238E27FC236}">
                <a16:creationId xmlns:a16="http://schemas.microsoft.com/office/drawing/2014/main" id="{0B0D53DA-523B-4FBF-8926-783ACB7F5E12}"/>
              </a:ext>
            </a:extLst>
          </p:cNvPr>
          <p:cNvSpPr>
            <a:spLocks noChangeAspect="1"/>
          </p:cNvSpPr>
          <p:nvPr/>
        </p:nvSpPr>
        <p:spPr>
          <a:xfrm>
            <a:off x="8788898" y="4064248"/>
            <a:ext cx="1410645" cy="1570081"/>
          </a:xfrm>
          <a:prstGeom prst="roundRect">
            <a:avLst/>
          </a:prstGeom>
          <a:solidFill>
            <a:schemeClr val="accent3">
              <a:lumMod val="60000"/>
              <a:lumOff val="40000"/>
            </a:schemeClr>
          </a:solidFill>
          <a:ln>
            <a:noFill/>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prstClr val="black"/>
              </a:buClr>
              <a:buSzPts val="1100"/>
              <a:buFont typeface="Arial"/>
              <a:buNone/>
              <a:tabLst/>
              <a:defRPr/>
            </a:pPr>
            <a:endParaRPr kumimoji="0" sz="20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sym typeface="Fira Sans Extra Condensed Medium"/>
            </a:endParaRPr>
          </a:p>
        </p:txBody>
      </p:sp>
      <p:sp>
        <p:nvSpPr>
          <p:cNvPr id="47" name="Google Shape;1244;p41">
            <a:extLst>
              <a:ext uri="{FF2B5EF4-FFF2-40B4-BE49-F238E27FC236}">
                <a16:creationId xmlns:a16="http://schemas.microsoft.com/office/drawing/2014/main" id="{1AD406C9-AD99-444A-9BB8-AAC09B035E32}"/>
              </a:ext>
            </a:extLst>
          </p:cNvPr>
          <p:cNvSpPr>
            <a:spLocks noChangeAspect="1"/>
          </p:cNvSpPr>
          <p:nvPr/>
        </p:nvSpPr>
        <p:spPr>
          <a:xfrm>
            <a:off x="8932527" y="4192319"/>
            <a:ext cx="669958" cy="683008"/>
          </a:xfrm>
          <a:prstGeom prst="ellipse">
            <a:avLst/>
          </a:prstGeom>
          <a:no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Times New Roman" panose="02020603050405020304" pitchFamily="18" charset="0"/>
              <a:ea typeface="微軟正黑體" panose="020B0604030504040204" pitchFamily="34" charset="-120"/>
              <a:cs typeface="Times New Roman" panose="02020603050405020304" pitchFamily="18" charset="0"/>
              <a:sym typeface="Fira Sans Extra Condensed Medium"/>
            </a:endParaRPr>
          </a:p>
        </p:txBody>
      </p:sp>
      <p:pic>
        <p:nvPicPr>
          <p:cNvPr id="48" name="圖片 47">
            <a:extLst>
              <a:ext uri="{FF2B5EF4-FFF2-40B4-BE49-F238E27FC236}">
                <a16:creationId xmlns:a16="http://schemas.microsoft.com/office/drawing/2014/main" id="{B9200C8F-12A2-4C21-8AA7-4B89D560720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33021" y="4299979"/>
            <a:ext cx="468971" cy="477526"/>
          </a:xfrm>
          <a:prstGeom prst="rect">
            <a:avLst/>
          </a:prstGeom>
        </p:spPr>
      </p:pic>
      <p:sp>
        <p:nvSpPr>
          <p:cNvPr id="49" name="矩形 48">
            <a:extLst>
              <a:ext uri="{FF2B5EF4-FFF2-40B4-BE49-F238E27FC236}">
                <a16:creationId xmlns:a16="http://schemas.microsoft.com/office/drawing/2014/main" id="{9B1C13A4-E119-40A9-8310-2A2A0F8A98E6}"/>
              </a:ext>
            </a:extLst>
          </p:cNvPr>
          <p:cNvSpPr/>
          <p:nvPr/>
        </p:nvSpPr>
        <p:spPr>
          <a:xfrm>
            <a:off x="8845291" y="4987998"/>
            <a:ext cx="1338828" cy="646331"/>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管制編號：</a:t>
            </a:r>
            <a:endPar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XXXXXXX</a:t>
            </a:r>
            <a:endPar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50" name="矩形 49">
            <a:extLst>
              <a:ext uri="{FF2B5EF4-FFF2-40B4-BE49-F238E27FC236}">
                <a16:creationId xmlns:a16="http://schemas.microsoft.com/office/drawing/2014/main" id="{6170D4A1-1918-4DC3-A1F9-419E1AA57A66}"/>
              </a:ext>
            </a:extLst>
          </p:cNvPr>
          <p:cNvSpPr/>
          <p:nvPr/>
        </p:nvSpPr>
        <p:spPr>
          <a:xfrm>
            <a:off x="9563476" y="4349157"/>
            <a:ext cx="569387" cy="369332"/>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sym typeface="Fira Sans Extra Condensed Medium"/>
              </a:rPr>
              <a:t>B</a:t>
            </a: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sym typeface="Fira Sans Extra Condensed Medium"/>
              </a:rPr>
              <a:t>廠</a:t>
            </a:r>
            <a:endPar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9195799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投影片編號版面配置區 8">
            <a:extLst>
              <a:ext uri="{FF2B5EF4-FFF2-40B4-BE49-F238E27FC236}">
                <a16:creationId xmlns:a16="http://schemas.microsoft.com/office/drawing/2014/main" id="{3378FF72-5123-5990-579A-5A1A292D5B93}"/>
              </a:ext>
            </a:extLst>
          </p:cNvPr>
          <p:cNvSpPr txBox="1">
            <a:spLocks/>
          </p:cNvSpPr>
          <p:nvPr/>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01CC4-3E67-4728-A622-C7FB40383D11}" type="slidenum">
              <a:rPr kumimoji="0" lang="zh-TW" altLang="en-US" sz="1600" b="0" i="0" u="none" strike="noStrike" kern="1200" cap="none" spc="0" normalizeH="0" baseline="0" noProof="0" smtClean="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zh-TW" altLang="en-US" sz="16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endParaRPr>
          </a:p>
        </p:txBody>
      </p:sp>
      <p:sp>
        <p:nvSpPr>
          <p:cNvPr id="7" name="文字方塊 6">
            <a:extLst>
              <a:ext uri="{FF2B5EF4-FFF2-40B4-BE49-F238E27FC236}">
                <a16:creationId xmlns:a16="http://schemas.microsoft.com/office/drawing/2014/main" id="{F70C26D7-D47A-4DB0-8574-5648EED3F8A5}"/>
              </a:ext>
            </a:extLst>
          </p:cNvPr>
          <p:cNvSpPr txBox="1"/>
          <p:nvPr/>
        </p:nvSpPr>
        <p:spPr>
          <a:xfrm>
            <a:off x="0" y="242008"/>
            <a:ext cx="12192000" cy="830997"/>
          </a:xfrm>
          <a:prstGeom prst="rect">
            <a:avLst/>
          </a:prstGeom>
          <a:noFill/>
        </p:spPr>
        <p:txBody>
          <a:bodyPr wrap="square" rtlCol="0">
            <a:spAutoFit/>
          </a:bodyPr>
          <a:lstStyle/>
          <a:p>
            <a:pPr lvl="0" algn="ctr"/>
            <a:r>
              <a:rPr lang="en-US" altLang="zh-TW" sz="4800" b="1" dirty="0">
                <a:solidFill>
                  <a:prstClr val="black">
                    <a:lumMod val="65000"/>
                    <a:lumOff val="35000"/>
                  </a:prstClr>
                </a:solidFill>
                <a:latin typeface="微軟正黑體" panose="020B0604030504040204" pitchFamily="34" charset="-120"/>
                <a:ea typeface="微軟正黑體" panose="020B0604030504040204" pitchFamily="34" charset="-120"/>
              </a:rPr>
              <a:t>QA</a:t>
            </a:r>
            <a:r>
              <a:rPr kumimoji="0" lang="en-US" altLang="zh-TW" sz="4800" b="1"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rPr>
              <a:t>-</a:t>
            </a:r>
            <a:r>
              <a:rPr kumimoji="0" lang="zh-TW" altLang="en-US" sz="4800" b="1"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rPr>
              <a:t>盤查邊界</a:t>
            </a:r>
          </a:p>
        </p:txBody>
      </p:sp>
      <p:sp>
        <p:nvSpPr>
          <p:cNvPr id="8" name="文字方塊 7">
            <a:extLst>
              <a:ext uri="{FF2B5EF4-FFF2-40B4-BE49-F238E27FC236}">
                <a16:creationId xmlns:a16="http://schemas.microsoft.com/office/drawing/2014/main" id="{5AC475D5-E389-476E-8B28-65D0BE4114E8}"/>
              </a:ext>
            </a:extLst>
          </p:cNvPr>
          <p:cNvSpPr txBox="1"/>
          <p:nvPr/>
        </p:nvSpPr>
        <p:spPr>
          <a:xfrm>
            <a:off x="1849634" y="1497497"/>
            <a:ext cx="9056491" cy="168770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事業廠內有部分廠區租賃給其他公司當作倉庫，倉庫內排放源要納入盤查範圍嗎？廠辦大樓</a:t>
            </a:r>
            <a:r>
              <a:rPr kumimoji="0" lang="en-US" altLang="zh-TW" sz="2400" b="1"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a:t>
            </a:r>
            <a:r>
              <a:rPr kumimoji="0" lang="zh-TW" altLang="en-US" sz="2400" b="1"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樓設有便利商店，便利商店的用電量要納入計算嗎？</a:t>
            </a:r>
            <a:endParaRPr kumimoji="0" lang="en-US" altLang="zh-TW" sz="24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20" name="圖片 19">
            <a:extLst>
              <a:ext uri="{FF2B5EF4-FFF2-40B4-BE49-F238E27FC236}">
                <a16:creationId xmlns:a16="http://schemas.microsoft.com/office/drawing/2014/main" id="{4CD5CCAE-7CCD-4BC3-BCCC-EE9572D3C8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556" y="1385697"/>
            <a:ext cx="830997" cy="830997"/>
          </a:xfrm>
          <a:prstGeom prst="rect">
            <a:avLst/>
          </a:prstGeom>
        </p:spPr>
      </p:pic>
      <p:sp>
        <p:nvSpPr>
          <p:cNvPr id="21" name="矩形: 圓角 20">
            <a:extLst>
              <a:ext uri="{FF2B5EF4-FFF2-40B4-BE49-F238E27FC236}">
                <a16:creationId xmlns:a16="http://schemas.microsoft.com/office/drawing/2014/main" id="{A8EEB0E0-F1D0-4FAE-96F8-0E414756A4DC}"/>
              </a:ext>
            </a:extLst>
          </p:cNvPr>
          <p:cNvSpPr/>
          <p:nvPr/>
        </p:nvSpPr>
        <p:spPr>
          <a:xfrm>
            <a:off x="1526628" y="3754652"/>
            <a:ext cx="3482352" cy="2514022"/>
          </a:xfrm>
          <a:prstGeom prst="roundRect">
            <a:avLst>
              <a:gd name="adj" fmla="val 10104"/>
            </a:avLst>
          </a:prstGeom>
          <a:noFill/>
          <a:ln w="28575">
            <a:solidFill>
              <a:srgbClr val="5CC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23" name="文字方塊 51">
            <a:extLst>
              <a:ext uri="{FF2B5EF4-FFF2-40B4-BE49-F238E27FC236}">
                <a16:creationId xmlns:a16="http://schemas.microsoft.com/office/drawing/2014/main" id="{4A990BA6-8F04-4393-B46C-01CB68E4E92A}"/>
              </a:ext>
            </a:extLst>
          </p:cNvPr>
          <p:cNvSpPr txBox="1"/>
          <p:nvPr/>
        </p:nvSpPr>
        <p:spPr>
          <a:xfrm rot="10800000">
            <a:off x="1938291" y="3545579"/>
            <a:ext cx="2659026" cy="684000"/>
          </a:xfrm>
          <a:prstGeom prst="roundRect">
            <a:avLst/>
          </a:prstGeom>
          <a:solidFill>
            <a:srgbClr val="AFDDDD"/>
          </a:solid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4" name="矩形 23">
            <a:extLst>
              <a:ext uri="{FF2B5EF4-FFF2-40B4-BE49-F238E27FC236}">
                <a16:creationId xmlns:a16="http://schemas.microsoft.com/office/drawing/2014/main" id="{8B267430-5EF6-4D70-8F0D-B9642D208BAC}"/>
              </a:ext>
            </a:extLst>
          </p:cNvPr>
          <p:cNvSpPr/>
          <p:nvPr/>
        </p:nvSpPr>
        <p:spPr>
          <a:xfrm>
            <a:off x="1933756" y="3564926"/>
            <a:ext cx="2672526" cy="646331"/>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事業</a:t>
            </a:r>
            <a:endPar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工廠登記號：</a:t>
            </a:r>
            <a:r>
              <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12345678</a:t>
            </a:r>
            <a:endPar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5" name="Google Shape;1241;p41">
            <a:extLst>
              <a:ext uri="{FF2B5EF4-FFF2-40B4-BE49-F238E27FC236}">
                <a16:creationId xmlns:a16="http://schemas.microsoft.com/office/drawing/2014/main" id="{620E6D00-7F4C-4095-AA2A-D8B869675CFA}"/>
              </a:ext>
            </a:extLst>
          </p:cNvPr>
          <p:cNvSpPr>
            <a:spLocks noChangeAspect="1"/>
          </p:cNvSpPr>
          <p:nvPr/>
        </p:nvSpPr>
        <p:spPr>
          <a:xfrm>
            <a:off x="1767467" y="4524331"/>
            <a:ext cx="1410645" cy="1570081"/>
          </a:xfrm>
          <a:prstGeom prst="roundRect">
            <a:avLst/>
          </a:prstGeom>
          <a:solidFill>
            <a:schemeClr val="accent3">
              <a:lumMod val="60000"/>
              <a:lumOff val="40000"/>
            </a:schemeClr>
          </a:solidFill>
          <a:ln>
            <a:noFill/>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prstClr val="black"/>
              </a:buClr>
              <a:buSzPts val="1100"/>
              <a:buFont typeface="Arial"/>
              <a:buNone/>
              <a:tabLst/>
              <a:defRPr/>
            </a:pPr>
            <a:endParaRPr kumimoji="0" sz="20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sym typeface="Fira Sans Extra Condensed Medium"/>
            </a:endParaRPr>
          </a:p>
        </p:txBody>
      </p:sp>
      <p:sp>
        <p:nvSpPr>
          <p:cNvPr id="26" name="Google Shape;1244;p41">
            <a:extLst>
              <a:ext uri="{FF2B5EF4-FFF2-40B4-BE49-F238E27FC236}">
                <a16:creationId xmlns:a16="http://schemas.microsoft.com/office/drawing/2014/main" id="{80238922-9CC9-4781-87DC-653C9ACC094E}"/>
              </a:ext>
            </a:extLst>
          </p:cNvPr>
          <p:cNvSpPr>
            <a:spLocks noChangeAspect="1"/>
          </p:cNvSpPr>
          <p:nvPr/>
        </p:nvSpPr>
        <p:spPr>
          <a:xfrm>
            <a:off x="1911096" y="4652402"/>
            <a:ext cx="669958" cy="683008"/>
          </a:xfrm>
          <a:prstGeom prst="ellipse">
            <a:avLst/>
          </a:prstGeom>
          <a:no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Times New Roman" panose="02020603050405020304" pitchFamily="18" charset="0"/>
              <a:ea typeface="微軟正黑體" panose="020B0604030504040204" pitchFamily="34" charset="-120"/>
              <a:cs typeface="Times New Roman" panose="02020603050405020304" pitchFamily="18" charset="0"/>
              <a:sym typeface="Fira Sans Extra Condensed Medium"/>
            </a:endParaRPr>
          </a:p>
        </p:txBody>
      </p:sp>
      <p:pic>
        <p:nvPicPr>
          <p:cNvPr id="27" name="圖片 26">
            <a:extLst>
              <a:ext uri="{FF2B5EF4-FFF2-40B4-BE49-F238E27FC236}">
                <a16:creationId xmlns:a16="http://schemas.microsoft.com/office/drawing/2014/main" id="{FD755940-A278-4FB6-A625-10BAB60171F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011590" y="4760062"/>
            <a:ext cx="468971" cy="477526"/>
          </a:xfrm>
          <a:prstGeom prst="rect">
            <a:avLst/>
          </a:prstGeom>
        </p:spPr>
      </p:pic>
      <p:sp>
        <p:nvSpPr>
          <p:cNvPr id="28" name="矩形 27">
            <a:extLst>
              <a:ext uri="{FF2B5EF4-FFF2-40B4-BE49-F238E27FC236}">
                <a16:creationId xmlns:a16="http://schemas.microsoft.com/office/drawing/2014/main" id="{868B7674-B6F4-4029-AB65-053655E697B2}"/>
              </a:ext>
            </a:extLst>
          </p:cNvPr>
          <p:cNvSpPr/>
          <p:nvPr/>
        </p:nvSpPr>
        <p:spPr>
          <a:xfrm>
            <a:off x="1823860" y="5448081"/>
            <a:ext cx="1338828" cy="646331"/>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4472C4"/>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僅租賃廠區</a:t>
            </a:r>
            <a:endParaRPr kumimoji="0" lang="en-US" altLang="zh-TW" sz="1800" b="1" i="0" u="none" strike="noStrike" kern="1200" cap="none" spc="0" normalizeH="0" baseline="0" noProof="0" dirty="0">
              <a:ln>
                <a:noFill/>
              </a:ln>
              <a:solidFill>
                <a:srgbClr val="4472C4"/>
              </a:solidFill>
              <a:effectLst/>
              <a:uLnTx/>
              <a:uFillTx/>
              <a:latin typeface="Times New Roman" panose="02020603050405020304" pitchFamily="18" charset="0"/>
              <a:ea typeface="微軟正黑體" panose="020B0604030504040204" pitchFamily="34" charset="-12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4472C4"/>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或代操作</a:t>
            </a:r>
          </a:p>
        </p:txBody>
      </p:sp>
      <p:sp>
        <p:nvSpPr>
          <p:cNvPr id="33" name="矩形 32">
            <a:extLst>
              <a:ext uri="{FF2B5EF4-FFF2-40B4-BE49-F238E27FC236}">
                <a16:creationId xmlns:a16="http://schemas.microsoft.com/office/drawing/2014/main" id="{B9878F5B-2FDB-447E-AF94-166953641056}"/>
              </a:ext>
            </a:extLst>
          </p:cNvPr>
          <p:cNvSpPr/>
          <p:nvPr/>
        </p:nvSpPr>
        <p:spPr>
          <a:xfrm>
            <a:off x="2542045" y="4809240"/>
            <a:ext cx="646331" cy="369332"/>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sym typeface="Fira Sans Extra Condensed Medium"/>
              </a:rPr>
              <a:t>小廠</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2" name="群組 1">
            <a:extLst>
              <a:ext uri="{FF2B5EF4-FFF2-40B4-BE49-F238E27FC236}">
                <a16:creationId xmlns:a16="http://schemas.microsoft.com/office/drawing/2014/main" id="{F7248B3B-0229-4AFE-AAAA-ABE91BE63073}"/>
              </a:ext>
            </a:extLst>
          </p:cNvPr>
          <p:cNvGrpSpPr/>
          <p:nvPr/>
        </p:nvGrpSpPr>
        <p:grpSpPr>
          <a:xfrm>
            <a:off x="3801479" y="5278358"/>
            <a:ext cx="1116445" cy="926277"/>
            <a:chOff x="6868529" y="4881155"/>
            <a:chExt cx="1116445" cy="926277"/>
          </a:xfrm>
        </p:grpSpPr>
        <p:sp>
          <p:nvSpPr>
            <p:cNvPr id="32" name="Google Shape;1241;p41">
              <a:extLst>
                <a:ext uri="{FF2B5EF4-FFF2-40B4-BE49-F238E27FC236}">
                  <a16:creationId xmlns:a16="http://schemas.microsoft.com/office/drawing/2014/main" id="{FC82B1CD-D895-414B-8BDE-4AC986709D17}"/>
                </a:ext>
              </a:extLst>
            </p:cNvPr>
            <p:cNvSpPr>
              <a:spLocks noChangeAspect="1"/>
            </p:cNvSpPr>
            <p:nvPr/>
          </p:nvSpPr>
          <p:spPr>
            <a:xfrm>
              <a:off x="6868529" y="4881155"/>
              <a:ext cx="1116445" cy="926277"/>
            </a:xfrm>
            <a:prstGeom prst="roundRect">
              <a:avLst/>
            </a:prstGeom>
            <a:solidFill>
              <a:srgbClr val="4BBFDB"/>
            </a:solidFill>
            <a:ln>
              <a:noFill/>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prstClr val="black"/>
                </a:buClr>
                <a:buSzPts val="1100"/>
                <a:buFont typeface="Arial"/>
                <a:buNone/>
                <a:tabLst/>
                <a:defRPr/>
              </a:pPr>
              <a:endParaRPr kumimoji="0" sz="20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sym typeface="Fira Sans Extra Condensed Medium"/>
              </a:endParaRPr>
            </a:p>
          </p:txBody>
        </p:sp>
        <p:sp>
          <p:nvSpPr>
            <p:cNvPr id="29" name="矩形 28">
              <a:extLst>
                <a:ext uri="{FF2B5EF4-FFF2-40B4-BE49-F238E27FC236}">
                  <a16:creationId xmlns:a16="http://schemas.microsoft.com/office/drawing/2014/main" id="{C4592888-D866-41E5-8785-CDF9E6121BA9}"/>
                </a:ext>
              </a:extLst>
            </p:cNvPr>
            <p:cNvSpPr/>
            <p:nvPr/>
          </p:nvSpPr>
          <p:spPr>
            <a:xfrm>
              <a:off x="6876978" y="4940039"/>
              <a:ext cx="1107996" cy="369332"/>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prstClr val="black"/>
                  </a:solidFill>
                  <a:effectLst/>
                  <a:uLnTx/>
                  <a:uFillTx/>
                  <a:latin typeface="Times New Roman" panose="02020603050405020304" pitchFamily="18" charset="0"/>
                  <a:ea typeface="微軟正黑體" panose="020B0604030504040204" pitchFamily="34" charset="-120"/>
                  <a:cs typeface="Times New Roman" panose="02020603050405020304" pitchFamily="18" charset="0"/>
                  <a:sym typeface="Fira Sans Extra Condensed Medium"/>
                </a:rPr>
                <a:t>便利商店</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30" name="圖形 29">
              <a:extLst>
                <a:ext uri="{FF2B5EF4-FFF2-40B4-BE49-F238E27FC236}">
                  <a16:creationId xmlns:a16="http://schemas.microsoft.com/office/drawing/2014/main" id="{97B1934D-B98B-42E4-8168-2FA8019BAD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37311" y="5268472"/>
              <a:ext cx="587330" cy="538960"/>
            </a:xfrm>
            <a:prstGeom prst="rect">
              <a:avLst/>
            </a:prstGeom>
          </p:spPr>
        </p:pic>
      </p:grpSp>
      <p:sp>
        <p:nvSpPr>
          <p:cNvPr id="34" name="文字方塊 33">
            <a:extLst>
              <a:ext uri="{FF2B5EF4-FFF2-40B4-BE49-F238E27FC236}">
                <a16:creationId xmlns:a16="http://schemas.microsoft.com/office/drawing/2014/main" id="{316543EA-C7AD-4011-BDE3-A884AD97D354}"/>
              </a:ext>
            </a:extLst>
          </p:cNvPr>
          <p:cNvSpPr txBox="1"/>
          <p:nvPr/>
        </p:nvSpPr>
        <p:spPr>
          <a:xfrm>
            <a:off x="5420642" y="3314998"/>
            <a:ext cx="6179941" cy="3268395"/>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p"/>
              <a:tabLst/>
              <a:defRPr/>
            </a:pPr>
            <a:r>
              <a:rPr kumimoji="0" lang="zh-TW" altLang="en-US" sz="2000" b="1"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法規：</a:t>
            </a:r>
            <a:r>
              <a:rPr kumimoji="0" lang="zh-TW" altLang="en-US"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管理辦法第</a:t>
            </a:r>
            <a:r>
              <a:rPr kumimoji="0" lang="en-US" altLang="zh-TW"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3</a:t>
            </a:r>
            <a:r>
              <a:rPr kumimoji="0" lang="zh-TW" altLang="en-US"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條規定盤查邊界為</a:t>
            </a:r>
            <a:r>
              <a:rPr kumimoji="0" lang="zh-TW" altLang="en-US" sz="2000" b="1" i="0" u="none" strike="noStrike" kern="1200" cap="none" spc="0" normalizeH="0" baseline="0" noProof="0" dirty="0">
                <a:ln>
                  <a:noFill/>
                </a:ln>
                <a:solidFill>
                  <a:srgbClr val="4472C4"/>
                </a:solidFill>
                <a:effectLst/>
                <a:uLnTx/>
                <a:uFillTx/>
                <a:latin typeface="微軟正黑體" panose="020B0604030504040204" pitchFamily="34" charset="-120"/>
                <a:ea typeface="微軟正黑體" panose="020B0604030504040204" pitchFamily="34" charset="-120"/>
              </a:rPr>
              <a:t>目的事業主管機關核准設立、登記或營運</a:t>
            </a:r>
            <a:r>
              <a:rPr kumimoji="0" lang="zh-TW" altLang="en-US" sz="2000" b="0" i="0" u="none" strike="noStrike" kern="1200" cap="none" spc="0" normalizeH="0" baseline="0" noProof="0" dirty="0">
                <a:ln>
                  <a:noFill/>
                </a:ln>
                <a:solidFill>
                  <a:srgbClr val="E7E6E6">
                    <a:lumMod val="25000"/>
                  </a:srgbClr>
                </a:solidFill>
                <a:effectLst/>
                <a:uLnTx/>
                <a:uFillTx/>
                <a:latin typeface="微軟正黑體" panose="020B0604030504040204" pitchFamily="34" charset="-120"/>
                <a:ea typeface="微軟正黑體" panose="020B0604030504040204" pitchFamily="34" charset="-120"/>
              </a:rPr>
              <a:t>之邊界</a:t>
            </a:r>
            <a:endParaRPr kumimoji="0" lang="en-US" altLang="zh-TW" sz="2000" b="0" i="0" u="none" strike="noStrike" kern="1200" cap="none" spc="0" normalizeH="0" baseline="0" noProof="0" dirty="0">
              <a:ln>
                <a:noFill/>
              </a:ln>
              <a:solidFill>
                <a:srgbClr val="E7E6E6">
                  <a:lumMod val="25000"/>
                </a:srgbClr>
              </a:solidFill>
              <a:effectLst/>
              <a:uLnTx/>
              <a:uFillTx/>
              <a:latin typeface="微軟正黑體" panose="020B0604030504040204" pitchFamily="34" charset="-120"/>
              <a:ea typeface="微軟正黑體" panose="020B0604030504040204" pitchFamily="34" charset="-120"/>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p"/>
              <a:tabLst/>
              <a:defRPr/>
            </a:pPr>
            <a:r>
              <a:rPr kumimoji="0" lang="zh-TW" altLang="en-US" sz="2000" b="1" i="0" u="none" strike="noStrike" kern="1200" cap="none" spc="0" normalizeH="0" baseline="0" noProof="0" dirty="0">
                <a:ln>
                  <a:noFill/>
                </a:ln>
                <a:solidFill>
                  <a:srgbClr val="E7E6E6">
                    <a:lumMod val="25000"/>
                  </a:srgb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解析：</a:t>
            </a:r>
            <a:endParaRPr kumimoji="0" lang="en-US" altLang="zh-TW" sz="2000" b="1"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627063" marR="0" lvl="1" indent="-269875" algn="just" defTabSz="914400" rtl="0" eaLnBrk="1" fontAlgn="auto" latinLnBrk="0" hangingPunct="1">
              <a:lnSpc>
                <a:spcPct val="150000"/>
              </a:lnSpc>
              <a:spcBef>
                <a:spcPts val="0"/>
              </a:spcBef>
              <a:spcAft>
                <a:spcPts val="0"/>
              </a:spcAft>
              <a:buClrTx/>
              <a:buSzTx/>
              <a:buFont typeface="+mj-lt"/>
              <a:buAutoNum type="arabicPeriod"/>
              <a:tabLst/>
              <a:defRPr/>
            </a:pPr>
            <a:r>
              <a:rPr kumimoji="0" lang="zh-TW" altLang="en-US"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其他公司租賃倉庫區域，沒有廠登及其他登記證明，應納入事業盤查範圍。</a:t>
            </a:r>
            <a:endParaRPr kumimoji="0" lang="en-US" altLang="zh-TW"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627063" marR="0" lvl="1" indent="-269875" algn="just" defTabSz="914400" rtl="0" eaLnBrk="1" fontAlgn="auto" latinLnBrk="0" hangingPunct="1">
              <a:lnSpc>
                <a:spcPct val="150000"/>
              </a:lnSpc>
              <a:spcBef>
                <a:spcPts val="0"/>
              </a:spcBef>
              <a:spcAft>
                <a:spcPts val="0"/>
              </a:spcAft>
              <a:buClrTx/>
              <a:buSzTx/>
              <a:buFont typeface="+mj-lt"/>
              <a:buAutoNum type="arabicPeriod"/>
              <a:tabLst/>
              <a:defRPr/>
            </a:pPr>
            <a:r>
              <a:rPr kumimoji="0" lang="zh-TW" altLang="en-US"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廠辦大樓</a:t>
            </a:r>
            <a:r>
              <a:rPr kumimoji="0" lang="en-US" altLang="zh-TW"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a:t>
            </a:r>
            <a:r>
              <a:rPr kumimoji="0" lang="zh-TW" altLang="en-US"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樓便利商店，有商業登記，可不必納入盤查範圍。</a:t>
            </a:r>
            <a:endParaRPr kumimoji="0" lang="en-US" altLang="zh-TW"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6752433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投影片編號版面配置區 8">
            <a:extLst>
              <a:ext uri="{FF2B5EF4-FFF2-40B4-BE49-F238E27FC236}">
                <a16:creationId xmlns:a16="http://schemas.microsoft.com/office/drawing/2014/main" id="{3378FF72-5123-5990-579A-5A1A292D5B93}"/>
              </a:ext>
            </a:extLst>
          </p:cNvPr>
          <p:cNvSpPr txBox="1">
            <a:spLocks/>
          </p:cNvSpPr>
          <p:nvPr/>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01CC4-3E67-4728-A622-C7FB40383D11}" type="slidenum">
              <a:rPr kumimoji="0" lang="zh-TW" altLang="en-US" sz="1600" b="0" i="0" u="none" strike="noStrike" kern="1200" cap="none" spc="0" normalizeH="0" baseline="0" noProof="0" smtClean="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zh-TW" altLang="en-US" sz="16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endParaRPr>
          </a:p>
        </p:txBody>
      </p:sp>
      <p:sp>
        <p:nvSpPr>
          <p:cNvPr id="7" name="文字方塊 6">
            <a:extLst>
              <a:ext uri="{FF2B5EF4-FFF2-40B4-BE49-F238E27FC236}">
                <a16:creationId xmlns:a16="http://schemas.microsoft.com/office/drawing/2014/main" id="{F70C26D7-D47A-4DB0-8574-5648EED3F8A5}"/>
              </a:ext>
            </a:extLst>
          </p:cNvPr>
          <p:cNvSpPr txBox="1"/>
          <p:nvPr/>
        </p:nvSpPr>
        <p:spPr>
          <a:xfrm>
            <a:off x="0" y="242008"/>
            <a:ext cx="12192000" cy="830997"/>
          </a:xfrm>
          <a:prstGeom prst="rect">
            <a:avLst/>
          </a:prstGeom>
          <a:noFill/>
        </p:spPr>
        <p:txBody>
          <a:bodyPr wrap="square" rtlCol="0">
            <a:spAutoFit/>
          </a:bodyPr>
          <a:lstStyle/>
          <a:p>
            <a:pPr lvl="0" algn="ctr"/>
            <a:r>
              <a:rPr lang="en-US" altLang="zh-TW" sz="4800" b="1" dirty="0">
                <a:solidFill>
                  <a:prstClr val="black">
                    <a:lumMod val="65000"/>
                    <a:lumOff val="35000"/>
                  </a:prstClr>
                </a:solidFill>
                <a:latin typeface="微軟正黑體" panose="020B0604030504040204" pitchFamily="34" charset="-120"/>
                <a:ea typeface="微軟正黑體" panose="020B0604030504040204" pitchFamily="34" charset="-120"/>
              </a:rPr>
              <a:t>QA</a:t>
            </a:r>
            <a:r>
              <a:rPr kumimoji="0" lang="en-US" altLang="zh-TW" sz="4800" b="1"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rPr>
              <a:t>-</a:t>
            </a:r>
            <a:r>
              <a:rPr kumimoji="0" lang="zh-TW" altLang="en-US" sz="4800" b="1"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rPr>
              <a:t>排放源鑑別</a:t>
            </a:r>
          </a:p>
        </p:txBody>
      </p:sp>
      <p:sp>
        <p:nvSpPr>
          <p:cNvPr id="8" name="文字方塊 7">
            <a:extLst>
              <a:ext uri="{FF2B5EF4-FFF2-40B4-BE49-F238E27FC236}">
                <a16:creationId xmlns:a16="http://schemas.microsoft.com/office/drawing/2014/main" id="{5AC475D5-E389-476E-8B28-65D0BE4114E8}"/>
              </a:ext>
            </a:extLst>
          </p:cNvPr>
          <p:cNvSpPr txBox="1"/>
          <p:nvPr/>
        </p:nvSpPr>
        <p:spPr>
          <a:xfrm>
            <a:off x="1849634" y="1497497"/>
            <a:ext cx="9056491" cy="113370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若排放源中製程較為複雜，是否可多個排放源之活動數據使用量合併登錄</a:t>
            </a:r>
            <a:r>
              <a:rPr lang="zh-TW" altLang="en-US" sz="2400" b="1" dirty="0">
                <a:solidFill>
                  <a:prstClr val="black">
                    <a:lumMod val="65000"/>
                    <a:lumOff val="35000"/>
                  </a:prstClr>
                </a:solidFill>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24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20" name="圖片 19">
            <a:extLst>
              <a:ext uri="{FF2B5EF4-FFF2-40B4-BE49-F238E27FC236}">
                <a16:creationId xmlns:a16="http://schemas.microsoft.com/office/drawing/2014/main" id="{4CD5CCAE-7CCD-4BC3-BCCC-EE9572D3C8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556" y="1385697"/>
            <a:ext cx="830997" cy="830997"/>
          </a:xfrm>
          <a:prstGeom prst="rect">
            <a:avLst/>
          </a:prstGeom>
        </p:spPr>
      </p:pic>
      <p:sp>
        <p:nvSpPr>
          <p:cNvPr id="34" name="文字方塊 33">
            <a:extLst>
              <a:ext uri="{FF2B5EF4-FFF2-40B4-BE49-F238E27FC236}">
                <a16:creationId xmlns:a16="http://schemas.microsoft.com/office/drawing/2014/main" id="{316543EA-C7AD-4011-BDE3-A884AD97D354}"/>
              </a:ext>
            </a:extLst>
          </p:cNvPr>
          <p:cNvSpPr txBox="1"/>
          <p:nvPr/>
        </p:nvSpPr>
        <p:spPr>
          <a:xfrm>
            <a:off x="1078619" y="2776277"/>
            <a:ext cx="4047546" cy="326839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活動數據需細分至</a:t>
            </a:r>
            <a:r>
              <a:rPr kumimoji="0" lang="zh-TW" altLang="en-US" sz="2000" b="1" i="0" u="none" strike="noStrike" kern="1200" cap="none" spc="0" normalizeH="0" baseline="0" noProof="0" dirty="0">
                <a:ln>
                  <a:noFill/>
                </a:ln>
                <a:solidFill>
                  <a:srgbClr val="4472C4"/>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設備層級</a:t>
            </a:r>
            <a:r>
              <a:rPr kumimoji="0" lang="zh-TW" altLang="en-US"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（即排放源），倘事業確實無法細分至設備層級，可合併登錄多個排放源，但應於排放量清冊、盤查報告書中加以說明，並在登錄事業溫室氣體排放量資訊平台時加註說明於備註欄位。</a:t>
            </a:r>
          </a:p>
        </p:txBody>
      </p:sp>
      <p:pic>
        <p:nvPicPr>
          <p:cNvPr id="18" name="圖片 17">
            <a:extLst>
              <a:ext uri="{FF2B5EF4-FFF2-40B4-BE49-F238E27FC236}">
                <a16:creationId xmlns:a16="http://schemas.microsoft.com/office/drawing/2014/main" id="{586A809B-0CF6-4BA1-AD8A-DB6D36EB7EFD}"/>
              </a:ext>
            </a:extLst>
          </p:cNvPr>
          <p:cNvPicPr>
            <a:picLocks noChangeAspect="1"/>
          </p:cNvPicPr>
          <p:nvPr/>
        </p:nvPicPr>
        <p:blipFill rotWithShape="1">
          <a:blip r:embed="rId3"/>
          <a:srcRect l="1544" t="20421" r="2022" b="5429"/>
          <a:stretch/>
        </p:blipFill>
        <p:spPr>
          <a:xfrm>
            <a:off x="5126165" y="3005663"/>
            <a:ext cx="6496010" cy="2809622"/>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09259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投影片編號版面配置區 8">
            <a:extLst>
              <a:ext uri="{FF2B5EF4-FFF2-40B4-BE49-F238E27FC236}">
                <a16:creationId xmlns:a16="http://schemas.microsoft.com/office/drawing/2014/main" id="{3378FF72-5123-5990-579A-5A1A292D5B93}"/>
              </a:ext>
            </a:extLst>
          </p:cNvPr>
          <p:cNvSpPr txBox="1">
            <a:spLocks/>
          </p:cNvSpPr>
          <p:nvPr/>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01CC4-3E67-4728-A622-C7FB40383D11}" type="slidenum">
              <a:rPr lang="zh-TW" altLang="en-US" sz="1600" smtClean="0">
                <a:solidFill>
                  <a:schemeClr val="tx1">
                    <a:lumMod val="65000"/>
                    <a:lumOff val="35000"/>
                  </a:schemeClr>
                </a:solidFill>
                <a:latin typeface="微軟正黑體" panose="020B0604030504040204" pitchFamily="34" charset="-120"/>
                <a:ea typeface="微軟正黑體" panose="020B0604030504040204" pitchFamily="34" charset="-120"/>
              </a:rPr>
              <a:pPr/>
              <a:t>9</a:t>
            </a:fld>
            <a:endParaRPr lang="zh-TW" altLang="en-US" sz="16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24" name="文字方塊 23">
            <a:extLst>
              <a:ext uri="{FF2B5EF4-FFF2-40B4-BE49-F238E27FC236}">
                <a16:creationId xmlns:a16="http://schemas.microsoft.com/office/drawing/2014/main" id="{259B7E00-A8A8-3F36-EFA1-F6351E8B852E}"/>
              </a:ext>
            </a:extLst>
          </p:cNvPr>
          <p:cNvSpPr txBox="1"/>
          <p:nvPr/>
        </p:nvSpPr>
        <p:spPr>
          <a:xfrm>
            <a:off x="4864332" y="1806290"/>
            <a:ext cx="5560408" cy="1015663"/>
          </a:xfrm>
          <a:prstGeom prst="rect">
            <a:avLst/>
          </a:prstGeom>
          <a:noFill/>
        </p:spPr>
        <p:txBody>
          <a:bodyPr wrap="square">
            <a:spAutoFit/>
          </a:bodyPr>
          <a:lstStyle/>
          <a:p>
            <a:r>
              <a:rPr lang="zh-TW" altLang="en-US" sz="6000" b="1" dirty="0">
                <a:solidFill>
                  <a:schemeClr val="tx1">
                    <a:lumMod val="65000"/>
                    <a:lumOff val="35000"/>
                  </a:schemeClr>
                </a:solidFill>
                <a:latin typeface="微軟正黑體" panose="020B0604030504040204" pitchFamily="34" charset="-120"/>
                <a:ea typeface="微軟正黑體" panose="020B0604030504040204" pitchFamily="34" charset="-120"/>
              </a:rPr>
              <a:t>什麼是盤查？</a:t>
            </a:r>
            <a:endParaRPr lang="en-US" altLang="zh-TW" sz="60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pic>
        <p:nvPicPr>
          <p:cNvPr id="4" name="圖形 3">
            <a:extLst>
              <a:ext uri="{FF2B5EF4-FFF2-40B4-BE49-F238E27FC236}">
                <a16:creationId xmlns:a16="http://schemas.microsoft.com/office/drawing/2014/main" id="{88262BCE-14C3-DA5F-03E5-EB2027B742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2963" y="183098"/>
            <a:ext cx="1791313" cy="551629"/>
          </a:xfrm>
          <a:prstGeom prst="rect">
            <a:avLst/>
          </a:prstGeom>
        </p:spPr>
      </p:pic>
      <p:sp>
        <p:nvSpPr>
          <p:cNvPr id="11" name="文字方塊 10">
            <a:extLst>
              <a:ext uri="{FF2B5EF4-FFF2-40B4-BE49-F238E27FC236}">
                <a16:creationId xmlns:a16="http://schemas.microsoft.com/office/drawing/2014/main" id="{BA74666F-E008-452F-8C67-5BD1C949827D}"/>
              </a:ext>
            </a:extLst>
          </p:cNvPr>
          <p:cNvSpPr txBox="1"/>
          <p:nvPr/>
        </p:nvSpPr>
        <p:spPr>
          <a:xfrm>
            <a:off x="4864332" y="3893433"/>
            <a:ext cx="5560408" cy="1015663"/>
          </a:xfrm>
          <a:prstGeom prst="rect">
            <a:avLst/>
          </a:prstGeom>
          <a:noFill/>
        </p:spPr>
        <p:txBody>
          <a:bodyPr wrap="square">
            <a:spAutoFit/>
          </a:bodyPr>
          <a:lstStyle/>
          <a:p>
            <a:r>
              <a:rPr lang="zh-TW" altLang="en-US" sz="6000" b="1" dirty="0">
                <a:solidFill>
                  <a:schemeClr val="tx1">
                    <a:lumMod val="65000"/>
                    <a:lumOff val="35000"/>
                  </a:schemeClr>
                </a:solidFill>
                <a:latin typeface="微軟正黑體" panose="020B0604030504040204" pitchFamily="34" charset="-120"/>
                <a:ea typeface="微軟正黑體" panose="020B0604030504040204" pitchFamily="34" charset="-120"/>
              </a:rPr>
              <a:t>盤查的目的？</a:t>
            </a:r>
            <a:endParaRPr lang="en-US" altLang="zh-TW" sz="60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pic>
        <p:nvPicPr>
          <p:cNvPr id="12" name="圖片 11">
            <a:extLst>
              <a:ext uri="{FF2B5EF4-FFF2-40B4-BE49-F238E27FC236}">
                <a16:creationId xmlns:a16="http://schemas.microsoft.com/office/drawing/2014/main" id="{3F61BD1A-CEA8-4EA0-89C9-14D90E1FD8A8}"/>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538347" y="3681265"/>
            <a:ext cx="1440000" cy="1440000"/>
          </a:xfrm>
          <a:prstGeom prst="rect">
            <a:avLst/>
          </a:prstGeom>
          <a:ln>
            <a:noFill/>
          </a:ln>
        </p:spPr>
      </p:pic>
      <p:pic>
        <p:nvPicPr>
          <p:cNvPr id="13" name="圖片 12">
            <a:extLst>
              <a:ext uri="{FF2B5EF4-FFF2-40B4-BE49-F238E27FC236}">
                <a16:creationId xmlns:a16="http://schemas.microsoft.com/office/drawing/2014/main" id="{8C99500D-CE8F-4757-AF2E-D9C29BA0480B}"/>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2538347" y="1562949"/>
            <a:ext cx="1440000" cy="1440000"/>
          </a:xfrm>
          <a:prstGeom prst="rect">
            <a:avLst/>
          </a:prstGeom>
        </p:spPr>
      </p:pic>
    </p:spTree>
    <p:extLst>
      <p:ext uri="{BB962C8B-B14F-4D97-AF65-F5344CB8AC3E}">
        <p14:creationId xmlns:p14="http://schemas.microsoft.com/office/powerpoint/2010/main" val="8657594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投影片編號版面配置區 8">
            <a:extLst>
              <a:ext uri="{FF2B5EF4-FFF2-40B4-BE49-F238E27FC236}">
                <a16:creationId xmlns:a16="http://schemas.microsoft.com/office/drawing/2014/main" id="{3378FF72-5123-5990-579A-5A1A292D5B93}"/>
              </a:ext>
            </a:extLst>
          </p:cNvPr>
          <p:cNvSpPr txBox="1">
            <a:spLocks/>
          </p:cNvSpPr>
          <p:nvPr/>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01CC4-3E67-4728-A622-C7FB40383D11}" type="slidenum">
              <a:rPr kumimoji="0" lang="zh-TW" altLang="en-US" sz="1600" b="0" i="0" u="none" strike="noStrike" kern="1200" cap="none" spc="0" normalizeH="0" baseline="0" noProof="0" smtClean="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zh-TW" altLang="en-US" sz="16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endParaRPr>
          </a:p>
        </p:txBody>
      </p:sp>
      <p:sp>
        <p:nvSpPr>
          <p:cNvPr id="7" name="文字方塊 6">
            <a:extLst>
              <a:ext uri="{FF2B5EF4-FFF2-40B4-BE49-F238E27FC236}">
                <a16:creationId xmlns:a16="http://schemas.microsoft.com/office/drawing/2014/main" id="{F70C26D7-D47A-4DB0-8574-5648EED3F8A5}"/>
              </a:ext>
            </a:extLst>
          </p:cNvPr>
          <p:cNvSpPr txBox="1"/>
          <p:nvPr/>
        </p:nvSpPr>
        <p:spPr>
          <a:xfrm>
            <a:off x="0" y="242008"/>
            <a:ext cx="12192000" cy="830997"/>
          </a:xfrm>
          <a:prstGeom prst="rect">
            <a:avLst/>
          </a:prstGeom>
          <a:noFill/>
        </p:spPr>
        <p:txBody>
          <a:bodyPr wrap="square" rtlCol="0">
            <a:spAutoFit/>
          </a:bodyPr>
          <a:lstStyle/>
          <a:p>
            <a:pPr lvl="0" algn="ctr"/>
            <a:r>
              <a:rPr lang="en-US" altLang="zh-TW" sz="4800" b="1" dirty="0">
                <a:solidFill>
                  <a:prstClr val="black">
                    <a:lumMod val="65000"/>
                    <a:lumOff val="35000"/>
                  </a:prstClr>
                </a:solidFill>
                <a:latin typeface="微軟正黑體" panose="020B0604030504040204" pitchFamily="34" charset="-120"/>
                <a:ea typeface="微軟正黑體" panose="020B0604030504040204" pitchFamily="34" charset="-120"/>
              </a:rPr>
              <a:t>QA</a:t>
            </a:r>
            <a:r>
              <a:rPr kumimoji="0" lang="en-US" altLang="zh-TW" sz="4800" b="1"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rPr>
              <a:t>-</a:t>
            </a:r>
            <a:r>
              <a:rPr kumimoji="0" lang="zh-TW" altLang="en-US" sz="4800" b="1"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rPr>
              <a:t>排放量計算</a:t>
            </a:r>
          </a:p>
        </p:txBody>
      </p:sp>
      <p:sp>
        <p:nvSpPr>
          <p:cNvPr id="8" name="文字方塊 7">
            <a:extLst>
              <a:ext uri="{FF2B5EF4-FFF2-40B4-BE49-F238E27FC236}">
                <a16:creationId xmlns:a16="http://schemas.microsoft.com/office/drawing/2014/main" id="{5AC475D5-E389-476E-8B28-65D0BE4114E8}"/>
              </a:ext>
            </a:extLst>
          </p:cNvPr>
          <p:cNvSpPr txBox="1"/>
          <p:nvPr/>
        </p:nvSpPr>
        <p:spPr>
          <a:xfrm>
            <a:off x="1849634" y="1497497"/>
            <a:ext cx="9056491" cy="113370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lumMod val="65000"/>
                    <a:lumOff val="35000"/>
                  </a:prstClr>
                </a:solidFill>
                <a:effectLst/>
                <a:uLnTx/>
                <a:uFillTx/>
                <a:latin typeface="Times New Roman" panose="02020603050405020304" pitchFamily="18" charset="0"/>
                <a:ea typeface="微軟正黑體" pitchFamily="34" charset="-120"/>
                <a:cs typeface="Times New Roman" panose="02020603050405020304" pitchFamily="18" charset="0"/>
              </a:rPr>
              <a:t>活動數據（例如電費單、天然氣繳費單據）跨月份時，要如何計算或分配呢？</a:t>
            </a:r>
            <a:endParaRPr kumimoji="0" lang="en-US" altLang="zh-TW" sz="2400" b="0" i="0" u="none" strike="noStrike" kern="1200" cap="none" spc="0" normalizeH="0" baseline="0" noProof="0" dirty="0">
              <a:ln>
                <a:noFill/>
              </a:ln>
              <a:solidFill>
                <a:prstClr val="black">
                  <a:lumMod val="65000"/>
                  <a:lumOff val="35000"/>
                </a:prstClr>
              </a:solidFill>
              <a:effectLst/>
              <a:uLnTx/>
              <a:uFillTx/>
              <a:latin typeface="Times New Roman" panose="02020603050405020304" pitchFamily="18" charset="0"/>
              <a:ea typeface="微軟正黑體" pitchFamily="34" charset="-120"/>
              <a:cs typeface="Times New Roman" panose="02020603050405020304" pitchFamily="18" charset="0"/>
            </a:endParaRPr>
          </a:p>
        </p:txBody>
      </p:sp>
      <p:pic>
        <p:nvPicPr>
          <p:cNvPr id="20" name="圖片 19">
            <a:extLst>
              <a:ext uri="{FF2B5EF4-FFF2-40B4-BE49-F238E27FC236}">
                <a16:creationId xmlns:a16="http://schemas.microsoft.com/office/drawing/2014/main" id="{4CD5CCAE-7CCD-4BC3-BCCC-EE9572D3C8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556" y="1385697"/>
            <a:ext cx="830997" cy="830997"/>
          </a:xfrm>
          <a:prstGeom prst="rect">
            <a:avLst/>
          </a:prstGeom>
        </p:spPr>
      </p:pic>
      <p:sp>
        <p:nvSpPr>
          <p:cNvPr id="34" name="文字方塊 33">
            <a:extLst>
              <a:ext uri="{FF2B5EF4-FFF2-40B4-BE49-F238E27FC236}">
                <a16:creationId xmlns:a16="http://schemas.microsoft.com/office/drawing/2014/main" id="{316543EA-C7AD-4011-BDE3-A884AD97D354}"/>
              </a:ext>
            </a:extLst>
          </p:cNvPr>
          <p:cNvSpPr txBox="1"/>
          <p:nvPr/>
        </p:nvSpPr>
        <p:spPr>
          <a:xfrm>
            <a:off x="4972980" y="2884169"/>
            <a:ext cx="6179941" cy="1883401"/>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p"/>
              <a:tabLst/>
              <a:defRPr/>
            </a:pPr>
            <a:r>
              <a:rPr kumimoji="0" lang="zh-TW" altLang="en-US" sz="2000" b="1"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應按比例進行調整：</a:t>
            </a:r>
            <a:endParaRPr kumimoji="0" lang="en-US" altLang="zh-TW" sz="2000" b="1"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627063" marR="0" lvl="1" indent="-269875" algn="just" defTabSz="914400" rtl="0" eaLnBrk="1" fontAlgn="auto" latinLnBrk="0" hangingPunct="1">
              <a:lnSpc>
                <a:spcPct val="150000"/>
              </a:lnSpc>
              <a:spcBef>
                <a:spcPts val="0"/>
              </a:spcBef>
              <a:spcAft>
                <a:spcPts val="0"/>
              </a:spcAft>
              <a:buClrTx/>
              <a:buSzTx/>
              <a:buFont typeface="+mj-lt"/>
              <a:buAutoNum type="arabicPeriod"/>
              <a:tabLst/>
              <a:defRPr/>
            </a:pPr>
            <a:r>
              <a:rPr kumimoji="0" lang="zh-TW" altLang="en-US"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按比例扣除隔年</a:t>
            </a:r>
            <a:r>
              <a:rPr kumimoji="0" lang="en-US" altLang="zh-TW"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1/1-1/4</a:t>
            </a:r>
            <a:r>
              <a:rPr kumimoji="0" lang="zh-TW" altLang="en-US"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之用電量</a:t>
            </a:r>
            <a:endParaRPr kumimoji="0" lang="en-US" altLang="zh-TW"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627063" marR="0" lvl="1" indent="-269875" defTabSz="914400" rtl="0" eaLnBrk="1" fontAlgn="auto" latinLnBrk="0" hangingPunct="1">
              <a:lnSpc>
                <a:spcPct val="150000"/>
              </a:lnSpc>
              <a:spcBef>
                <a:spcPts val="0"/>
              </a:spcBef>
              <a:spcAft>
                <a:spcPts val="0"/>
              </a:spcAft>
              <a:buClrTx/>
              <a:buSzTx/>
              <a:buFont typeface="+mj-lt"/>
              <a:buAutoNum type="arabicPeriod"/>
              <a:tabLst/>
              <a:defRPr/>
            </a:pPr>
            <a:r>
              <a:rPr kumimoji="0" lang="zh-TW" altLang="en-US"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前一年</a:t>
            </a:r>
            <a:r>
              <a:rPr kumimoji="0" lang="en-US" altLang="zh-TW"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11/5-</a:t>
            </a:r>
            <a:r>
              <a:rPr kumimoji="0" lang="zh-TW" altLang="en-US"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今年</a:t>
            </a:r>
            <a:r>
              <a:rPr kumimoji="0" lang="en-US" altLang="zh-TW"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1/4</a:t>
            </a:r>
            <a:r>
              <a:rPr kumimoji="0" lang="zh-TW" altLang="en-US"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之電費單按比例換算</a:t>
            </a:r>
            <a:r>
              <a:rPr kumimoji="0" lang="en-US" altLang="zh-TW"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1/1-1/4</a:t>
            </a:r>
            <a:r>
              <a:rPr kumimoji="0" lang="zh-TW" altLang="en-US"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之電量，納入盤查資料中</a:t>
            </a:r>
          </a:p>
        </p:txBody>
      </p:sp>
      <p:sp>
        <p:nvSpPr>
          <p:cNvPr id="35" name="文字方塊 34">
            <a:extLst>
              <a:ext uri="{FF2B5EF4-FFF2-40B4-BE49-F238E27FC236}">
                <a16:creationId xmlns:a16="http://schemas.microsoft.com/office/drawing/2014/main" id="{6EF8FBB9-4618-4ED1-8988-BFDE37C508E9}"/>
              </a:ext>
            </a:extLst>
          </p:cNvPr>
          <p:cNvSpPr txBox="1"/>
          <p:nvPr/>
        </p:nvSpPr>
        <p:spPr>
          <a:xfrm>
            <a:off x="2021918" y="3064605"/>
            <a:ext cx="1338828" cy="728789"/>
          </a:xfrm>
          <a:prstGeom prst="rect">
            <a:avLst/>
          </a:prstGeom>
          <a:noFill/>
        </p:spPr>
        <p:txBody>
          <a:bodyPr wrap="none" rtlCol="0">
            <a:spAutoFit/>
          </a:bodyPr>
          <a:lstStyle/>
          <a:p>
            <a:pPr marL="0" marR="0" lvl="0" indent="0" algn="l" defTabSz="914400" rtl="0" eaLnBrk="1" fontAlgn="auto" latinLnBrk="0" hangingPunct="1">
              <a:lnSpc>
                <a:spcPts val="26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電費單日期</a:t>
            </a:r>
            <a:br>
              <a:rPr kumimoji="0" lang="en-US" altLang="zh-TW" sz="1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br>
            <a:r>
              <a:rPr kumimoji="0" lang="zh-TW" altLang="en-US" sz="1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涉及跨年度</a:t>
            </a:r>
          </a:p>
        </p:txBody>
      </p:sp>
      <p:grpSp>
        <p:nvGrpSpPr>
          <p:cNvPr id="3" name="群組 2">
            <a:extLst>
              <a:ext uri="{FF2B5EF4-FFF2-40B4-BE49-F238E27FC236}">
                <a16:creationId xmlns:a16="http://schemas.microsoft.com/office/drawing/2014/main" id="{FC7F61E3-AC78-4FCC-9579-BDBB1C466999}"/>
              </a:ext>
            </a:extLst>
          </p:cNvPr>
          <p:cNvGrpSpPr/>
          <p:nvPr/>
        </p:nvGrpSpPr>
        <p:grpSpPr>
          <a:xfrm>
            <a:off x="1273054" y="3966702"/>
            <a:ext cx="3364631" cy="1290986"/>
            <a:chOff x="2121203" y="3074934"/>
            <a:chExt cx="3364631" cy="1290986"/>
          </a:xfrm>
        </p:grpSpPr>
        <p:sp>
          <p:nvSpPr>
            <p:cNvPr id="36" name="流程圖: 多重文件 35">
              <a:extLst>
                <a:ext uri="{FF2B5EF4-FFF2-40B4-BE49-F238E27FC236}">
                  <a16:creationId xmlns:a16="http://schemas.microsoft.com/office/drawing/2014/main" id="{B6750535-741C-41C7-B1C8-2159B29671B7}"/>
                </a:ext>
              </a:extLst>
            </p:cNvPr>
            <p:cNvSpPr/>
            <p:nvPr/>
          </p:nvSpPr>
          <p:spPr>
            <a:xfrm>
              <a:off x="2121203" y="3360381"/>
              <a:ext cx="1434385" cy="1005539"/>
            </a:xfrm>
            <a:prstGeom prst="flowChartMultidocument">
              <a:avLst/>
            </a:prstGeom>
            <a:solidFill>
              <a:schemeClr val="accent3">
                <a:lumMod val="20000"/>
                <a:lumOff val="80000"/>
              </a:schemeClr>
            </a:solidFill>
            <a:ln w="9525" cap="flat" cmpd="sng" algn="ctr">
              <a:solidFill>
                <a:schemeClr val="accent5">
                  <a:lumMod val="50000"/>
                </a:scheme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500" b="0" i="0" u="none" strike="noStrike" kern="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37" name="矩形 36">
              <a:extLst>
                <a:ext uri="{FF2B5EF4-FFF2-40B4-BE49-F238E27FC236}">
                  <a16:creationId xmlns:a16="http://schemas.microsoft.com/office/drawing/2014/main" id="{1EDDDB84-E923-4E59-B7A6-0A0F003BCD47}"/>
                </a:ext>
              </a:extLst>
            </p:cNvPr>
            <p:cNvSpPr/>
            <p:nvPr/>
          </p:nvSpPr>
          <p:spPr>
            <a:xfrm>
              <a:off x="2301849" y="3555159"/>
              <a:ext cx="877163"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5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3/5-5/4</a:t>
              </a:r>
              <a:endParaRPr kumimoji="0" lang="zh-TW" altLang="en-US" sz="15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8" name="矩形 37">
              <a:extLst>
                <a:ext uri="{FF2B5EF4-FFF2-40B4-BE49-F238E27FC236}">
                  <a16:creationId xmlns:a16="http://schemas.microsoft.com/office/drawing/2014/main" id="{0759F806-9F3E-4D3E-B8D5-B73330400F7D}"/>
                </a:ext>
              </a:extLst>
            </p:cNvPr>
            <p:cNvSpPr/>
            <p:nvPr/>
          </p:nvSpPr>
          <p:spPr>
            <a:xfrm>
              <a:off x="2558984" y="3349600"/>
              <a:ext cx="877163"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5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5/5-7/4</a:t>
              </a:r>
              <a:endParaRPr kumimoji="0" lang="zh-TW" altLang="en-US" sz="15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9" name="流程圖: 多重文件 38">
              <a:extLst>
                <a:ext uri="{FF2B5EF4-FFF2-40B4-BE49-F238E27FC236}">
                  <a16:creationId xmlns:a16="http://schemas.microsoft.com/office/drawing/2014/main" id="{CED6CBC8-19E2-47E9-8F73-4F3FB358610B}"/>
                </a:ext>
              </a:extLst>
            </p:cNvPr>
            <p:cNvSpPr/>
            <p:nvPr/>
          </p:nvSpPr>
          <p:spPr>
            <a:xfrm>
              <a:off x="3637415" y="3360381"/>
              <a:ext cx="1434385" cy="1005539"/>
            </a:xfrm>
            <a:prstGeom prst="flowChartMultidocument">
              <a:avLst/>
            </a:prstGeom>
            <a:solidFill>
              <a:schemeClr val="accent3">
                <a:lumMod val="20000"/>
                <a:lumOff val="80000"/>
              </a:schemeClr>
            </a:solidFill>
            <a:ln w="9525" cap="flat" cmpd="sng" algn="ctr">
              <a:solidFill>
                <a:schemeClr val="accent5">
                  <a:lumMod val="50000"/>
                </a:scheme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500" b="0" i="0" u="none" strike="noStrike" kern="0" cap="none" spc="0" normalizeH="0" baseline="0" noProof="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40" name="矩形 39">
              <a:extLst>
                <a:ext uri="{FF2B5EF4-FFF2-40B4-BE49-F238E27FC236}">
                  <a16:creationId xmlns:a16="http://schemas.microsoft.com/office/drawing/2014/main" id="{12AB3E90-13C9-4A0B-B506-593F7D3B991F}"/>
                </a:ext>
              </a:extLst>
            </p:cNvPr>
            <p:cNvSpPr/>
            <p:nvPr/>
          </p:nvSpPr>
          <p:spPr>
            <a:xfrm>
              <a:off x="3586295" y="3774564"/>
              <a:ext cx="877163"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5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7/5-9/4</a:t>
              </a:r>
              <a:endParaRPr kumimoji="0" lang="zh-TW" altLang="en-US" sz="15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41" name="矩形 40">
              <a:extLst>
                <a:ext uri="{FF2B5EF4-FFF2-40B4-BE49-F238E27FC236}">
                  <a16:creationId xmlns:a16="http://schemas.microsoft.com/office/drawing/2014/main" id="{3B05E191-E578-4D81-A1AC-6F4853FAD344}"/>
                </a:ext>
              </a:extLst>
            </p:cNvPr>
            <p:cNvSpPr/>
            <p:nvPr/>
          </p:nvSpPr>
          <p:spPr>
            <a:xfrm>
              <a:off x="3818229" y="3555158"/>
              <a:ext cx="989373"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5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9/5-11/4</a:t>
              </a:r>
              <a:endParaRPr kumimoji="0" lang="zh-TW" altLang="en-US" sz="15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42" name="矩形 41">
              <a:extLst>
                <a:ext uri="{FF2B5EF4-FFF2-40B4-BE49-F238E27FC236}">
                  <a16:creationId xmlns:a16="http://schemas.microsoft.com/office/drawing/2014/main" id="{A9CA511A-27BA-461A-997B-79C7E6BB7E23}"/>
                </a:ext>
              </a:extLst>
            </p:cNvPr>
            <p:cNvSpPr/>
            <p:nvPr/>
          </p:nvSpPr>
          <p:spPr>
            <a:xfrm>
              <a:off x="4094106" y="3074934"/>
              <a:ext cx="1391728"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5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11/5-</a:t>
              </a:r>
              <a:r>
                <a:rPr kumimoji="0" lang="zh-TW" altLang="en-US" sz="15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隔年</a:t>
              </a:r>
              <a:r>
                <a:rPr kumimoji="0" lang="en-US" altLang="zh-TW" sz="15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1/4</a:t>
              </a:r>
              <a:endParaRPr kumimoji="0" lang="zh-TW" altLang="en-US" sz="15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43" name="矩形 42">
              <a:extLst>
                <a:ext uri="{FF2B5EF4-FFF2-40B4-BE49-F238E27FC236}">
                  <a16:creationId xmlns:a16="http://schemas.microsoft.com/office/drawing/2014/main" id="{00956DC2-5E4B-4C9F-88F0-04C8CC5C5DDA}"/>
                </a:ext>
              </a:extLst>
            </p:cNvPr>
            <p:cNvSpPr/>
            <p:nvPr/>
          </p:nvSpPr>
          <p:spPr>
            <a:xfrm>
              <a:off x="2121203" y="3774564"/>
              <a:ext cx="877163"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5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1/5-3/4</a:t>
              </a:r>
              <a:endParaRPr kumimoji="0" lang="zh-TW" altLang="en-US" sz="15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grpSp>
    </p:spTree>
    <p:extLst>
      <p:ext uri="{BB962C8B-B14F-4D97-AF65-F5344CB8AC3E}">
        <p14:creationId xmlns:p14="http://schemas.microsoft.com/office/powerpoint/2010/main" val="163827190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投影片編號版面配置區 8">
            <a:extLst>
              <a:ext uri="{FF2B5EF4-FFF2-40B4-BE49-F238E27FC236}">
                <a16:creationId xmlns:a16="http://schemas.microsoft.com/office/drawing/2014/main" id="{3378FF72-5123-5990-579A-5A1A292D5B93}"/>
              </a:ext>
            </a:extLst>
          </p:cNvPr>
          <p:cNvSpPr txBox="1">
            <a:spLocks/>
          </p:cNvSpPr>
          <p:nvPr/>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01CC4-3E67-4728-A622-C7FB40383D11}" type="slidenum">
              <a:rPr kumimoji="0" lang="zh-TW" altLang="en-US" sz="1600" b="0" i="0" u="none" strike="noStrike" kern="1200" cap="none" spc="0" normalizeH="0" baseline="0" noProof="0" smtClean="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zh-TW" altLang="en-US" sz="16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endParaRPr>
          </a:p>
        </p:txBody>
      </p:sp>
      <p:sp>
        <p:nvSpPr>
          <p:cNvPr id="7" name="文字方塊 6">
            <a:extLst>
              <a:ext uri="{FF2B5EF4-FFF2-40B4-BE49-F238E27FC236}">
                <a16:creationId xmlns:a16="http://schemas.microsoft.com/office/drawing/2014/main" id="{F70C26D7-D47A-4DB0-8574-5648EED3F8A5}"/>
              </a:ext>
            </a:extLst>
          </p:cNvPr>
          <p:cNvSpPr txBox="1"/>
          <p:nvPr/>
        </p:nvSpPr>
        <p:spPr>
          <a:xfrm>
            <a:off x="0" y="242008"/>
            <a:ext cx="12192000" cy="830997"/>
          </a:xfrm>
          <a:prstGeom prst="rect">
            <a:avLst/>
          </a:prstGeom>
          <a:noFill/>
        </p:spPr>
        <p:txBody>
          <a:bodyPr wrap="square" rtlCol="0">
            <a:spAutoFit/>
          </a:bodyPr>
          <a:lstStyle/>
          <a:p>
            <a:pPr lvl="0" algn="ctr"/>
            <a:r>
              <a:rPr lang="en-US" altLang="zh-TW" sz="4800" b="1" dirty="0">
                <a:solidFill>
                  <a:prstClr val="black">
                    <a:lumMod val="65000"/>
                    <a:lumOff val="35000"/>
                  </a:prstClr>
                </a:solidFill>
                <a:latin typeface="微軟正黑體" panose="020B0604030504040204" pitchFamily="34" charset="-120"/>
                <a:ea typeface="微軟正黑體" panose="020B0604030504040204" pitchFamily="34" charset="-120"/>
              </a:rPr>
              <a:t>QA</a:t>
            </a:r>
            <a:r>
              <a:rPr kumimoji="0" lang="en-US" altLang="zh-TW" sz="4800" b="1"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rPr>
              <a:t>-</a:t>
            </a:r>
            <a:r>
              <a:rPr kumimoji="0" lang="zh-TW" altLang="en-US" sz="4800" b="1"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rPr>
              <a:t>排放量計算</a:t>
            </a:r>
          </a:p>
        </p:txBody>
      </p:sp>
      <p:sp>
        <p:nvSpPr>
          <p:cNvPr id="8" name="文字方塊 7">
            <a:extLst>
              <a:ext uri="{FF2B5EF4-FFF2-40B4-BE49-F238E27FC236}">
                <a16:creationId xmlns:a16="http://schemas.microsoft.com/office/drawing/2014/main" id="{5AC475D5-E389-476E-8B28-65D0BE4114E8}"/>
              </a:ext>
            </a:extLst>
          </p:cNvPr>
          <p:cNvSpPr txBox="1"/>
          <p:nvPr/>
        </p:nvSpPr>
        <p:spPr>
          <a:xfrm>
            <a:off x="1849634" y="1497497"/>
            <a:ext cx="9056491" cy="113370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請問辦理溫室氣體排放量盤查作業時，車用汽油與柴油熱值應如何取得？</a:t>
            </a:r>
            <a:endParaRPr kumimoji="0" lang="en-US" altLang="zh-TW" sz="24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20" name="圖片 19">
            <a:extLst>
              <a:ext uri="{FF2B5EF4-FFF2-40B4-BE49-F238E27FC236}">
                <a16:creationId xmlns:a16="http://schemas.microsoft.com/office/drawing/2014/main" id="{4CD5CCAE-7CCD-4BC3-BCCC-EE9572D3C8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556" y="1385697"/>
            <a:ext cx="830997" cy="830997"/>
          </a:xfrm>
          <a:prstGeom prst="rect">
            <a:avLst/>
          </a:prstGeom>
        </p:spPr>
      </p:pic>
      <p:sp>
        <p:nvSpPr>
          <p:cNvPr id="18" name="文字方塊 17">
            <a:extLst>
              <a:ext uri="{FF2B5EF4-FFF2-40B4-BE49-F238E27FC236}">
                <a16:creationId xmlns:a16="http://schemas.microsoft.com/office/drawing/2014/main" id="{47A64840-46BA-4B92-A56D-2365C90AEA1C}"/>
              </a:ext>
            </a:extLst>
          </p:cNvPr>
          <p:cNvSpPr txBox="1"/>
          <p:nvPr/>
        </p:nvSpPr>
        <p:spPr>
          <a:xfrm>
            <a:off x="1038225" y="3054263"/>
            <a:ext cx="4634301" cy="234506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環境部已與國內汽柴油銷售業者研商，將由環境部每年於「事業溫室氣體排放量資訊平台」公布車用汽油與柴油熱值均化熱值，以提供事業辦理盤查作業時參考引用。</a:t>
            </a:r>
          </a:p>
        </p:txBody>
      </p:sp>
      <p:pic>
        <p:nvPicPr>
          <p:cNvPr id="5" name="圖片 4">
            <a:extLst>
              <a:ext uri="{FF2B5EF4-FFF2-40B4-BE49-F238E27FC236}">
                <a16:creationId xmlns:a16="http://schemas.microsoft.com/office/drawing/2014/main" id="{3D568064-5301-4DF7-B5E4-2147C99F0C06}"/>
              </a:ext>
            </a:extLst>
          </p:cNvPr>
          <p:cNvPicPr>
            <a:picLocks noChangeAspect="1"/>
          </p:cNvPicPr>
          <p:nvPr/>
        </p:nvPicPr>
        <p:blipFill>
          <a:blip r:embed="rId3"/>
          <a:stretch>
            <a:fillRect/>
          </a:stretch>
        </p:blipFill>
        <p:spPr>
          <a:xfrm>
            <a:off x="5735279" y="2862242"/>
            <a:ext cx="5956966" cy="27291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9121728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投影片編號版面配置區 8">
            <a:extLst>
              <a:ext uri="{FF2B5EF4-FFF2-40B4-BE49-F238E27FC236}">
                <a16:creationId xmlns:a16="http://schemas.microsoft.com/office/drawing/2014/main" id="{3378FF72-5123-5990-579A-5A1A292D5B93}"/>
              </a:ext>
            </a:extLst>
          </p:cNvPr>
          <p:cNvSpPr txBox="1">
            <a:spLocks/>
          </p:cNvSpPr>
          <p:nvPr/>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01CC4-3E67-4728-A622-C7FB40383D11}" type="slidenum">
              <a:rPr kumimoji="0" lang="zh-TW" altLang="en-US" sz="1600" b="0" i="0" u="none" strike="noStrike" kern="1200" cap="none" spc="0" normalizeH="0" baseline="0" noProof="0" smtClean="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zh-TW" altLang="en-US" sz="16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endParaRPr>
          </a:p>
        </p:txBody>
      </p:sp>
      <p:sp>
        <p:nvSpPr>
          <p:cNvPr id="7" name="文字方塊 6">
            <a:extLst>
              <a:ext uri="{FF2B5EF4-FFF2-40B4-BE49-F238E27FC236}">
                <a16:creationId xmlns:a16="http://schemas.microsoft.com/office/drawing/2014/main" id="{F70C26D7-D47A-4DB0-8574-5648EED3F8A5}"/>
              </a:ext>
            </a:extLst>
          </p:cNvPr>
          <p:cNvSpPr txBox="1"/>
          <p:nvPr/>
        </p:nvSpPr>
        <p:spPr>
          <a:xfrm>
            <a:off x="0" y="242008"/>
            <a:ext cx="12192000" cy="830997"/>
          </a:xfrm>
          <a:prstGeom prst="rect">
            <a:avLst/>
          </a:prstGeom>
          <a:noFill/>
        </p:spPr>
        <p:txBody>
          <a:bodyPr wrap="square" rtlCol="0">
            <a:spAutoFit/>
          </a:bodyPr>
          <a:lstStyle/>
          <a:p>
            <a:pPr lvl="0" algn="ctr"/>
            <a:r>
              <a:rPr lang="en-US" altLang="zh-TW" sz="4800" b="1" dirty="0">
                <a:solidFill>
                  <a:prstClr val="black">
                    <a:lumMod val="65000"/>
                    <a:lumOff val="35000"/>
                  </a:prstClr>
                </a:solidFill>
                <a:latin typeface="微軟正黑體" panose="020B0604030504040204" pitchFamily="34" charset="-120"/>
                <a:ea typeface="微軟正黑體" panose="020B0604030504040204" pitchFamily="34" charset="-120"/>
              </a:rPr>
              <a:t>QA</a:t>
            </a:r>
            <a:r>
              <a:rPr kumimoji="0" lang="en-US" altLang="zh-TW" sz="4800" b="1"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rPr>
              <a:t>-</a:t>
            </a:r>
            <a:r>
              <a:rPr kumimoji="0" lang="zh-TW" altLang="en-US" sz="4800" b="1"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rPr>
              <a:t>排放量計算</a:t>
            </a:r>
          </a:p>
        </p:txBody>
      </p:sp>
      <p:sp>
        <p:nvSpPr>
          <p:cNvPr id="8" name="文字方塊 7">
            <a:extLst>
              <a:ext uri="{FF2B5EF4-FFF2-40B4-BE49-F238E27FC236}">
                <a16:creationId xmlns:a16="http://schemas.microsoft.com/office/drawing/2014/main" id="{5AC475D5-E389-476E-8B28-65D0BE4114E8}"/>
              </a:ext>
            </a:extLst>
          </p:cNvPr>
          <p:cNvSpPr txBox="1"/>
          <p:nvPr/>
        </p:nvSpPr>
        <p:spPr>
          <a:xfrm>
            <a:off x="1849634" y="1497497"/>
            <a:ext cx="9056491" cy="113370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請問辦理溫室氣體排放量盤查作業時，液化石油氣熱值取得困難，需如何處理？</a:t>
            </a:r>
            <a:endParaRPr kumimoji="0" lang="en-US" altLang="zh-TW" sz="24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20" name="圖片 19">
            <a:extLst>
              <a:ext uri="{FF2B5EF4-FFF2-40B4-BE49-F238E27FC236}">
                <a16:creationId xmlns:a16="http://schemas.microsoft.com/office/drawing/2014/main" id="{4CD5CCAE-7CCD-4BC3-BCCC-EE9572D3C8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556" y="1385697"/>
            <a:ext cx="830997" cy="830997"/>
          </a:xfrm>
          <a:prstGeom prst="rect">
            <a:avLst/>
          </a:prstGeom>
        </p:spPr>
      </p:pic>
      <p:sp>
        <p:nvSpPr>
          <p:cNvPr id="18" name="文字方塊 17">
            <a:extLst>
              <a:ext uri="{FF2B5EF4-FFF2-40B4-BE49-F238E27FC236}">
                <a16:creationId xmlns:a16="http://schemas.microsoft.com/office/drawing/2014/main" id="{47A64840-46BA-4B92-A56D-2365C90AEA1C}"/>
              </a:ext>
            </a:extLst>
          </p:cNvPr>
          <p:cNvSpPr txBox="1"/>
          <p:nvPr/>
        </p:nvSpPr>
        <p:spPr>
          <a:xfrm>
            <a:off x="857556" y="2641186"/>
            <a:ext cx="4838087" cy="3729098"/>
          </a:xfrm>
          <a:prstGeom prst="rect">
            <a:avLst/>
          </a:prstGeom>
          <a:noFill/>
        </p:spPr>
        <p:txBody>
          <a:bodyPr wrap="square">
            <a:spAutoFit/>
          </a:bodyPr>
          <a:lstStyle/>
          <a:p>
            <a:pPr marL="0" marR="0" lvl="0" indent="0" algn="l" defTabSz="914400" rtl="0" eaLnBrk="1" fontAlgn="auto" latinLnBrk="0" hangingPunct="0">
              <a:lnSpc>
                <a:spcPct val="15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考量液化石油氣使用對象眾多，而個別使用對象使用量不多，各自洽供應商取得熱值有所困難，故環境部正洽供應商協助提供熱值，後續將於事業溫室氣體排放量資訊平台提供均化熱值，以利事業參考引用，現階段事業若取得檢測熱值有困難，建議可先引用經濟部能源署熱值進行排放量計算。</a:t>
            </a:r>
          </a:p>
        </p:txBody>
      </p:sp>
      <p:pic>
        <p:nvPicPr>
          <p:cNvPr id="3" name="圖片 2">
            <a:extLst>
              <a:ext uri="{FF2B5EF4-FFF2-40B4-BE49-F238E27FC236}">
                <a16:creationId xmlns:a16="http://schemas.microsoft.com/office/drawing/2014/main" id="{30E4E7F1-049F-47EB-BE3A-132B16EE758A}"/>
              </a:ext>
            </a:extLst>
          </p:cNvPr>
          <p:cNvPicPr>
            <a:picLocks noChangeAspect="1"/>
          </p:cNvPicPr>
          <p:nvPr/>
        </p:nvPicPr>
        <p:blipFill>
          <a:blip r:embed="rId3"/>
          <a:stretch>
            <a:fillRect/>
          </a:stretch>
        </p:blipFill>
        <p:spPr>
          <a:xfrm>
            <a:off x="5760497" y="2941029"/>
            <a:ext cx="6085397" cy="25715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9337059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投影片編號版面配置區 8">
            <a:extLst>
              <a:ext uri="{FF2B5EF4-FFF2-40B4-BE49-F238E27FC236}">
                <a16:creationId xmlns:a16="http://schemas.microsoft.com/office/drawing/2014/main" id="{3378FF72-5123-5990-579A-5A1A292D5B93}"/>
              </a:ext>
            </a:extLst>
          </p:cNvPr>
          <p:cNvSpPr txBox="1">
            <a:spLocks/>
          </p:cNvSpPr>
          <p:nvPr/>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01CC4-3E67-4728-A622-C7FB40383D11}" type="slidenum">
              <a:rPr kumimoji="0" lang="zh-TW" altLang="en-US" sz="1600" b="0" i="0" u="none" strike="noStrike" kern="1200" cap="none" spc="0" normalizeH="0" baseline="0" noProof="0" smtClean="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zh-TW" altLang="en-US" sz="16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endParaRPr>
          </a:p>
        </p:txBody>
      </p:sp>
      <p:sp>
        <p:nvSpPr>
          <p:cNvPr id="7" name="文字方塊 6">
            <a:extLst>
              <a:ext uri="{FF2B5EF4-FFF2-40B4-BE49-F238E27FC236}">
                <a16:creationId xmlns:a16="http://schemas.microsoft.com/office/drawing/2014/main" id="{F70C26D7-D47A-4DB0-8574-5648EED3F8A5}"/>
              </a:ext>
            </a:extLst>
          </p:cNvPr>
          <p:cNvSpPr txBox="1"/>
          <p:nvPr/>
        </p:nvSpPr>
        <p:spPr>
          <a:xfrm>
            <a:off x="0" y="242008"/>
            <a:ext cx="12192000" cy="830997"/>
          </a:xfrm>
          <a:prstGeom prst="rect">
            <a:avLst/>
          </a:prstGeom>
          <a:noFill/>
        </p:spPr>
        <p:txBody>
          <a:bodyPr wrap="square" rtlCol="0">
            <a:spAutoFit/>
          </a:bodyPr>
          <a:lstStyle/>
          <a:p>
            <a:pPr lvl="0" algn="ctr"/>
            <a:r>
              <a:rPr lang="en-US" altLang="zh-TW" sz="4800" b="1" dirty="0">
                <a:solidFill>
                  <a:prstClr val="black">
                    <a:lumMod val="65000"/>
                    <a:lumOff val="35000"/>
                  </a:prstClr>
                </a:solidFill>
                <a:latin typeface="微軟正黑體" panose="020B0604030504040204" pitchFamily="34" charset="-120"/>
                <a:ea typeface="微軟正黑體" panose="020B0604030504040204" pitchFamily="34" charset="-120"/>
              </a:rPr>
              <a:t>QA</a:t>
            </a:r>
            <a:r>
              <a:rPr kumimoji="0" lang="en-US" altLang="zh-TW" sz="4800" b="1"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rPr>
              <a:t>-</a:t>
            </a:r>
            <a:r>
              <a:rPr kumimoji="0" lang="zh-TW" altLang="en-US" sz="4800" b="1"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rPr>
              <a:t>排放量計算</a:t>
            </a:r>
          </a:p>
        </p:txBody>
      </p:sp>
      <p:sp>
        <p:nvSpPr>
          <p:cNvPr id="8" name="文字方塊 7">
            <a:extLst>
              <a:ext uri="{FF2B5EF4-FFF2-40B4-BE49-F238E27FC236}">
                <a16:creationId xmlns:a16="http://schemas.microsoft.com/office/drawing/2014/main" id="{5AC475D5-E389-476E-8B28-65D0BE4114E8}"/>
              </a:ext>
            </a:extLst>
          </p:cNvPr>
          <p:cNvSpPr txBox="1"/>
          <p:nvPr/>
        </p:nvSpPr>
        <p:spPr>
          <a:xfrm>
            <a:off x="1849634" y="1497497"/>
            <a:ext cx="9056491" cy="113370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辦理去年度盤查作業時，經濟部能源署尚未公告去年度電力排碳係數時，應該使用哪一年度係數？</a:t>
            </a:r>
            <a:endParaRPr kumimoji="0" lang="en-US" altLang="zh-TW" sz="24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20" name="圖片 19">
            <a:extLst>
              <a:ext uri="{FF2B5EF4-FFF2-40B4-BE49-F238E27FC236}">
                <a16:creationId xmlns:a16="http://schemas.microsoft.com/office/drawing/2014/main" id="{4CD5CCAE-7CCD-4BC3-BCCC-EE9572D3C8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556" y="1385697"/>
            <a:ext cx="830997" cy="830997"/>
          </a:xfrm>
          <a:prstGeom prst="rect">
            <a:avLst/>
          </a:prstGeom>
        </p:spPr>
      </p:pic>
      <p:sp>
        <p:nvSpPr>
          <p:cNvPr id="34" name="文字方塊 33">
            <a:extLst>
              <a:ext uri="{FF2B5EF4-FFF2-40B4-BE49-F238E27FC236}">
                <a16:creationId xmlns:a16="http://schemas.microsoft.com/office/drawing/2014/main" id="{316543EA-C7AD-4011-BDE3-A884AD97D354}"/>
              </a:ext>
            </a:extLst>
          </p:cNvPr>
          <p:cNvSpPr txBox="1"/>
          <p:nvPr/>
        </p:nvSpPr>
        <p:spPr>
          <a:xfrm>
            <a:off x="1401092" y="2776277"/>
            <a:ext cx="9986353" cy="3730060"/>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p"/>
              <a:tabLst/>
              <a:defRPr/>
            </a:pPr>
            <a:r>
              <a:rPr kumimoji="0" lang="zh-TW" altLang="en-US" sz="2000" b="1"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解釋函：</a:t>
            </a:r>
            <a:r>
              <a:rPr kumimoji="0" lang="zh-TW" altLang="en-US"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環境部氣候變遷署</a:t>
            </a:r>
            <a:r>
              <a:rPr kumimoji="0" lang="en-US" altLang="zh-TW"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112</a:t>
            </a:r>
            <a:r>
              <a:rPr kumimoji="0" lang="zh-TW" altLang="en-US"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年</a:t>
            </a:r>
            <a:r>
              <a:rPr kumimoji="0" lang="en-US" altLang="zh-TW"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8</a:t>
            </a:r>
            <a:r>
              <a:rPr kumimoji="0" lang="zh-TW" altLang="en-US"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月</a:t>
            </a:r>
            <a:r>
              <a:rPr kumimoji="0" lang="en-US" altLang="zh-TW"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30</a:t>
            </a:r>
            <a:r>
              <a:rPr kumimoji="0" lang="zh-TW" altLang="en-US"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日環氣排字第</a:t>
            </a:r>
            <a:r>
              <a:rPr kumimoji="0" lang="en-US" altLang="zh-TW"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1129110182</a:t>
            </a:r>
            <a:r>
              <a:rPr kumimoji="0" lang="zh-TW" altLang="en-US"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號函</a:t>
            </a:r>
            <a:endParaRPr kumimoji="0" lang="en-US" altLang="zh-TW" sz="2000" b="0" i="0" u="none" strike="noStrike" kern="1200" cap="none" spc="0" normalizeH="0" baseline="0" noProof="0" dirty="0">
              <a:ln>
                <a:noFill/>
              </a:ln>
              <a:solidFill>
                <a:srgbClr val="E7E6E6">
                  <a:lumMod val="25000"/>
                </a:srgbClr>
              </a:solidFill>
              <a:effectLst/>
              <a:uLnTx/>
              <a:uFillTx/>
              <a:latin typeface="微軟正黑體" panose="020B0604030504040204" pitchFamily="34" charset="-120"/>
              <a:ea typeface="微軟正黑體" panose="020B0604030504040204" pitchFamily="34" charset="-120"/>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p"/>
              <a:tabLst/>
              <a:defRPr/>
            </a:pPr>
            <a:r>
              <a:rPr kumimoji="0" lang="zh-TW" altLang="en-US" sz="2000" b="1" i="0" u="none" strike="noStrike" kern="1200" cap="none" spc="0" normalizeH="0" baseline="0" noProof="0" dirty="0">
                <a:ln>
                  <a:noFill/>
                </a:ln>
                <a:solidFill>
                  <a:srgbClr val="E7E6E6">
                    <a:lumMod val="25000"/>
                  </a:srgb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解析：</a:t>
            </a:r>
            <a:endParaRPr kumimoji="0" lang="en-US" altLang="zh-TW" sz="2000" b="1"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627063" marR="0" lvl="1" indent="-269875" algn="just" defTabSz="914400" rtl="0" eaLnBrk="1" fontAlgn="auto" latinLnBrk="0" hangingPunct="1">
              <a:lnSpc>
                <a:spcPct val="150000"/>
              </a:lnSpc>
              <a:spcBef>
                <a:spcPts val="0"/>
              </a:spcBef>
              <a:spcAft>
                <a:spcPts val="0"/>
              </a:spcAft>
              <a:buClrTx/>
              <a:buSzTx/>
              <a:buFont typeface="+mj-lt"/>
              <a:buAutoNum type="arabicPeriod"/>
              <a:tabLst/>
              <a:defRPr/>
            </a:pPr>
            <a:r>
              <a:rPr kumimoji="0" lang="zh-TW" altLang="en-US"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事業得以盤查當年度</a:t>
            </a:r>
            <a:r>
              <a:rPr kumimoji="0" lang="zh-TW" altLang="en-US" sz="2000" b="1" i="0" u="none" strike="noStrike" kern="1200" cap="none" spc="0" normalizeH="0" baseline="0" noProof="0" dirty="0">
                <a:ln>
                  <a:noFill/>
                </a:ln>
                <a:solidFill>
                  <a:srgbClr val="4472C4"/>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前一年度</a:t>
            </a:r>
            <a:r>
              <a:rPr kumimoji="0" lang="zh-TW" altLang="en-US"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之電力排碳係數計算當年度排放量並製作排放清冊及盤查報告書，經查驗機構查驗後出具查驗證總結報告及查驗聲明書。</a:t>
            </a:r>
            <a:endParaRPr kumimoji="0" lang="en-US" altLang="zh-TW"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1166813" marR="0" lvl="1" indent="-538163" algn="just" defTabSz="914400" rtl="0" eaLnBrk="1" fontAlgn="auto" latinLnBrk="0" hangingPunct="1">
              <a:lnSpc>
                <a:spcPct val="15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例：</a:t>
            </a:r>
            <a:r>
              <a:rPr kumimoji="0" lang="en-US" altLang="zh-TW"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N</a:t>
            </a:r>
            <a:r>
              <a:rPr kumimoji="0" lang="zh-TW" altLang="en-US"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年盤查</a:t>
            </a:r>
            <a:r>
              <a:rPr kumimoji="0" lang="en-US" altLang="zh-TW"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N-1</a:t>
            </a:r>
            <a:r>
              <a:rPr kumimoji="0" lang="zh-TW" altLang="en-US"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年排放量時，尚未公告</a:t>
            </a:r>
            <a:r>
              <a:rPr kumimoji="0" lang="en-US" altLang="zh-TW"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N-1</a:t>
            </a:r>
            <a:r>
              <a:rPr kumimoji="0" lang="zh-TW" altLang="en-US"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年電力排碳係數，得以</a:t>
            </a:r>
            <a:r>
              <a:rPr kumimoji="0" lang="en-US" altLang="zh-TW"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N-2</a:t>
            </a:r>
            <a:r>
              <a:rPr kumimoji="0" lang="zh-TW" altLang="en-US"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年電力排碳係數計算。</a:t>
            </a:r>
            <a:endParaRPr kumimoji="0" lang="en-US" altLang="zh-TW"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628650" marR="0" lvl="1" indent="-266700" algn="just" defTabSz="914400" rtl="0" eaLnBrk="1" fontAlgn="auto" latinLnBrk="0" hangingPunct="1">
              <a:lnSpc>
                <a:spcPct val="150000"/>
              </a:lnSpc>
              <a:spcBef>
                <a:spcPts val="0"/>
              </a:spcBef>
              <a:spcAft>
                <a:spcPts val="0"/>
              </a:spcAft>
              <a:buClrTx/>
              <a:buSzTx/>
              <a:buFont typeface="+mj-lt"/>
              <a:buAutoNum type="arabicPeriod" startAt="2"/>
              <a:tabLst/>
              <a:defRPr/>
            </a:pPr>
            <a:r>
              <a:rPr kumimoji="0" lang="zh-TW" altLang="en-US"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在未完成查驗作業前，若經濟部能源署公告電力排碳係數，事業得以原已完成之排放清冊及盤查報告書辦理查驗，無須重新製作。</a:t>
            </a:r>
            <a:endParaRPr kumimoji="0" lang="en-US" altLang="zh-TW"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14592083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投影片編號版面配置區 8">
            <a:extLst>
              <a:ext uri="{FF2B5EF4-FFF2-40B4-BE49-F238E27FC236}">
                <a16:creationId xmlns:a16="http://schemas.microsoft.com/office/drawing/2014/main" id="{3378FF72-5123-5990-579A-5A1A292D5B93}"/>
              </a:ext>
            </a:extLst>
          </p:cNvPr>
          <p:cNvSpPr txBox="1">
            <a:spLocks/>
          </p:cNvSpPr>
          <p:nvPr/>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01CC4-3E67-4728-A622-C7FB40383D11}" type="slidenum">
              <a:rPr kumimoji="0" lang="zh-TW" altLang="en-US" sz="1600" b="0" i="0" u="none" strike="noStrike" kern="1200" cap="none" spc="0" normalizeH="0" baseline="0" noProof="0" smtClean="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zh-TW" altLang="en-US" sz="16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endParaRPr>
          </a:p>
        </p:txBody>
      </p:sp>
      <p:sp>
        <p:nvSpPr>
          <p:cNvPr id="7" name="文字方塊 6">
            <a:extLst>
              <a:ext uri="{FF2B5EF4-FFF2-40B4-BE49-F238E27FC236}">
                <a16:creationId xmlns:a16="http://schemas.microsoft.com/office/drawing/2014/main" id="{F70C26D7-D47A-4DB0-8574-5648EED3F8A5}"/>
              </a:ext>
            </a:extLst>
          </p:cNvPr>
          <p:cNvSpPr txBox="1"/>
          <p:nvPr/>
        </p:nvSpPr>
        <p:spPr>
          <a:xfrm>
            <a:off x="0" y="242008"/>
            <a:ext cx="12192000" cy="830997"/>
          </a:xfrm>
          <a:prstGeom prst="rect">
            <a:avLst/>
          </a:prstGeom>
          <a:noFill/>
        </p:spPr>
        <p:txBody>
          <a:bodyPr wrap="square" rtlCol="0">
            <a:spAutoFit/>
          </a:bodyPr>
          <a:lstStyle/>
          <a:p>
            <a:pPr lvl="0" algn="ctr"/>
            <a:r>
              <a:rPr lang="en-US" altLang="zh-TW" sz="4800" b="1" dirty="0">
                <a:solidFill>
                  <a:prstClr val="black">
                    <a:lumMod val="65000"/>
                    <a:lumOff val="35000"/>
                  </a:prstClr>
                </a:solidFill>
                <a:latin typeface="微軟正黑體" panose="020B0604030504040204" pitchFamily="34" charset="-120"/>
                <a:ea typeface="微軟正黑體" panose="020B0604030504040204" pitchFamily="34" charset="-120"/>
              </a:rPr>
              <a:t>QA</a:t>
            </a:r>
            <a:r>
              <a:rPr kumimoji="0" lang="en-US" altLang="zh-TW" sz="4800" b="1"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rPr>
              <a:t>-</a:t>
            </a:r>
            <a:r>
              <a:rPr kumimoji="0" lang="zh-TW" altLang="en-US" sz="4800" b="1"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rPr>
              <a:t>排放量計算</a:t>
            </a:r>
          </a:p>
        </p:txBody>
      </p:sp>
      <p:sp>
        <p:nvSpPr>
          <p:cNvPr id="8" name="文字方塊 7">
            <a:extLst>
              <a:ext uri="{FF2B5EF4-FFF2-40B4-BE49-F238E27FC236}">
                <a16:creationId xmlns:a16="http://schemas.microsoft.com/office/drawing/2014/main" id="{5AC475D5-E389-476E-8B28-65D0BE4114E8}"/>
              </a:ext>
            </a:extLst>
          </p:cNvPr>
          <p:cNvSpPr txBox="1"/>
          <p:nvPr/>
        </p:nvSpPr>
        <p:spPr>
          <a:xfrm>
            <a:off x="1849634" y="1497497"/>
            <a:ext cx="9056491" cy="57971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若事業之外購電力來自再生能源，應如何執行其盤查登錄作業？</a:t>
            </a:r>
            <a:endParaRPr kumimoji="0" lang="en-US" altLang="zh-TW" sz="24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20" name="圖片 19">
            <a:extLst>
              <a:ext uri="{FF2B5EF4-FFF2-40B4-BE49-F238E27FC236}">
                <a16:creationId xmlns:a16="http://schemas.microsoft.com/office/drawing/2014/main" id="{4CD5CCAE-7CCD-4BC3-BCCC-EE9572D3C8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556" y="1385697"/>
            <a:ext cx="830997" cy="830997"/>
          </a:xfrm>
          <a:prstGeom prst="rect">
            <a:avLst/>
          </a:prstGeom>
        </p:spPr>
      </p:pic>
      <p:sp>
        <p:nvSpPr>
          <p:cNvPr id="18" name="文字方塊 17">
            <a:extLst>
              <a:ext uri="{FF2B5EF4-FFF2-40B4-BE49-F238E27FC236}">
                <a16:creationId xmlns:a16="http://schemas.microsoft.com/office/drawing/2014/main" id="{47A64840-46BA-4B92-A56D-2365C90AEA1C}"/>
              </a:ext>
            </a:extLst>
          </p:cNvPr>
          <p:cNvSpPr txBox="1"/>
          <p:nvPr/>
        </p:nvSpPr>
        <p:spPr>
          <a:xfrm>
            <a:off x="857556" y="2392167"/>
            <a:ext cx="4834193" cy="419172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事業外購電力若為再生能源，應檢具用電度數證明及相對應之國家再生能源憑證中心所核發之憑證，排放係數可以</a:t>
            </a:r>
            <a:r>
              <a:rPr kumimoji="0" lang="en-US" altLang="zh-TW"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0</a:t>
            </a:r>
            <a:r>
              <a:rPr kumimoji="0" lang="zh-TW" altLang="en-US"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公斤</a:t>
            </a:r>
            <a:r>
              <a:rPr kumimoji="0" lang="en-US" altLang="zh-TW"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CO</a:t>
            </a:r>
            <a:r>
              <a:rPr kumimoji="0" lang="en-US" altLang="zh-TW" sz="2000" b="0" i="0" u="none" strike="noStrike" kern="1200" cap="none" spc="0" normalizeH="0" baseline="-2500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a:t>
            </a:r>
            <a:r>
              <a:rPr kumimoji="0" lang="en-US" altLang="zh-TW"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e/</a:t>
            </a:r>
            <a:r>
              <a:rPr kumimoji="0" lang="zh-TW" altLang="en-US"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度計算。另事業需先於國家再生能源憑證中心填寫憑證交易資訊，並在事業溫室氣體排放量資訊平台建立外購電力資料為</a:t>
            </a:r>
            <a:r>
              <a:rPr kumimoji="0" lang="en-US" altLang="zh-TW" sz="2000" b="1" i="0" u="none" strike="noStrike" kern="1200" cap="none" spc="0" normalizeH="0" baseline="0" noProof="0" dirty="0">
                <a:ln>
                  <a:noFill/>
                </a:ln>
                <a:solidFill>
                  <a:srgbClr val="4472C4"/>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REC</a:t>
            </a:r>
            <a:r>
              <a:rPr kumimoji="0" lang="zh-TW" altLang="en-US" sz="2000" b="1" i="0" u="none" strike="noStrike" kern="1200" cap="none" spc="0" normalizeH="0" baseline="0" noProof="0" dirty="0">
                <a:ln>
                  <a:noFill/>
                </a:ln>
                <a:solidFill>
                  <a:srgbClr val="4472C4"/>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登載電力使用</a:t>
            </a:r>
            <a:r>
              <a:rPr kumimoji="0" lang="en-US" altLang="zh-TW" sz="2000" b="1" i="0" u="none" strike="noStrike" kern="1200" cap="none" spc="0" normalizeH="0" baseline="0" noProof="0" dirty="0">
                <a:ln>
                  <a:noFill/>
                </a:ln>
                <a:solidFill>
                  <a:srgbClr val="4472C4"/>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i="0" u="none" strike="noStrike" kern="1200" cap="none" spc="0" normalizeH="0" baseline="0" noProof="0" dirty="0">
                <a:ln>
                  <a:noFill/>
                </a:ln>
                <a:solidFill>
                  <a:srgbClr val="4472C4"/>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電證合一</a:t>
            </a:r>
            <a:r>
              <a:rPr kumimoji="0" lang="zh-TW" altLang="en-US"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，勾選或匯入再生能源電力憑證後，進行憑證使用宣告。</a:t>
            </a:r>
          </a:p>
        </p:txBody>
      </p:sp>
      <p:pic>
        <p:nvPicPr>
          <p:cNvPr id="1026" name="Picture 2">
            <a:extLst>
              <a:ext uri="{FF2B5EF4-FFF2-40B4-BE49-F238E27FC236}">
                <a16:creationId xmlns:a16="http://schemas.microsoft.com/office/drawing/2014/main" id="{5B7EE4E4-2AEF-40ED-8CDA-6F3D4486C2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0031" y="2698376"/>
            <a:ext cx="5836863" cy="3087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53186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投影片編號版面配置區 8">
            <a:extLst>
              <a:ext uri="{FF2B5EF4-FFF2-40B4-BE49-F238E27FC236}">
                <a16:creationId xmlns:a16="http://schemas.microsoft.com/office/drawing/2014/main" id="{3378FF72-5123-5990-579A-5A1A292D5B93}"/>
              </a:ext>
            </a:extLst>
          </p:cNvPr>
          <p:cNvSpPr txBox="1">
            <a:spLocks/>
          </p:cNvSpPr>
          <p:nvPr/>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901CC4-3E67-4728-A622-C7FB40383D11}" type="slidenum">
              <a:rPr kumimoji="0" lang="zh-TW" altLang="en-US" sz="1600" b="0" i="0" u="none" strike="noStrike" kern="1200" cap="none" spc="0" normalizeH="0" baseline="0" noProof="0" smtClean="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zh-TW" altLang="en-US" sz="16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endParaRPr>
          </a:p>
        </p:txBody>
      </p:sp>
      <p:sp>
        <p:nvSpPr>
          <p:cNvPr id="7" name="文字方塊 6">
            <a:extLst>
              <a:ext uri="{FF2B5EF4-FFF2-40B4-BE49-F238E27FC236}">
                <a16:creationId xmlns:a16="http://schemas.microsoft.com/office/drawing/2014/main" id="{F70C26D7-D47A-4DB0-8574-5648EED3F8A5}"/>
              </a:ext>
            </a:extLst>
          </p:cNvPr>
          <p:cNvSpPr txBox="1"/>
          <p:nvPr/>
        </p:nvSpPr>
        <p:spPr>
          <a:xfrm>
            <a:off x="0" y="242008"/>
            <a:ext cx="12192000" cy="830997"/>
          </a:xfrm>
          <a:prstGeom prst="rect">
            <a:avLst/>
          </a:prstGeom>
          <a:noFill/>
        </p:spPr>
        <p:txBody>
          <a:bodyPr wrap="square" rtlCol="0">
            <a:spAutoFit/>
          </a:bodyPr>
          <a:lstStyle/>
          <a:p>
            <a:pPr lvl="0" algn="ctr"/>
            <a:r>
              <a:rPr lang="en-US" altLang="zh-TW" sz="4800" b="1" dirty="0">
                <a:solidFill>
                  <a:prstClr val="black">
                    <a:lumMod val="65000"/>
                    <a:lumOff val="35000"/>
                  </a:prstClr>
                </a:solidFill>
                <a:latin typeface="微軟正黑體" panose="020B0604030504040204" pitchFamily="34" charset="-120"/>
                <a:ea typeface="微軟正黑體" panose="020B0604030504040204" pitchFamily="34" charset="-120"/>
              </a:rPr>
              <a:t>QA</a:t>
            </a:r>
            <a:r>
              <a:rPr kumimoji="0" lang="en-US" altLang="zh-TW" sz="4800" b="1"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rPr>
              <a:t>-</a:t>
            </a:r>
            <a:r>
              <a:rPr kumimoji="0" lang="zh-TW" altLang="en-US" sz="4800" b="1"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mn-cs"/>
              </a:rPr>
              <a:t>排放量計算</a:t>
            </a:r>
          </a:p>
        </p:txBody>
      </p:sp>
      <p:sp>
        <p:nvSpPr>
          <p:cNvPr id="8" name="文字方塊 7">
            <a:extLst>
              <a:ext uri="{FF2B5EF4-FFF2-40B4-BE49-F238E27FC236}">
                <a16:creationId xmlns:a16="http://schemas.microsoft.com/office/drawing/2014/main" id="{5AC475D5-E389-476E-8B28-65D0BE4114E8}"/>
              </a:ext>
            </a:extLst>
          </p:cNvPr>
          <p:cNvSpPr txBox="1"/>
          <p:nvPr/>
        </p:nvSpPr>
        <p:spPr>
          <a:xfrm>
            <a:off x="1849634" y="1497497"/>
            <a:ext cx="9808966" cy="113370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事業有購買再生能源憑證，在執行排放量盤查作業時，是否可以扣除排放量？</a:t>
            </a:r>
            <a:endParaRPr kumimoji="0" lang="en-US" altLang="zh-TW" sz="24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20" name="圖片 19">
            <a:extLst>
              <a:ext uri="{FF2B5EF4-FFF2-40B4-BE49-F238E27FC236}">
                <a16:creationId xmlns:a16="http://schemas.microsoft.com/office/drawing/2014/main" id="{4CD5CCAE-7CCD-4BC3-BCCC-EE9572D3C8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556" y="1385697"/>
            <a:ext cx="830997" cy="830997"/>
          </a:xfrm>
          <a:prstGeom prst="rect">
            <a:avLst/>
          </a:prstGeom>
        </p:spPr>
      </p:pic>
      <p:sp>
        <p:nvSpPr>
          <p:cNvPr id="34" name="文字方塊 33">
            <a:extLst>
              <a:ext uri="{FF2B5EF4-FFF2-40B4-BE49-F238E27FC236}">
                <a16:creationId xmlns:a16="http://schemas.microsoft.com/office/drawing/2014/main" id="{316543EA-C7AD-4011-BDE3-A884AD97D354}"/>
              </a:ext>
            </a:extLst>
          </p:cNvPr>
          <p:cNvSpPr txBox="1"/>
          <p:nvPr/>
        </p:nvSpPr>
        <p:spPr>
          <a:xfrm>
            <a:off x="1273054" y="2959985"/>
            <a:ext cx="10273930" cy="3268395"/>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p"/>
              <a:tabLst/>
              <a:defRPr/>
            </a:pPr>
            <a:r>
              <a:rPr kumimoji="0" lang="zh-TW" altLang="en-US" sz="2000" b="1" i="0" u="none" strike="noStrike" kern="1200" cap="none" spc="0" normalizeH="0" baseline="0" noProof="0" dirty="0">
                <a:ln>
                  <a:noFill/>
                </a:ln>
                <a:solidFill>
                  <a:srgbClr val="E7E6E6">
                    <a:lumMod val="25000"/>
                  </a:srgb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解析：</a:t>
            </a:r>
            <a:endParaRPr kumimoji="0" lang="en-US" altLang="zh-TW" sz="2000" b="1"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627063" marR="0" lvl="1" indent="-269875" algn="just" defTabSz="914400" rtl="0" eaLnBrk="1" fontAlgn="auto" latinLnBrk="0" hangingPunct="1">
              <a:lnSpc>
                <a:spcPct val="150000"/>
              </a:lnSpc>
              <a:spcBef>
                <a:spcPts val="0"/>
              </a:spcBef>
              <a:spcAft>
                <a:spcPts val="0"/>
              </a:spcAft>
              <a:buClrTx/>
              <a:buSzTx/>
              <a:buFont typeface="+mj-lt"/>
              <a:buAutoNum type="arabicPeriod"/>
              <a:tabLst/>
              <a:defRPr/>
            </a:pPr>
            <a:r>
              <a:rPr kumimoji="0" lang="zh-TW" altLang="en-US"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事業外購電力有部分</a:t>
            </a:r>
            <a:r>
              <a:rPr kumimoji="0" lang="zh-TW" altLang="en-US" sz="2000" b="1" i="0" u="none" strike="noStrike" kern="1200" cap="none" spc="0" normalizeH="0" baseline="0" noProof="0" dirty="0">
                <a:ln>
                  <a:noFill/>
                </a:ln>
                <a:solidFill>
                  <a:srgbClr val="4472C4"/>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實際使用再生能源電力</a:t>
            </a:r>
            <a:r>
              <a:rPr kumimoji="0" lang="zh-TW" altLang="en-US"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，且取得再生能源憑證：</a:t>
            </a:r>
            <a:endParaRPr kumimoji="0" lang="en-US" altLang="zh-TW"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628650" marR="0" lvl="1" indent="0" algn="just" defTabSz="914400" rtl="0" eaLnBrk="1" fontAlgn="auto" latinLnBrk="0" hangingPunct="1">
              <a:lnSpc>
                <a:spcPct val="15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於計算外購電力排放量時，若使用來自風力、太陽能等再生能源，</a:t>
            </a:r>
            <a:r>
              <a:rPr kumimoji="0" lang="zh-TW" altLang="en-US" sz="2000" b="1"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排放係數可以</a:t>
            </a:r>
            <a:r>
              <a:rPr kumimoji="0" lang="en-US" altLang="zh-TW" sz="2000" b="1"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0 kg CO</a:t>
            </a:r>
            <a:r>
              <a:rPr kumimoji="0" lang="en-US" altLang="zh-TW" sz="2000" b="1" i="0" u="none" strike="noStrike" kern="1200" cap="none" spc="0" normalizeH="0" baseline="-2500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2</a:t>
            </a:r>
            <a:r>
              <a:rPr kumimoji="0" lang="en-US" altLang="zh-TW" sz="2000" b="1"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e/</a:t>
            </a:r>
            <a:r>
              <a:rPr kumimoji="0" lang="zh-TW" altLang="en-US" sz="2000" b="1"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度</a:t>
            </a:r>
            <a:r>
              <a:rPr kumimoji="0" lang="zh-TW" altLang="en-US"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計算，以降低整體外購電力排放量。</a:t>
            </a:r>
            <a:endParaRPr kumimoji="0" lang="en-US" altLang="zh-TW"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628650" marR="0" lvl="1" indent="-271463" algn="just" defTabSz="914400" rtl="0" eaLnBrk="1" fontAlgn="auto" latinLnBrk="0" hangingPunct="1">
              <a:lnSpc>
                <a:spcPct val="150000"/>
              </a:lnSpc>
              <a:spcBef>
                <a:spcPts val="0"/>
              </a:spcBef>
              <a:spcAft>
                <a:spcPts val="0"/>
              </a:spcAft>
              <a:buClrTx/>
              <a:buSzTx/>
              <a:buFont typeface="+mj-lt"/>
              <a:buAutoNum type="arabicPeriod" startAt="2"/>
              <a:tabLst/>
              <a:defRPr/>
            </a:pPr>
            <a:r>
              <a:rPr kumimoji="0" lang="zh-TW" altLang="en-US"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事業外購電力來自台電，</a:t>
            </a:r>
            <a:r>
              <a:rPr kumimoji="0" lang="zh-TW" altLang="en-US" sz="2000" b="1" i="0" u="none" strike="noStrike" kern="1200" cap="none" spc="0" normalizeH="0" baseline="0" noProof="0" dirty="0">
                <a:ln>
                  <a:noFill/>
                </a:ln>
                <a:solidFill>
                  <a:srgbClr val="4472C4"/>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未使用再生能源電力</a:t>
            </a:r>
            <a:r>
              <a:rPr kumimoji="0" lang="zh-TW" altLang="en-US"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，僅購買再生能源憑證：</a:t>
            </a:r>
            <a:endParaRPr kumimoji="0" lang="en-US" altLang="zh-TW"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a:p>
            <a:pPr marL="628650" marR="0" lvl="1" indent="0" algn="just" defTabSz="914400" rtl="0" eaLnBrk="1" fontAlgn="auto" latinLnBrk="0" hangingPunct="1">
              <a:lnSpc>
                <a:spcPct val="15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事業</a:t>
            </a:r>
            <a:r>
              <a:rPr kumimoji="0" lang="zh-TW" altLang="en-US" sz="2000" b="1"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未實際使用再生能源電力</a:t>
            </a:r>
            <a:r>
              <a:rPr kumimoji="0" lang="zh-TW" altLang="en-US"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，於排放量計算時仍應以經濟部能源署公告之電力排放係數計算，所</a:t>
            </a:r>
            <a:r>
              <a:rPr kumimoji="0" lang="zh-TW" altLang="en-US" sz="2000" b="1"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購買再生能源憑證</a:t>
            </a:r>
            <a:r>
              <a:rPr kumimoji="0" lang="zh-TW" altLang="en-US" sz="20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不可扣除</a:t>
            </a:r>
            <a:r>
              <a:rPr kumimoji="0" lang="zh-TW" altLang="en-US"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排放量。</a:t>
            </a:r>
            <a:endParaRPr kumimoji="0" lang="en-US" altLang="zh-TW" sz="2000" b="0" i="0" u="none" strike="noStrike" kern="1200" cap="none" spc="0" normalizeH="0" baseline="0" noProof="0" dirty="0">
              <a:ln>
                <a:noFill/>
              </a:ln>
              <a:solidFill>
                <a:prstClr val="black">
                  <a:lumMod val="65000"/>
                  <a:lumOff val="35000"/>
                </a:prstClr>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8596485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字方塊 22">
            <a:extLst>
              <a:ext uri="{FF2B5EF4-FFF2-40B4-BE49-F238E27FC236}">
                <a16:creationId xmlns:a16="http://schemas.microsoft.com/office/drawing/2014/main" id="{024A64ED-5710-6A3D-B0B0-A00B9EA1D41C}"/>
              </a:ext>
            </a:extLst>
          </p:cNvPr>
          <p:cNvSpPr txBox="1"/>
          <p:nvPr/>
        </p:nvSpPr>
        <p:spPr>
          <a:xfrm>
            <a:off x="2157873" y="4126671"/>
            <a:ext cx="3102252" cy="969496"/>
          </a:xfrm>
          <a:prstGeom prst="rect">
            <a:avLst/>
          </a:prstGeom>
          <a:noFill/>
        </p:spPr>
        <p:txBody>
          <a:bodyPr wrap="square" rtlCol="0">
            <a:spAutoFit/>
          </a:bodyPr>
          <a:lstStyle/>
          <a:p>
            <a:r>
              <a:rPr lang="zh-TW" altLang="en-US" sz="5700" b="1" dirty="0">
                <a:solidFill>
                  <a:srgbClr val="7493A0"/>
                </a:solidFill>
                <a:latin typeface="微軟正黑體" panose="020B0604030504040204" pitchFamily="34" charset="-120"/>
                <a:ea typeface="微軟正黑體" panose="020B0604030504040204" pitchFamily="34" charset="-120"/>
              </a:rPr>
              <a:t>敬請指教</a:t>
            </a:r>
          </a:p>
        </p:txBody>
      </p:sp>
      <p:sp>
        <p:nvSpPr>
          <p:cNvPr id="8" name="文字方塊 7">
            <a:extLst>
              <a:ext uri="{FF2B5EF4-FFF2-40B4-BE49-F238E27FC236}">
                <a16:creationId xmlns:a16="http://schemas.microsoft.com/office/drawing/2014/main" id="{FA759FEF-929F-29B5-304B-65D938BA3C8F}"/>
              </a:ext>
            </a:extLst>
          </p:cNvPr>
          <p:cNvSpPr txBox="1"/>
          <p:nvPr/>
        </p:nvSpPr>
        <p:spPr>
          <a:xfrm>
            <a:off x="5336595" y="4340504"/>
            <a:ext cx="2771319" cy="646331"/>
          </a:xfrm>
          <a:prstGeom prst="rect">
            <a:avLst/>
          </a:prstGeom>
          <a:noFill/>
        </p:spPr>
        <p:txBody>
          <a:bodyPr wrap="square">
            <a:spAutoFit/>
          </a:bodyPr>
          <a:lstStyle/>
          <a:p>
            <a:pPr algn="ctr"/>
            <a:r>
              <a:rPr lang="en-US" altLang="zh-TW" sz="3600" b="1" dirty="0">
                <a:solidFill>
                  <a:srgbClr val="7493A0"/>
                </a:solidFill>
                <a:latin typeface="微軟正黑體" panose="020B0604030504040204" pitchFamily="34" charset="-120"/>
                <a:ea typeface="微軟正黑體" panose="020B0604030504040204" pitchFamily="34" charset="-120"/>
              </a:rPr>
              <a:t>Thank</a:t>
            </a:r>
            <a:r>
              <a:rPr lang="zh-TW" altLang="en-US" sz="3600" b="1" dirty="0">
                <a:solidFill>
                  <a:srgbClr val="7493A0"/>
                </a:solidFill>
                <a:latin typeface="微軟正黑體" panose="020B0604030504040204" pitchFamily="34" charset="-120"/>
                <a:ea typeface="微軟正黑體" panose="020B0604030504040204" pitchFamily="34" charset="-120"/>
              </a:rPr>
              <a:t> </a:t>
            </a:r>
            <a:r>
              <a:rPr lang="en-US" altLang="zh-TW" sz="3600" b="1" dirty="0">
                <a:solidFill>
                  <a:srgbClr val="7493A0"/>
                </a:solidFill>
                <a:latin typeface="微軟正黑體" panose="020B0604030504040204" pitchFamily="34" charset="-120"/>
                <a:ea typeface="微軟正黑體" panose="020B0604030504040204" pitchFamily="34" charset="-120"/>
              </a:rPr>
              <a:t>You</a:t>
            </a:r>
          </a:p>
        </p:txBody>
      </p:sp>
      <p:cxnSp>
        <p:nvCxnSpPr>
          <p:cNvPr id="7" name="直線接點 6">
            <a:extLst>
              <a:ext uri="{FF2B5EF4-FFF2-40B4-BE49-F238E27FC236}">
                <a16:creationId xmlns:a16="http://schemas.microsoft.com/office/drawing/2014/main" id="{F4879ADF-7C94-5205-D0D1-ED3034DFB9BA}"/>
              </a:ext>
            </a:extLst>
          </p:cNvPr>
          <p:cNvCxnSpPr>
            <a:cxnSpLocks/>
          </p:cNvCxnSpPr>
          <p:nvPr/>
        </p:nvCxnSpPr>
        <p:spPr>
          <a:xfrm flipH="1">
            <a:off x="-601535" y="5568011"/>
            <a:ext cx="10200354" cy="0"/>
          </a:xfrm>
          <a:prstGeom prst="line">
            <a:avLst/>
          </a:prstGeom>
          <a:ln w="38100">
            <a:solidFill>
              <a:srgbClr val="86A5B5"/>
            </a:solidFill>
          </a:ln>
        </p:spPr>
        <p:style>
          <a:lnRef idx="1">
            <a:schemeClr val="accent1"/>
          </a:lnRef>
          <a:fillRef idx="0">
            <a:schemeClr val="accent1"/>
          </a:fillRef>
          <a:effectRef idx="0">
            <a:schemeClr val="accent1"/>
          </a:effectRef>
          <a:fontRef idx="minor">
            <a:schemeClr val="tx1"/>
          </a:fontRef>
        </p:style>
      </p:cxnSp>
      <p:pic>
        <p:nvPicPr>
          <p:cNvPr id="12" name="圖形 11">
            <a:extLst>
              <a:ext uri="{FF2B5EF4-FFF2-40B4-BE49-F238E27FC236}">
                <a16:creationId xmlns:a16="http://schemas.microsoft.com/office/drawing/2014/main" id="{DFCDA7D9-2480-7941-F6D1-86FFBD9FEC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36681" y="2829419"/>
            <a:ext cx="2141785" cy="2769550"/>
          </a:xfrm>
          <a:prstGeom prst="rect">
            <a:avLst/>
          </a:prstGeom>
        </p:spPr>
      </p:pic>
      <p:sp>
        <p:nvSpPr>
          <p:cNvPr id="2" name="投影片編號版面配置區 8">
            <a:extLst>
              <a:ext uri="{FF2B5EF4-FFF2-40B4-BE49-F238E27FC236}">
                <a16:creationId xmlns:a16="http://schemas.microsoft.com/office/drawing/2014/main" id="{B4D58206-02A1-4E5C-3A40-B1A41D194B8B}"/>
              </a:ext>
            </a:extLst>
          </p:cNvPr>
          <p:cNvSpPr txBox="1">
            <a:spLocks/>
          </p:cNvSpPr>
          <p:nvPr/>
        </p:nvSpPr>
        <p:spPr>
          <a:xfrm>
            <a:off x="11387445" y="6268674"/>
            <a:ext cx="458449"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901CC4-3E67-4728-A622-C7FB40383D11}" type="slidenum">
              <a:rPr lang="zh-TW" altLang="en-US" sz="1600" smtClean="0">
                <a:solidFill>
                  <a:schemeClr val="tx1">
                    <a:lumMod val="65000"/>
                    <a:lumOff val="35000"/>
                  </a:schemeClr>
                </a:solidFill>
                <a:latin typeface="微軟正黑體" panose="020B0604030504040204" pitchFamily="34" charset="-120"/>
                <a:ea typeface="微軟正黑體" panose="020B0604030504040204" pitchFamily="34" charset="-120"/>
              </a:rPr>
              <a:pPr/>
              <a:t>96</a:t>
            </a:fld>
            <a:endParaRPr lang="zh-TW" altLang="en-US" sz="16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30344545"/>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6356</TotalTime>
  <Words>12033</Words>
  <Application>Microsoft Office PowerPoint</Application>
  <PresentationFormat>寬螢幕</PresentationFormat>
  <Paragraphs>1362</Paragraphs>
  <Slides>96</Slides>
  <Notes>20</Notes>
  <HiddenSlides>0</HiddenSlides>
  <MMClips>0</MMClips>
  <ScaleCrop>false</ScaleCrop>
  <HeadingPairs>
    <vt:vector size="6" baseType="variant">
      <vt:variant>
        <vt:lpstr>使用字型</vt:lpstr>
      </vt:variant>
      <vt:variant>
        <vt:i4>12</vt:i4>
      </vt:variant>
      <vt:variant>
        <vt:lpstr>佈景主題</vt:lpstr>
      </vt:variant>
      <vt:variant>
        <vt:i4>1</vt:i4>
      </vt:variant>
      <vt:variant>
        <vt:lpstr>投影片標題</vt:lpstr>
      </vt:variant>
      <vt:variant>
        <vt:i4>96</vt:i4>
      </vt:variant>
    </vt:vector>
  </HeadingPairs>
  <TitlesOfParts>
    <vt:vector size="109" baseType="lpstr">
      <vt:lpstr>Fira Sans Extra Condensed Medium</vt:lpstr>
      <vt:lpstr>Microsoft YaHei</vt:lpstr>
      <vt:lpstr>字魂58号-创中黑</vt:lpstr>
      <vt:lpstr>微軟正黑體</vt:lpstr>
      <vt:lpstr>新細明體</vt:lpstr>
      <vt:lpstr>Arial</vt:lpstr>
      <vt:lpstr>Arial Narrow</vt:lpstr>
      <vt:lpstr>Calibri</vt:lpstr>
      <vt:lpstr>Cambria Math</vt:lpstr>
      <vt:lpstr>Montserrat</vt:lpstr>
      <vt:lpstr>Times New Roman</vt:lpstr>
      <vt:lpstr>Wingdings</vt:lpstr>
      <vt:lpstr>Office 佈景主題</vt:lpstr>
      <vt:lpstr>溫室氣體盤查登錄法規規範介紹</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擴大應盤查登錄之排放源</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i-pc-140</dc:creator>
  <cp:lastModifiedBy>User</cp:lastModifiedBy>
  <cp:revision>296</cp:revision>
  <dcterms:created xsi:type="dcterms:W3CDTF">2020-01-06T02:51:57Z</dcterms:created>
  <dcterms:modified xsi:type="dcterms:W3CDTF">2026-05-15T06:36:25Z</dcterms:modified>
</cp:coreProperties>
</file>