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1409" r:id="rId2"/>
    <p:sldId id="1410" r:id="rId3"/>
    <p:sldId id="1411" r:id="rId4"/>
    <p:sldId id="1412" r:id="rId5"/>
    <p:sldId id="1413" r:id="rId6"/>
    <p:sldId id="1414" r:id="rId7"/>
    <p:sldId id="1415" r:id="rId8"/>
    <p:sldId id="1416" r:id="rId9"/>
    <p:sldId id="1417" r:id="rId10"/>
    <p:sldId id="1418" r:id="rId11"/>
    <p:sldId id="1419" r:id="rId12"/>
    <p:sldId id="1420" r:id="rId13"/>
    <p:sldId id="2147475565" r:id="rId14"/>
    <p:sldId id="1421" r:id="rId15"/>
    <p:sldId id="1422" r:id="rId16"/>
    <p:sldId id="1423" r:id="rId17"/>
    <p:sldId id="1424" r:id="rId18"/>
    <p:sldId id="1425" r:id="rId19"/>
    <p:sldId id="1426" r:id="rId20"/>
    <p:sldId id="1427" r:id="rId21"/>
    <p:sldId id="1428" r:id="rId22"/>
    <p:sldId id="315" r:id="rId23"/>
    <p:sldId id="1429" r:id="rId24"/>
    <p:sldId id="1430" r:id="rId25"/>
    <p:sldId id="1431" r:id="rId26"/>
    <p:sldId id="1432" r:id="rId2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陳惠茹" initials="陳惠茹" lastIdx="2" clrIdx="0">
    <p:extLst>
      <p:ext uri="{19B8F6BF-5375-455C-9EA6-DF929625EA0E}">
        <p15:presenceInfo xmlns:p15="http://schemas.microsoft.com/office/powerpoint/2012/main" userId="S-1-5-21-3925111604-1795850016-3369381555-1301" providerId="AD"/>
      </p:ext>
    </p:extLst>
  </p:cmAuthor>
  <p:cmAuthor id="2" name="謝發珉" initials="謝發珉" lastIdx="2" clrIdx="1">
    <p:extLst>
      <p:ext uri="{19B8F6BF-5375-455C-9EA6-DF929625EA0E}">
        <p15:presenceInfo xmlns:p15="http://schemas.microsoft.com/office/powerpoint/2012/main" userId="S::538632@itri.org.tw::46ce69ec-2172-4701-b52d-b50126d96ce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87C"/>
    <a:srgbClr val="548235"/>
    <a:srgbClr val="FE4444"/>
    <a:srgbClr val="296BB1"/>
    <a:srgbClr val="00556A"/>
    <a:srgbClr val="333F50"/>
    <a:srgbClr val="ACFEAE"/>
    <a:srgbClr val="FE7A7A"/>
    <a:srgbClr val="C00101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2308" autoAdjust="0"/>
  </p:normalViewPr>
  <p:slideViewPr>
    <p:cSldViewPr snapToGrid="0">
      <p:cViewPr varScale="1">
        <p:scale>
          <a:sx n="57" d="100"/>
          <a:sy n="57" d="100"/>
        </p:scale>
        <p:origin x="924" y="44"/>
      </p:cViewPr>
      <p:guideLst/>
    </p:cSldViewPr>
  </p:slideViewPr>
  <p:outlineViewPr>
    <p:cViewPr>
      <p:scale>
        <a:sx n="33" d="100"/>
        <a:sy n="33" d="100"/>
      </p:scale>
      <p:origin x="0" y="-164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9" d="100"/>
        <a:sy n="99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185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E7E065BC-4A76-4A0E-8154-9523D06E4B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D30C3AE-DEB7-4612-B5F5-CCEACDAF9F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C51D7-224F-4FAC-902E-44F4403C6D23}" type="datetimeFigureOut">
              <a:rPr lang="zh-TW" altLang="en-US" smtClean="0"/>
              <a:t>2026/3/10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BB1A375-CA36-47C6-B54C-303334D890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FE2862E-C47E-48F6-B5D1-19A3782DA8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C0AFE-A9E9-46C9-9A16-27FDB79676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4551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3C0D-1F03-480E-A829-4DC40F223207}" type="datetimeFigureOut">
              <a:rPr lang="zh-TW" altLang="en-US" smtClean="0"/>
              <a:t>2026/3/10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5AB0F-3CF5-4995-9378-8FB3A286D7B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036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版面配置區 3">
            <a:extLst>
              <a:ext uri="{FF2B5EF4-FFF2-40B4-BE49-F238E27FC236}">
                <a16:creationId xmlns:a16="http://schemas.microsoft.com/office/drawing/2014/main" id="{7B9A846C-66AC-42F2-860F-ADD8D0406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690"/>
            <a:ext cx="10515600" cy="857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文字版面配置區 4">
            <a:extLst>
              <a:ext uri="{FF2B5EF4-FFF2-40B4-BE49-F238E27FC236}">
                <a16:creationId xmlns:a16="http://schemas.microsoft.com/office/drawing/2014/main" id="{3CAECCC0-9C73-4FCB-8695-D42A5D355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036"/>
            <a:ext cx="10515600" cy="4867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8">
            <a:extLst>
              <a:ext uri="{FF2B5EF4-FFF2-40B4-BE49-F238E27FC236}">
                <a16:creationId xmlns:a16="http://schemas.microsoft.com/office/drawing/2014/main" id="{8EFA448C-E818-67A3-5153-5374B9974758}"/>
              </a:ext>
            </a:extLst>
          </p:cNvPr>
          <p:cNvSpPr txBox="1">
            <a:spLocks/>
          </p:cNvSpPr>
          <p:nvPr userDrawn="1"/>
        </p:nvSpPr>
        <p:spPr>
          <a:xfrm>
            <a:off x="11387445" y="6268674"/>
            <a:ext cx="4584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901CC4-3E67-4728-A622-C7FB40383D11}" type="slidenum">
              <a:rPr lang="zh-TW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‹#›</a:t>
            </a:fld>
            <a:endParaRPr lang="zh-TW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3623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40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0C05B075-B353-4DD1-1ACC-DDB7DEA09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7"/>
            <a:ext cx="12192000" cy="6859334"/>
          </a:xfrm>
          <a:prstGeom prst="rect">
            <a:avLst/>
          </a:prstGeom>
        </p:spPr>
      </p:pic>
      <p:sp>
        <p:nvSpPr>
          <p:cNvPr id="2" name="投影片編號版面配置區 8">
            <a:extLst>
              <a:ext uri="{FF2B5EF4-FFF2-40B4-BE49-F238E27FC236}">
                <a16:creationId xmlns:a16="http://schemas.microsoft.com/office/drawing/2014/main" id="{EB3366BB-9C33-12DD-C43E-43B3D96D1D15}"/>
              </a:ext>
            </a:extLst>
          </p:cNvPr>
          <p:cNvSpPr txBox="1">
            <a:spLocks/>
          </p:cNvSpPr>
          <p:nvPr userDrawn="1"/>
        </p:nvSpPr>
        <p:spPr>
          <a:xfrm>
            <a:off x="11387445" y="6268674"/>
            <a:ext cx="555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901CC4-3E67-4728-A622-C7FB40383D11}" type="slidenum">
              <a:rPr lang="zh-TW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‹#›</a:t>
            </a:fld>
            <a:endParaRPr lang="zh-TW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134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9CFD3041-E32A-2326-E6BC-DE2C81030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35" y="0"/>
            <a:ext cx="12162530" cy="6858000"/>
          </a:xfrm>
          <a:prstGeom prst="rect">
            <a:avLst/>
          </a:prstGeom>
        </p:spPr>
      </p:pic>
      <p:sp>
        <p:nvSpPr>
          <p:cNvPr id="3" name="投影片編號版面配置區 8">
            <a:extLst>
              <a:ext uri="{FF2B5EF4-FFF2-40B4-BE49-F238E27FC236}">
                <a16:creationId xmlns:a16="http://schemas.microsoft.com/office/drawing/2014/main" id="{BA299C84-5786-6528-2E0A-25B54F53D992}"/>
              </a:ext>
            </a:extLst>
          </p:cNvPr>
          <p:cNvSpPr txBox="1">
            <a:spLocks/>
          </p:cNvSpPr>
          <p:nvPr userDrawn="1"/>
        </p:nvSpPr>
        <p:spPr>
          <a:xfrm>
            <a:off x="11387445" y="6268674"/>
            <a:ext cx="4584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901CC4-3E67-4728-A622-C7FB40383D11}" type="slidenum">
              <a:rPr lang="zh-TW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‹#›</a:t>
            </a:fld>
            <a:endParaRPr lang="zh-TW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68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8">
            <a:extLst>
              <a:ext uri="{FF2B5EF4-FFF2-40B4-BE49-F238E27FC236}">
                <a16:creationId xmlns:a16="http://schemas.microsoft.com/office/drawing/2014/main" id="{BA299C84-5786-6528-2E0A-25B54F53D992}"/>
              </a:ext>
            </a:extLst>
          </p:cNvPr>
          <p:cNvSpPr txBox="1">
            <a:spLocks/>
          </p:cNvSpPr>
          <p:nvPr userDrawn="1"/>
        </p:nvSpPr>
        <p:spPr>
          <a:xfrm>
            <a:off x="11387445" y="6268674"/>
            <a:ext cx="4584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901CC4-3E67-4728-A622-C7FB40383D11}" type="slidenum">
              <a:rPr lang="zh-TW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‹#›</a:t>
            </a:fld>
            <a:endParaRPr lang="zh-TW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9CFD3041-E32A-2326-E6BC-DE2C81030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35" y="0"/>
            <a:ext cx="12162530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44CFF24-6C8C-3CF4-87CB-58A7F45AD0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04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8">
            <a:extLst>
              <a:ext uri="{FF2B5EF4-FFF2-40B4-BE49-F238E27FC236}">
                <a16:creationId xmlns:a16="http://schemas.microsoft.com/office/drawing/2014/main" id="{BA299C84-5786-6528-2E0A-25B54F53D992}"/>
              </a:ext>
            </a:extLst>
          </p:cNvPr>
          <p:cNvSpPr txBox="1">
            <a:spLocks/>
          </p:cNvSpPr>
          <p:nvPr userDrawn="1"/>
        </p:nvSpPr>
        <p:spPr>
          <a:xfrm>
            <a:off x="11387445" y="6268674"/>
            <a:ext cx="4584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901CC4-3E67-4728-A622-C7FB40383D11}" type="slidenum">
              <a:rPr lang="zh-TW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‹#›</a:t>
            </a:fld>
            <a:endParaRPr lang="zh-TW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9CFD3041-E32A-2326-E6BC-DE2C81030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35" y="0"/>
            <a:ext cx="12162530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44CFF24-6C8C-3CF4-87CB-58A7F45AD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2681" r="12964" b="15071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4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_有性別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EA10CC54-29AE-707A-79DD-1358ACF829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8">
            <a:extLst>
              <a:ext uri="{FF2B5EF4-FFF2-40B4-BE49-F238E27FC236}">
                <a16:creationId xmlns:a16="http://schemas.microsoft.com/office/drawing/2014/main" id="{C6B21876-17FD-08B7-8568-E5E968174F86}"/>
              </a:ext>
            </a:extLst>
          </p:cNvPr>
          <p:cNvSpPr txBox="1">
            <a:spLocks/>
          </p:cNvSpPr>
          <p:nvPr userDrawn="1"/>
        </p:nvSpPr>
        <p:spPr>
          <a:xfrm>
            <a:off x="11387445" y="6268674"/>
            <a:ext cx="4584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901CC4-3E67-4728-A622-C7FB40383D11}" type="slidenum">
              <a:rPr lang="zh-TW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‹#›</a:t>
            </a:fld>
            <a:endParaRPr lang="zh-TW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165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829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585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頁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A961640-0344-4B63-BDA3-2599773A3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201" y="316207"/>
            <a:ext cx="7886700" cy="452165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7D0F307F-0F6B-4FA6-AB22-4178E52E6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642" y="6356350"/>
            <a:ext cx="548158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EC10E95-C83F-4B06-9253-84E60A4B8C0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75594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C91E642-0A7E-4414-9F09-7BD88806E63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標題版面配置區 3">
            <a:extLst>
              <a:ext uri="{FF2B5EF4-FFF2-40B4-BE49-F238E27FC236}">
                <a16:creationId xmlns:a16="http://schemas.microsoft.com/office/drawing/2014/main" id="{D37C1541-1AAE-FC3A-2015-F7EBBC94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D5C1D9C-E508-575E-2D74-86367F1ED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22D9BA22-C314-AC11-55F5-4CA4CB6BC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9656540-8456-1948-DAF8-EA27B0F32A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3" name="投影片編號版面配置區 8">
            <a:extLst>
              <a:ext uri="{FF2B5EF4-FFF2-40B4-BE49-F238E27FC236}">
                <a16:creationId xmlns:a16="http://schemas.microsoft.com/office/drawing/2014/main" id="{2D14CE0E-03ED-0245-CEB2-E651A98A4D44}"/>
              </a:ext>
            </a:extLst>
          </p:cNvPr>
          <p:cNvSpPr txBox="1">
            <a:spLocks/>
          </p:cNvSpPr>
          <p:nvPr userDrawn="1"/>
        </p:nvSpPr>
        <p:spPr>
          <a:xfrm>
            <a:off x="11387445" y="6268674"/>
            <a:ext cx="4584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901CC4-3E67-4728-A622-C7FB40383D11}" type="slidenum">
              <a:rPr lang="zh-TW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‹#›</a:t>
            </a:fld>
            <a:endParaRPr lang="zh-TW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490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3" r:id="rId2"/>
    <p:sldLayoutId id="2147483659" r:id="rId3"/>
    <p:sldLayoutId id="2147483670" r:id="rId4"/>
    <p:sldLayoutId id="2147483671" r:id="rId5"/>
    <p:sldLayoutId id="2147483664" r:id="rId6"/>
    <p:sldLayoutId id="2147483666" r:id="rId7"/>
    <p:sldLayoutId id="2147483668" r:id="rId8"/>
    <p:sldLayoutId id="2147483673" r:id="rId9"/>
    <p:sldLayoutId id="2147483674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69898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468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3"/>
            <a:ext cx="12197969" cy="6854647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000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3"/>
            <a:ext cx="12193836" cy="6856967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54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578"/>
            <a:ext cx="12187421" cy="6860578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727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806A167-7E1E-4109-A488-7B199F2BD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碳捕捉利用及封存</a:t>
            </a:r>
            <a:r>
              <a:rPr lang="en-US" altLang="zh-TW" dirty="0"/>
              <a:t>(CCUS)</a:t>
            </a:r>
            <a:endParaRPr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CC715A7-7A54-4976-B257-4B18FB3AAEB1}"/>
              </a:ext>
            </a:extLst>
          </p:cNvPr>
          <p:cNvGrpSpPr/>
          <p:nvPr/>
        </p:nvGrpSpPr>
        <p:grpSpPr>
          <a:xfrm>
            <a:off x="725594" y="1015127"/>
            <a:ext cx="5361882" cy="2613516"/>
            <a:chOff x="-2828478" y="7381558"/>
            <a:chExt cx="5361882" cy="2613516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648D8F6B-3E15-4F80-9D21-705B8FE401DD}"/>
                </a:ext>
              </a:extLst>
            </p:cNvPr>
            <p:cNvGrpSpPr/>
            <p:nvPr/>
          </p:nvGrpSpPr>
          <p:grpSpPr>
            <a:xfrm>
              <a:off x="-2828478" y="7381558"/>
              <a:ext cx="5361882" cy="2590850"/>
              <a:chOff x="4117438" y="5214636"/>
              <a:chExt cx="5037424" cy="2590850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4039CAB-4CB2-4754-90EB-0B2D9E67AE95}"/>
                  </a:ext>
                </a:extLst>
              </p:cNvPr>
              <p:cNvSpPr/>
              <p:nvPr/>
            </p:nvSpPr>
            <p:spPr>
              <a:xfrm>
                <a:off x="4117438" y="5657324"/>
                <a:ext cx="5037424" cy="2148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149987" dist="152400" dir="792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F40B6E7-9AB2-4103-AA4B-B7EFE6AB0CB0}"/>
                  </a:ext>
                </a:extLst>
              </p:cNvPr>
              <p:cNvSpPr/>
              <p:nvPr/>
            </p:nvSpPr>
            <p:spPr>
              <a:xfrm>
                <a:off x="4315920" y="5582143"/>
                <a:ext cx="1360755" cy="9772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18467B6-9AB3-40EA-B090-65D864EBE029}"/>
                  </a:ext>
                </a:extLst>
              </p:cNvPr>
              <p:cNvSpPr txBox="1"/>
              <p:nvPr/>
            </p:nvSpPr>
            <p:spPr>
              <a:xfrm>
                <a:off x="4213179" y="5214636"/>
                <a:ext cx="1559468" cy="405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碳捕捉</a:t>
                </a:r>
                <a:endPara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3B0F0E2-7237-4EAD-9AB0-26CD90FE9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7970" y="7910688"/>
              <a:ext cx="2686220" cy="1804278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42CA59B-A9F7-445E-B6B2-DC050E36E7CE}"/>
                </a:ext>
              </a:extLst>
            </p:cNvPr>
            <p:cNvSpPr/>
            <p:nvPr/>
          </p:nvSpPr>
          <p:spPr>
            <a:xfrm>
              <a:off x="-287971" y="9288021"/>
              <a:ext cx="2763682" cy="70705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TW" altLang="en-US" sz="10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台泥推動鈣迴路碳捕捉技術研發與先導廠建置</a:t>
              </a:r>
              <a:endParaRPr lang="en-US" altLang="zh-TW" sz="1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just">
                <a:lnSpc>
                  <a:spcPct val="110000"/>
                </a:lnSpc>
              </a:pPr>
              <a:r>
                <a:rPr lang="zh-TW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與工研院合作，建置鈣迴路</a:t>
              </a:r>
              <a:r>
                <a:rPr lang="en-US" altLang="zh-TW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CO</a:t>
              </a:r>
              <a:r>
                <a:rPr lang="en-US" altLang="zh-TW" sz="9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r>
                <a:rPr lang="zh-TW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捕捉</a:t>
              </a:r>
              <a:r>
                <a:rPr lang="en-US" altLang="zh-TW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3,000</a:t>
              </a:r>
              <a:r>
                <a:rPr lang="zh-TW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噸</a:t>
              </a:r>
              <a:r>
                <a:rPr lang="en-US" altLang="zh-TW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/</a:t>
              </a:r>
              <a:r>
                <a:rPr lang="zh-TW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年先導廠，規劃放大至</a:t>
              </a:r>
              <a:r>
                <a:rPr lang="en-US" altLang="zh-TW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10</a:t>
              </a:r>
              <a:r>
                <a:rPr lang="zh-TW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萬噸</a:t>
              </a:r>
              <a:r>
                <a:rPr lang="en-US" altLang="zh-TW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/</a:t>
              </a:r>
              <a:r>
                <a:rPr lang="zh-TW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年示範廠</a:t>
              </a:r>
              <a:r>
                <a:rPr lang="en-US" altLang="zh-TW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(2030</a:t>
              </a:r>
              <a:r>
                <a:rPr lang="zh-TW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年</a:t>
              </a:r>
              <a:r>
                <a:rPr lang="en-US" altLang="zh-TW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)</a:t>
              </a:r>
              <a:r>
                <a:rPr lang="zh-TW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，初期可供微藻養殖固碳，轉製高值化蝦紅素</a:t>
              </a: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C7C349AA-FF27-4722-AFC5-F4AA3CD1D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34359" y="7893464"/>
              <a:ext cx="2362356" cy="1774326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40F81B1-4779-4C2E-846A-C371980102E2}"/>
                </a:ext>
              </a:extLst>
            </p:cNvPr>
            <p:cNvSpPr/>
            <p:nvPr/>
          </p:nvSpPr>
          <p:spPr>
            <a:xfrm>
              <a:off x="-2761746" y="9353659"/>
              <a:ext cx="2473775" cy="55463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TW" altLang="en-US" sz="10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台塑</a:t>
              </a:r>
              <a:r>
                <a:rPr lang="en-US" altLang="zh-TW" sz="10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/</a:t>
              </a:r>
              <a:r>
                <a:rPr lang="zh-TW" altLang="en-US" sz="10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成大合作於高雄仁武廠汽電共生廠</a:t>
              </a:r>
              <a:endParaRPr lang="en-US" altLang="zh-TW" sz="1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just">
                <a:lnSpc>
                  <a:spcPct val="110000"/>
                </a:lnSpc>
              </a:pPr>
              <a:r>
                <a:rPr lang="en-US" altLang="zh-TW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CO</a:t>
              </a:r>
              <a:r>
                <a:rPr lang="en-US" altLang="zh-TW" sz="9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捕捉量約</a:t>
              </a:r>
              <a:r>
                <a:rPr lang="en-US" altLang="zh-TW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</a:t>
              </a:r>
              <a:r>
                <a:rPr lang="zh-TW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噸</a:t>
              </a:r>
              <a:r>
                <a:rPr lang="en-US" altLang="zh-TW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年，以鎳基觸媒轉換</a:t>
              </a:r>
              <a:r>
                <a:rPr lang="en-US" altLang="zh-TW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CO</a:t>
              </a:r>
              <a:r>
                <a:rPr lang="en-US" altLang="zh-TW" sz="9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成為甲烷，產量約</a:t>
              </a:r>
              <a:r>
                <a:rPr lang="en-US" altLang="zh-TW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zh-TW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噸</a:t>
              </a:r>
              <a:r>
                <a:rPr lang="en-US" altLang="zh-TW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1340F18-A242-46A3-9642-AA16B8F6755E}"/>
              </a:ext>
            </a:extLst>
          </p:cNvPr>
          <p:cNvGrpSpPr/>
          <p:nvPr/>
        </p:nvGrpSpPr>
        <p:grpSpPr>
          <a:xfrm>
            <a:off x="104775" y="3839965"/>
            <a:ext cx="3027916" cy="2590850"/>
            <a:chOff x="7047591" y="4605705"/>
            <a:chExt cx="3027916" cy="259085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972425DC-4804-4BEB-831A-FA508BC978F2}"/>
                </a:ext>
              </a:extLst>
            </p:cNvPr>
            <p:cNvGrpSpPr/>
            <p:nvPr/>
          </p:nvGrpSpPr>
          <p:grpSpPr>
            <a:xfrm>
              <a:off x="7047591" y="4605705"/>
              <a:ext cx="3027916" cy="2590850"/>
              <a:chOff x="4117439" y="5214636"/>
              <a:chExt cx="2844691" cy="2590850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2E1C24C-2743-4103-9498-EB760FE4A690}"/>
                  </a:ext>
                </a:extLst>
              </p:cNvPr>
              <p:cNvSpPr/>
              <p:nvPr/>
            </p:nvSpPr>
            <p:spPr>
              <a:xfrm>
                <a:off x="4117439" y="5657324"/>
                <a:ext cx="2844691" cy="2148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149987" dist="152400" dir="792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9E25F03E-1509-4A4F-AD64-E51ABD7091D2}"/>
                  </a:ext>
                </a:extLst>
              </p:cNvPr>
              <p:cNvSpPr/>
              <p:nvPr/>
            </p:nvSpPr>
            <p:spPr>
              <a:xfrm>
                <a:off x="4315920" y="5582143"/>
                <a:ext cx="1360755" cy="9772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9D86461B-155C-4D44-926D-928FD594BE38}"/>
                  </a:ext>
                </a:extLst>
              </p:cNvPr>
              <p:cNvSpPr txBox="1"/>
              <p:nvPr/>
            </p:nvSpPr>
            <p:spPr>
              <a:xfrm>
                <a:off x="4213179" y="5214636"/>
                <a:ext cx="1559468" cy="405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碳利用</a:t>
                </a:r>
                <a:endPara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988F9847-1E5D-49A7-8D79-6DE0D12F9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18" t="48582" r="51770" b="15735"/>
            <a:stretch/>
          </p:blipFill>
          <p:spPr>
            <a:xfrm>
              <a:off x="7236581" y="5092963"/>
              <a:ext cx="2649936" cy="1590510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A229832-2957-46F4-A9A4-4108B47C0EC8}"/>
                </a:ext>
              </a:extLst>
            </p:cNvPr>
            <p:cNvSpPr/>
            <p:nvPr/>
          </p:nvSpPr>
          <p:spPr>
            <a:xfrm>
              <a:off x="7080883" y="6438836"/>
              <a:ext cx="2978423" cy="75655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TW" altLang="en-US" sz="1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長春石化</a:t>
              </a: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CO</a:t>
              </a:r>
              <a:r>
                <a:rPr lang="en-US" altLang="zh-TW" sz="1000" b="1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r>
                <a:rPr lang="zh-TW" altLang="en-US" sz="1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轉製醋酸</a:t>
              </a:r>
            </a:p>
            <a:p>
              <a:pPr algn="just">
                <a:lnSpc>
                  <a:spcPct val="110000"/>
                </a:lnSpc>
              </a:pPr>
              <a:r>
                <a:rPr lang="zh-TW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將大連化工及南亞廠的製程高濃度</a:t>
              </a:r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CO</a:t>
              </a:r>
              <a:r>
                <a:rPr lang="en-US" altLang="zh-TW" sz="10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</a:t>
              </a:r>
              <a:r>
                <a:rPr lang="zh-TW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尾氣運送至長春化工，再由長春化工轉化為</a:t>
              </a:r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CO</a:t>
              </a:r>
              <a:r>
                <a:rPr lang="zh-TW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，再與甲醇合成醋酸，年產能</a:t>
              </a:r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80</a:t>
              </a:r>
              <a:r>
                <a:rPr lang="zh-TW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萬噸，每年可去化</a:t>
              </a:r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16</a:t>
              </a:r>
              <a:r>
                <a:rPr lang="zh-TW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萬噸</a:t>
              </a:r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CO</a:t>
              </a:r>
              <a:r>
                <a:rPr lang="en-US" altLang="zh-TW" sz="10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9C9CE25-8E1C-4B99-B240-C0B49FA89E00}"/>
              </a:ext>
            </a:extLst>
          </p:cNvPr>
          <p:cNvGrpSpPr/>
          <p:nvPr/>
        </p:nvGrpSpPr>
        <p:grpSpPr>
          <a:xfrm>
            <a:off x="3302126" y="3783027"/>
            <a:ext cx="3176801" cy="2952375"/>
            <a:chOff x="8867877" y="3616303"/>
            <a:chExt cx="3176801" cy="2952375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A7A08853-823A-4E35-BCF3-1A2FFD8375F8}"/>
                </a:ext>
              </a:extLst>
            </p:cNvPr>
            <p:cNvGrpSpPr/>
            <p:nvPr/>
          </p:nvGrpSpPr>
          <p:grpSpPr>
            <a:xfrm>
              <a:off x="8867877" y="3616303"/>
              <a:ext cx="3176801" cy="2951848"/>
              <a:chOff x="8867877" y="3616303"/>
              <a:chExt cx="3176801" cy="2951848"/>
            </a:xfrm>
          </p:grpSpPr>
          <p:grpSp>
            <p:nvGrpSpPr>
              <p:cNvPr id="23" name="群組 22">
                <a:extLst>
                  <a:ext uri="{FF2B5EF4-FFF2-40B4-BE49-F238E27FC236}">
                    <a16:creationId xmlns:a16="http://schemas.microsoft.com/office/drawing/2014/main" id="{821F265A-BFCD-4D00-858B-D534496EDB95}"/>
                  </a:ext>
                </a:extLst>
              </p:cNvPr>
              <p:cNvGrpSpPr/>
              <p:nvPr/>
            </p:nvGrpSpPr>
            <p:grpSpPr>
              <a:xfrm>
                <a:off x="8867877" y="3616303"/>
                <a:ext cx="3176801" cy="2951848"/>
                <a:chOff x="4117438" y="5214636"/>
                <a:chExt cx="2984567" cy="2951848"/>
              </a:xfrm>
            </p:grpSpPr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B0D68E28-FAC4-4978-9E43-E5A435190FEB}"/>
                    </a:ext>
                  </a:extLst>
                </p:cNvPr>
                <p:cNvSpPr/>
                <p:nvPr/>
              </p:nvSpPr>
              <p:spPr>
                <a:xfrm>
                  <a:off x="4117438" y="5657324"/>
                  <a:ext cx="2984567" cy="25091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149987" dist="152400" dir="792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endPara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DA953F90-7930-48F5-88CE-8A677E87BD32}"/>
                    </a:ext>
                  </a:extLst>
                </p:cNvPr>
                <p:cNvSpPr/>
                <p:nvPr/>
              </p:nvSpPr>
              <p:spPr>
                <a:xfrm>
                  <a:off x="4315920" y="5582143"/>
                  <a:ext cx="1360755" cy="9772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7" name="文字方塊 26">
                  <a:extLst>
                    <a:ext uri="{FF2B5EF4-FFF2-40B4-BE49-F238E27FC236}">
                      <a16:creationId xmlns:a16="http://schemas.microsoft.com/office/drawing/2014/main" id="{A423D303-6195-402F-B3D7-4992D500422F}"/>
                    </a:ext>
                  </a:extLst>
                </p:cNvPr>
                <p:cNvSpPr txBox="1"/>
                <p:nvPr/>
              </p:nvSpPr>
              <p:spPr>
                <a:xfrm>
                  <a:off x="4213179" y="5214636"/>
                  <a:ext cx="1559468" cy="4051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zh-TW" altLang="en-US" sz="20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碳封存</a:t>
                  </a:r>
                  <a:endParaRPr lang="en-US" altLang="zh-TW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pic>
            <p:nvPicPr>
              <p:cNvPr id="24" name="圖片 23">
                <a:extLst>
                  <a:ext uri="{FF2B5EF4-FFF2-40B4-BE49-F238E27FC236}">
                    <a16:creationId xmlns:a16="http://schemas.microsoft.com/office/drawing/2014/main" id="{0A6D9BCE-1249-44E9-B581-75D322C8D7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3929"/>
              <a:stretch/>
            </p:blipFill>
            <p:spPr>
              <a:xfrm>
                <a:off x="8914823" y="4152253"/>
                <a:ext cx="3082909" cy="1425796"/>
              </a:xfrm>
              <a:prstGeom prst="rect">
                <a:avLst/>
              </a:prstGeom>
            </p:spPr>
          </p:pic>
        </p:grp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4643DDAD-C86C-4937-940C-0754D11F93FE}"/>
                </a:ext>
              </a:extLst>
            </p:cNvPr>
            <p:cNvSpPr txBox="1"/>
            <p:nvPr/>
          </p:nvSpPr>
          <p:spPr>
            <a:xfrm>
              <a:off x="8914822" y="5404577"/>
              <a:ext cx="3082909" cy="11641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square" anchor="ctr">
              <a:spAutoFit/>
            </a:bodyPr>
            <a:lstStyle>
              <a:defPPr>
                <a:defRPr lang="zh-TW"/>
              </a:defPPr>
              <a:lvl1pPr algn="ctr">
                <a:defRPr sz="11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1pPr>
            </a:lstStyle>
            <a:p>
              <a:pPr lvl="0">
                <a:lnSpc>
                  <a:spcPct val="110000"/>
                </a:lnSpc>
                <a:defRPr/>
              </a:pPr>
              <a:r>
                <a:rPr lang="zh-TW" altLang="en-US" sz="1000" b="1" dirty="0">
                  <a:cs typeface="Arial" panose="020B0604020202020204" pitchFamily="34" charset="0"/>
                </a:rPr>
                <a:t>台電、中油公司投入</a:t>
              </a:r>
              <a:r>
                <a:rPr lang="en-US" altLang="zh-TW" sz="1000" b="1" dirty="0">
                  <a:cs typeface="Arial" panose="020B0604020202020204" pitchFamily="34" charset="0"/>
                </a:rPr>
                <a:t>CO</a:t>
              </a:r>
              <a:r>
                <a:rPr lang="en-US" altLang="zh-TW" sz="1000" b="1" baseline="-25000" dirty="0">
                  <a:cs typeface="Arial" panose="020B0604020202020204" pitchFamily="34" charset="0"/>
                </a:rPr>
                <a:t>2</a:t>
              </a:r>
              <a:r>
                <a:rPr lang="zh-TW" altLang="en-US" sz="1000" b="1" dirty="0">
                  <a:cs typeface="Arial" panose="020B0604020202020204" pitchFamily="34" charset="0"/>
                </a:rPr>
                <a:t>封存至深部鹽水層技術</a:t>
              </a:r>
              <a:endParaRPr lang="en-US" altLang="zh-TW" sz="1000" b="1" dirty="0">
                <a:cs typeface="Arial" panose="020B0604020202020204" pitchFamily="34" charset="0"/>
              </a:endParaRPr>
            </a:p>
            <a:p>
              <a:pPr marL="92075" indent="-92075" algn="just">
                <a:lnSpc>
                  <a:spcPct val="110000"/>
                </a:lnSpc>
                <a:buFont typeface="Wingdings" panose="05000000000000000000" pitchFamily="2" charset="2"/>
                <a:buChar char="n"/>
                <a:defRPr/>
              </a:pPr>
              <a:r>
                <a:rPr lang="zh-TW" altLang="en-US" sz="900" b="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台電</a:t>
              </a:r>
              <a:r>
                <a:rPr lang="en-US" altLang="zh-TW" sz="900" b="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2013</a:t>
              </a:r>
              <a:r>
                <a:rPr lang="zh-TW" altLang="en-US" sz="900" b="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年完成彰濱</a:t>
              </a:r>
              <a:r>
                <a:rPr lang="en-US" altLang="zh-TW" sz="900" b="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3</a:t>
              </a:r>
              <a:r>
                <a:rPr lang="zh-TW" altLang="en-US" sz="900" b="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公里深地質探勘井，評估臺灣海峽東緣之臺西盆地深部鹽水層具有封存二氧化碳潛力</a:t>
              </a:r>
              <a:endParaRPr lang="en-US" altLang="zh-TW" sz="900" b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endParaRPr>
            </a:p>
            <a:p>
              <a:pPr marL="92075" indent="-92075" algn="just">
                <a:lnSpc>
                  <a:spcPct val="110000"/>
                </a:lnSpc>
                <a:buFont typeface="Wingdings" panose="05000000000000000000" pitchFamily="2" charset="2"/>
                <a:buChar char="n"/>
                <a:defRPr/>
              </a:pPr>
              <a:r>
                <a:rPr lang="zh-TW" altLang="en-US" sz="900" b="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中油</a:t>
              </a:r>
              <a:r>
                <a:rPr lang="en-US" altLang="zh-TW" sz="900" b="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2010</a:t>
              </a:r>
              <a:r>
                <a:rPr lang="zh-TW" altLang="en-US" sz="900" b="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年完成永和山枯竭氣田封存可行性評估、環境背景監測及地面設備測試；</a:t>
              </a:r>
              <a:r>
                <a:rPr lang="en-US" altLang="zh-TW" sz="900" b="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2022</a:t>
              </a:r>
              <a:r>
                <a:rPr lang="zh-TW" altLang="en-US" sz="900" b="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年啟動「二氧化碳封存技術研究」三年期研究計畫，評估與篩選合適之碳封存場址及發展監測技術</a:t>
              </a:r>
            </a:p>
          </p:txBody>
        </p:sp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DB559FCE-5B50-4EB0-98D2-8B7092B10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807" y="1015127"/>
            <a:ext cx="5544324" cy="5458587"/>
          </a:xfrm>
          <a:prstGeom prst="rect">
            <a:avLst/>
          </a:prstGeom>
        </p:spPr>
      </p:pic>
      <p:sp>
        <p:nvSpPr>
          <p:cNvPr id="30" name="投影片編號版面配置區 3">
            <a:extLst>
              <a:ext uri="{FF2B5EF4-FFF2-40B4-BE49-F238E27FC236}">
                <a16:creationId xmlns:a16="http://schemas.microsoft.com/office/drawing/2014/main" id="{4FF314C0-2908-4987-83F7-FA5E14498329}"/>
              </a:ext>
            </a:extLst>
          </p:cNvPr>
          <p:cNvSpPr txBox="1">
            <a:spLocks/>
          </p:cNvSpPr>
          <p:nvPr/>
        </p:nvSpPr>
        <p:spPr>
          <a:xfrm>
            <a:off x="11651226" y="6422537"/>
            <a:ext cx="504856" cy="3114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848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00" y="0"/>
            <a:ext cx="12235201" cy="6858000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56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3"/>
            <a:ext cx="12190625" cy="6858774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662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59"/>
            <a:ext cx="12192000" cy="6865718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04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0"/>
            <a:ext cx="12205329" cy="6850520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829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5"/>
            <a:ext cx="12206231" cy="6850015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45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9"/>
            <a:ext cx="12195665" cy="6855942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83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28"/>
            <a:ext cx="12179178" cy="6865228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18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0" y="1"/>
            <a:ext cx="12197502" cy="6858000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507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" y="0"/>
            <a:ext cx="12191543" cy="6858258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462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F49BF60-B1AF-4858-804D-D51F9922862C}"/>
              </a:ext>
            </a:extLst>
          </p:cNvPr>
          <p:cNvGraphicFramePr>
            <a:graphicFrameLocks noGrp="1"/>
          </p:cNvGraphicFramePr>
          <p:nvPr/>
        </p:nvGraphicFramePr>
        <p:xfrm>
          <a:off x="6267451" y="1317033"/>
          <a:ext cx="5684174" cy="5029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76619">
                  <a:extLst>
                    <a:ext uri="{9D8B030D-6E8A-4147-A177-3AD203B41FA5}">
                      <a16:colId xmlns:a16="http://schemas.microsoft.com/office/drawing/2014/main" val="3756462125"/>
                    </a:ext>
                  </a:extLst>
                </a:gridCol>
                <a:gridCol w="4507555">
                  <a:extLst>
                    <a:ext uri="{9D8B030D-6E8A-4147-A177-3AD203B41FA5}">
                      <a16:colId xmlns:a16="http://schemas.microsoft.com/office/drawing/2014/main" val="3762077539"/>
                    </a:ext>
                  </a:extLst>
                </a:gridCol>
              </a:tblGrid>
              <a:tr h="2205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面向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具體措施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516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行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樂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低碳運輸網絡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推廣公共運輸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完備步行環境、自行車環境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管理私人運具使用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推廣共享汽機車 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公共運輸導向之土地使用 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(TOD)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減少非必要運輸需求 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推廣綠色貨運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推廣綠色觀光與綠色旅遊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61663"/>
                  </a:ext>
                </a:extLst>
              </a:tr>
              <a:tr h="716691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購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使用取代擁有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拓展環境友善產品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延長物品使用壽命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循環運用零組件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以服務取代購買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782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育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全民對話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共同目標、責任、行動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低碳展演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資訊公開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全民教育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148064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2056A684-E6C6-443E-B130-166B68789548}"/>
              </a:ext>
            </a:extLst>
          </p:cNvPr>
          <p:cNvSpPr txBox="1"/>
          <p:nvPr/>
        </p:nvSpPr>
        <p:spPr>
          <a:xfrm>
            <a:off x="82707" y="234545"/>
            <a:ext cx="75114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SzPct val="100000"/>
              <a:buBlip>
                <a:blip r:embed="rId2"/>
              </a:buBlip>
            </a:pPr>
            <a:r>
              <a:rPr lang="zh-TW" altLang="en-US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淨零綠生活推動面向</a:t>
            </a:r>
            <a:endParaRPr lang="en-US" altLang="zh-TW" sz="33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SzPct val="100000"/>
            </a:pPr>
            <a:r>
              <a:rPr lang="en-US" altLang="zh-TW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及具體措施</a:t>
            </a: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CEB8A31-8719-43F7-93B9-86592FBC5485}"/>
              </a:ext>
            </a:extLst>
          </p:cNvPr>
          <p:cNvSpPr txBox="1"/>
          <p:nvPr/>
        </p:nvSpPr>
        <p:spPr>
          <a:xfrm>
            <a:off x="5245760" y="326045"/>
            <a:ext cx="6394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透過推動「淨零綠生活」進行全民對話及消費者覺醒，促使各界激發創意，建構低碳商業模式及形塑生活態度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25D4EA4-9F45-48FA-B07F-E901326A795A}"/>
              </a:ext>
            </a:extLst>
          </p:cNvPr>
          <p:cNvGraphicFramePr>
            <a:graphicFrameLocks noGrp="1"/>
          </p:cNvGraphicFramePr>
          <p:nvPr/>
        </p:nvGraphicFramePr>
        <p:xfrm>
          <a:off x="247266" y="1317033"/>
          <a:ext cx="5855626" cy="4206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79815">
                  <a:extLst>
                    <a:ext uri="{9D8B030D-6E8A-4147-A177-3AD203B41FA5}">
                      <a16:colId xmlns:a16="http://schemas.microsoft.com/office/drawing/2014/main" val="3756462125"/>
                    </a:ext>
                  </a:extLst>
                </a:gridCol>
                <a:gridCol w="4575811">
                  <a:extLst>
                    <a:ext uri="{9D8B030D-6E8A-4147-A177-3AD203B41FA5}">
                      <a16:colId xmlns:a16="http://schemas.microsoft.com/office/drawing/2014/main" val="3762077539"/>
                    </a:ext>
                  </a:extLst>
                </a:gridCol>
              </a:tblGrid>
              <a:tr h="32113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面向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具體措施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516031"/>
                  </a:ext>
                </a:extLst>
              </a:tr>
              <a:tr h="1062203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食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零浪費低碳飲食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推廣計畫性採買及餐具共享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推廣零浪費餐飲服務及綠色餐飲 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推廣產地消費及食用低碳栽培農糧產品 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推廣消費者綠色安心食用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61663"/>
                  </a:ext>
                </a:extLst>
              </a:tr>
              <a:tr h="815179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衣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友善環境綠時尚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推廣環境友善材質之衣物及日常用品 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推廣節能衣著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推廣碳標籤標示低碳產品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782311"/>
                  </a:ext>
                </a:extLst>
              </a:tr>
              <a:tr h="13092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住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居住品質提升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推廣被動式節能建築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示範推廣智慧控制導入與深度節能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推廣高能效設備及節能知識宣導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示範推廣建築材料碳儲存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建築營運碳排放減量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推廣綠色標章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148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824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920"/>
            <a:ext cx="12192001" cy="6830160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393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9558"/>
            <a:ext cx="12192000" cy="6877115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75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89"/>
            <a:ext cx="12207130" cy="6849511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205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29"/>
            <a:ext cx="12192000" cy="6876057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518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83"/>
            <a:ext cx="12177311" cy="6866283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07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7"/>
            <a:ext cx="12213601" cy="6845893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23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425"/>
            <a:ext cx="12192000" cy="6868849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418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89249" cy="6858000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608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65"/>
            <a:ext cx="12192000" cy="6850272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49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3"/>
            <a:ext cx="12190625" cy="6858774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38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0"/>
            <a:ext cx="12192000" cy="6862119"/>
          </a:xfrm>
          <a:prstGeom prst="rect">
            <a:avLst/>
          </a:prstGeom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8040C306-7D80-4194-82D2-631577030D09}"/>
              </a:ext>
            </a:extLst>
          </p:cNvPr>
          <p:cNvSpPr txBox="1">
            <a:spLocks/>
          </p:cNvSpPr>
          <p:nvPr/>
        </p:nvSpPr>
        <p:spPr>
          <a:xfrm>
            <a:off x="11738966" y="6484923"/>
            <a:ext cx="385492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8DDD-EEE6-4879-B4E6-44385E38643E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729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14140</TotalTime>
  <Words>516</Words>
  <Application>Microsoft Office PowerPoint</Application>
  <PresentationFormat>寬螢幕</PresentationFormat>
  <Paragraphs>79</Paragraphs>
  <Slides>26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1" baseType="lpstr">
      <vt:lpstr>微軟正黑體</vt:lpstr>
      <vt:lpstr>Arial</vt:lpstr>
      <vt:lpstr>Calibri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i-pc-140</dc:creator>
  <cp:lastModifiedBy>陳范倫</cp:lastModifiedBy>
  <cp:revision>1309</cp:revision>
  <dcterms:created xsi:type="dcterms:W3CDTF">2020-01-06T02:51:57Z</dcterms:created>
  <dcterms:modified xsi:type="dcterms:W3CDTF">2026-03-10T07:45:16Z</dcterms:modified>
</cp:coreProperties>
</file>